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63" r:id="rId3"/>
    <p:sldId id="332" r:id="rId4"/>
    <p:sldId id="281" r:id="rId5"/>
    <p:sldId id="333" r:id="rId6"/>
    <p:sldId id="334" r:id="rId7"/>
    <p:sldId id="306" r:id="rId8"/>
    <p:sldId id="314" r:id="rId9"/>
    <p:sldId id="336" r:id="rId10"/>
    <p:sldId id="338" r:id="rId11"/>
    <p:sldId id="346" r:id="rId12"/>
    <p:sldId id="350" r:id="rId13"/>
    <p:sldId id="347" r:id="rId14"/>
    <p:sldId id="351" r:id="rId15"/>
    <p:sldId id="296" r:id="rId16"/>
    <p:sldId id="343" r:id="rId17"/>
    <p:sldId id="339" r:id="rId18"/>
    <p:sldId id="262" r:id="rId19"/>
    <p:sldId id="349" r:id="rId20"/>
    <p:sldId id="309" r:id="rId21"/>
    <p:sldId id="342" r:id="rId22"/>
    <p:sldId id="337" r:id="rId23"/>
    <p:sldId id="348" r:id="rId24"/>
  </p:sldIdLst>
  <p:sldSz cx="9144000" cy="6858000" type="screen4x3"/>
  <p:notesSz cx="6858000" cy="9144000"/>
  <p:custDataLst>
    <p:tags r:id="rId2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2913" autoAdjust="0"/>
    <p:restoredTop sz="90929"/>
  </p:normalViewPr>
  <p:slideViewPr>
    <p:cSldViewPr>
      <p:cViewPr varScale="1">
        <p:scale>
          <a:sx n="71" d="100"/>
          <a:sy n="71"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1CD242-DDEC-42B1-BE3E-213812F73821}" type="slidenum">
              <a:rPr lang="en-US"/>
              <a:pPr>
                <a:defRPr/>
              </a:pPr>
              <a:t>‹#›</a:t>
            </a:fld>
            <a:endParaRPr lang="en-US"/>
          </a:p>
        </p:txBody>
      </p:sp>
    </p:spTree>
    <p:extLst>
      <p:ext uri="{BB962C8B-B14F-4D97-AF65-F5344CB8AC3E}">
        <p14:creationId xmlns:p14="http://schemas.microsoft.com/office/powerpoint/2010/main" val="3599271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7144704-D7F8-4339-BAEB-A377F8587E6A}" type="slidenum">
              <a:rPr lang="en-US"/>
              <a:pPr>
                <a:defRPr/>
              </a:pPr>
              <a:t>‹#›</a:t>
            </a:fld>
            <a:endParaRPr lang="en-US"/>
          </a:p>
        </p:txBody>
      </p:sp>
    </p:spTree>
    <p:extLst>
      <p:ext uri="{BB962C8B-B14F-4D97-AF65-F5344CB8AC3E}">
        <p14:creationId xmlns:p14="http://schemas.microsoft.com/office/powerpoint/2010/main" val="3613333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82D44AA1-0E15-4609-810C-70C3D61D5CF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D43D7A7F-5D97-4F16-9E76-8E43B36B26E7}" type="slidenum">
              <a:rPr lang="en-US" smtClean="0">
                <a:solidFill>
                  <a:prstClr val="black"/>
                </a:solidFill>
              </a:rPr>
              <a:pPr/>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DCEA9017-ED8D-4FE1-B462-E8A2A85D278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9EA71D40-AB1B-4455-95BC-CFC19F998FE4}"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p>
        </p:txBody>
      </p:sp>
      <p:sp>
        <p:nvSpPr>
          <p:cNvPr id="55300" name="Slide Number Placeholder 3"/>
          <p:cNvSpPr>
            <a:spLocks noGrp="1"/>
          </p:cNvSpPr>
          <p:nvPr>
            <p:ph type="sldNum" sz="quarter" idx="5"/>
          </p:nvPr>
        </p:nvSpPr>
        <p:spPr>
          <a:noFill/>
        </p:spPr>
        <p:txBody>
          <a:bodyPr/>
          <a:lstStyle/>
          <a:p>
            <a:fld id="{3CB39EC4-43E6-47E6-86FF-FD648F119019}"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C08C004A-F76D-4CA8-8243-C9ECBF610A58}" type="slidenum">
              <a:rPr lang="en-US" smtClean="0"/>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58EA3E-AFF5-47ED-B15D-2004024915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45449-08CB-400F-A096-271A7B6E83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DEB689-5218-4A8C-9F0F-AB652EB3CE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265238" y="3733800"/>
            <a:ext cx="6491287" cy="0"/>
          </a:xfrm>
          <a:prstGeom prst="line">
            <a:avLst/>
          </a:prstGeom>
          <a:noFill/>
          <a:ln w="38100">
            <a:solidFill>
              <a:srgbClr val="969696"/>
            </a:solidFill>
            <a:round/>
            <a:headEnd/>
            <a:tailEnd/>
          </a:ln>
          <a:effectLst/>
        </p:spPr>
        <p:txBody>
          <a:bodyPr/>
          <a:lstStyle/>
          <a:p>
            <a:pPr>
              <a:defRPr/>
            </a:pPr>
            <a:endParaRPr lang="en-US" sz="1800">
              <a:solidFill>
                <a:srgbClr val="000000"/>
              </a:solidFill>
              <a:latin typeface="Arial" charset="0"/>
              <a:cs typeface="Arial" charset="0"/>
            </a:endParaRPr>
          </a:p>
        </p:txBody>
      </p:sp>
      <p:pic>
        <p:nvPicPr>
          <p:cNvPr id="5" name="Picture 15" descr="Vertical_RGB_600"/>
          <p:cNvPicPr>
            <a:picLocks noChangeAspect="1" noChangeArrowheads="1"/>
          </p:cNvPicPr>
          <p:nvPr userDrawn="1"/>
        </p:nvPicPr>
        <p:blipFill>
          <a:blip r:embed="rId2" cstate="print"/>
          <a:srcRect/>
          <a:stretch>
            <a:fillRect/>
          </a:stretch>
        </p:blipFill>
        <p:spPr bwMode="auto">
          <a:xfrm>
            <a:off x="457200" y="288925"/>
            <a:ext cx="1524000" cy="1311275"/>
          </a:xfrm>
          <a:prstGeom prst="rect">
            <a:avLst/>
          </a:prstGeom>
          <a:noFill/>
          <a:ln w="9525">
            <a:noFill/>
            <a:miter lim="800000"/>
            <a:headEnd/>
            <a:tailEnd/>
          </a:ln>
        </p:spPr>
      </p:pic>
      <p:grpSp>
        <p:nvGrpSpPr>
          <p:cNvPr id="6" name="Group 16"/>
          <p:cNvGrpSpPr>
            <a:grpSpLocks/>
          </p:cNvGrpSpPr>
          <p:nvPr userDrawn="1"/>
        </p:nvGrpSpPr>
        <p:grpSpPr bwMode="auto">
          <a:xfrm>
            <a:off x="7391400" y="304800"/>
            <a:ext cx="1028700" cy="1257300"/>
            <a:chOff x="3600" y="2160"/>
            <a:chExt cx="4305" cy="4305"/>
          </a:xfrm>
        </p:grpSpPr>
        <p:pic>
          <p:nvPicPr>
            <p:cNvPr id="7" name="Picture 17" descr="prlogp-4"/>
            <p:cNvPicPr>
              <a:picLocks noChangeAspect="1" noChangeArrowheads="1"/>
            </p:cNvPicPr>
            <p:nvPr/>
          </p:nvPicPr>
          <p:blipFill>
            <a:blip r:embed="rId3" cstate="print"/>
            <a:srcRect/>
            <a:stretch>
              <a:fillRect/>
            </a:stretch>
          </p:blipFill>
          <p:spPr bwMode="auto">
            <a:xfrm>
              <a:off x="3960" y="2160"/>
              <a:ext cx="3510" cy="3330"/>
            </a:xfrm>
            <a:prstGeom prst="rect">
              <a:avLst/>
            </a:prstGeom>
            <a:noFill/>
            <a:ln w="9525">
              <a:noFill/>
              <a:miter lim="800000"/>
              <a:headEnd/>
              <a:tailEnd/>
            </a:ln>
          </p:spPr>
        </p:pic>
        <p:pic>
          <p:nvPicPr>
            <p:cNvPr id="8" name="Picture 18" descr="شعار الاتحاد الاردني لمنتجي الادوية"/>
            <p:cNvPicPr>
              <a:picLocks noChangeAspect="1" noChangeArrowheads="1"/>
            </p:cNvPicPr>
            <p:nvPr/>
          </p:nvPicPr>
          <p:blipFill>
            <a:blip r:embed="rId4" cstate="print"/>
            <a:srcRect/>
            <a:stretch>
              <a:fillRect/>
            </a:stretch>
          </p:blipFill>
          <p:spPr bwMode="auto">
            <a:xfrm>
              <a:off x="4320" y="5040"/>
              <a:ext cx="2700" cy="645"/>
            </a:xfrm>
            <a:prstGeom prst="rect">
              <a:avLst/>
            </a:prstGeom>
            <a:noFill/>
            <a:ln w="9525">
              <a:noFill/>
              <a:miter lim="800000"/>
              <a:headEnd/>
              <a:tailEnd/>
            </a:ln>
          </p:spPr>
        </p:pic>
        <p:pic>
          <p:nvPicPr>
            <p:cNvPr id="9" name="Picture 19" descr="شعار الاتحاد الاردني لمنتجي الادوية (2)"/>
            <p:cNvPicPr>
              <a:picLocks noChangeAspect="1" noChangeArrowheads="1"/>
            </p:cNvPicPr>
            <p:nvPr/>
          </p:nvPicPr>
          <p:blipFill>
            <a:blip r:embed="rId5" cstate="print"/>
            <a:srcRect/>
            <a:stretch>
              <a:fillRect/>
            </a:stretch>
          </p:blipFill>
          <p:spPr bwMode="auto">
            <a:xfrm>
              <a:off x="3600" y="5760"/>
              <a:ext cx="4305" cy="705"/>
            </a:xfrm>
            <a:prstGeom prst="rect">
              <a:avLst/>
            </a:prstGeom>
            <a:noFill/>
            <a:ln w="9525">
              <a:noFill/>
              <a:miter lim="800000"/>
              <a:headEnd/>
              <a:tailEnd/>
            </a:ln>
          </p:spPr>
        </p:pic>
      </p:grpSp>
      <p:sp>
        <p:nvSpPr>
          <p:cNvPr id="3074" name="Rectangle 2"/>
          <p:cNvSpPr>
            <a:spLocks noGrp="1" noChangeArrowheads="1"/>
          </p:cNvSpPr>
          <p:nvPr>
            <p:ph type="ctrTitle"/>
          </p:nvPr>
        </p:nvSpPr>
        <p:spPr>
          <a:xfrm>
            <a:off x="685800" y="2130425"/>
            <a:ext cx="7772400" cy="1470025"/>
          </a:xfrm>
        </p:spPr>
        <p:txBody>
          <a:bodyPr/>
          <a:lstStyle>
            <a:lvl1pPr>
              <a:defRPr sz="5400"/>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lnSpc>
                <a:spcPct val="80000"/>
              </a:lnSpc>
              <a:buFontTx/>
              <a:buNone/>
              <a:defRPr/>
            </a:lvl1pPr>
          </a:lstStyle>
          <a:p>
            <a:r>
              <a:rPr lang="en-US"/>
              <a:t>Click to edit Master subtitle style</a:t>
            </a:r>
          </a:p>
        </p:txBody>
      </p:sp>
      <p:sp>
        <p:nvSpPr>
          <p:cNvPr id="10" name="Rectangle 5"/>
          <p:cNvSpPr>
            <a:spLocks noGrp="1" noChangeArrowheads="1"/>
          </p:cNvSpPr>
          <p:nvPr>
            <p:ph type="ftr" sz="quarter" idx="10"/>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897711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2743200" y="5791200"/>
            <a:ext cx="762000" cy="762000"/>
            <a:chOff x="3600" y="2160"/>
            <a:chExt cx="4305" cy="4305"/>
          </a:xfrm>
        </p:grpSpPr>
        <p:pic>
          <p:nvPicPr>
            <p:cNvPr id="5" name="Picture 3" descr="prlogp-4"/>
            <p:cNvPicPr>
              <a:picLocks noChangeAspect="1" noChangeArrowheads="1"/>
            </p:cNvPicPr>
            <p:nvPr/>
          </p:nvPicPr>
          <p:blipFill>
            <a:blip r:embed="rId2" cstate="print"/>
            <a:srcRect/>
            <a:stretch>
              <a:fillRect/>
            </a:stretch>
          </p:blipFill>
          <p:spPr bwMode="auto">
            <a:xfrm>
              <a:off x="3960" y="2160"/>
              <a:ext cx="3510" cy="3330"/>
            </a:xfrm>
            <a:prstGeom prst="rect">
              <a:avLst/>
            </a:prstGeom>
            <a:noFill/>
            <a:ln w="9525">
              <a:noFill/>
              <a:miter lim="800000"/>
              <a:headEnd/>
              <a:tailEnd/>
            </a:ln>
          </p:spPr>
        </p:pic>
        <p:pic>
          <p:nvPicPr>
            <p:cNvPr id="6" name="Picture 4" descr="شعار الاتحاد الاردني لمنتجي الادوية"/>
            <p:cNvPicPr>
              <a:picLocks noChangeAspect="1" noChangeArrowheads="1"/>
            </p:cNvPicPr>
            <p:nvPr/>
          </p:nvPicPr>
          <p:blipFill>
            <a:blip r:embed="rId3" cstate="print"/>
            <a:srcRect/>
            <a:stretch>
              <a:fillRect/>
            </a:stretch>
          </p:blipFill>
          <p:spPr bwMode="auto">
            <a:xfrm>
              <a:off x="4320" y="5040"/>
              <a:ext cx="2700" cy="645"/>
            </a:xfrm>
            <a:prstGeom prst="rect">
              <a:avLst/>
            </a:prstGeom>
            <a:noFill/>
            <a:ln w="9525">
              <a:noFill/>
              <a:miter lim="800000"/>
              <a:headEnd/>
              <a:tailEnd/>
            </a:ln>
          </p:spPr>
        </p:pic>
        <p:pic>
          <p:nvPicPr>
            <p:cNvPr id="7" name="Picture 5" descr="شعار الاتحاد الاردني لمنتجي الادوية (2)"/>
            <p:cNvPicPr>
              <a:picLocks noChangeAspect="1" noChangeArrowheads="1"/>
            </p:cNvPicPr>
            <p:nvPr/>
          </p:nvPicPr>
          <p:blipFill>
            <a:blip r:embed="rId4" cstate="print"/>
            <a:srcRect/>
            <a:stretch>
              <a:fillRect/>
            </a:stretch>
          </p:blipFill>
          <p:spPr bwMode="auto">
            <a:xfrm>
              <a:off x="3600" y="5760"/>
              <a:ext cx="4305" cy="705"/>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9444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401154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093283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80484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462324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165278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24243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2471E4-8C90-47AD-BF24-5C7DBFC9AE5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725610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85420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90123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5DAC20-E25A-4CB4-8B1F-F81A9BE7E17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A113EB-D95B-41D0-A5AF-8E7232EE90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623516D-6C3A-4CF2-83F1-35CC525866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511B80-6E8B-4499-BCD3-13B211F0FF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E901C1-37AF-4B2F-9014-097F2475DE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BF730B-AE73-4A98-A9FA-73A2A91941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BD97C2-A890-4133-9A02-97D64381D0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AED4969-B324-4370-AD9F-17E74C7089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solidFill>
                <a:srgbClr val="000000"/>
              </a:solidFill>
            </a:endParaRPr>
          </a:p>
        </p:txBody>
      </p:sp>
      <p:sp>
        <p:nvSpPr>
          <p:cNvPr id="1038" name="Line 14"/>
          <p:cNvSpPr>
            <a:spLocks noChangeShapeType="1"/>
          </p:cNvSpPr>
          <p:nvPr/>
        </p:nvSpPr>
        <p:spPr bwMode="auto">
          <a:xfrm>
            <a:off x="457200" y="1371600"/>
            <a:ext cx="8181975" cy="0"/>
          </a:xfrm>
          <a:prstGeom prst="line">
            <a:avLst/>
          </a:prstGeom>
          <a:noFill/>
          <a:ln w="38100">
            <a:solidFill>
              <a:srgbClr val="969696"/>
            </a:solidFill>
            <a:round/>
            <a:headEnd/>
            <a:tailEnd/>
          </a:ln>
          <a:effectLst/>
        </p:spPr>
        <p:txBody>
          <a:bodyPr/>
          <a:lstStyle/>
          <a:p>
            <a:pPr>
              <a:defRPr/>
            </a:pPr>
            <a:endParaRPr lang="en-US" sz="1800">
              <a:solidFill>
                <a:srgbClr val="000000"/>
              </a:solidFill>
              <a:latin typeface="Arial" charset="0"/>
              <a:cs typeface="Arial" charset="0"/>
            </a:endParaRPr>
          </a:p>
        </p:txBody>
      </p:sp>
      <p:pic>
        <p:nvPicPr>
          <p:cNvPr id="1030" name="Picture 15" descr="Vertical_RGB_600"/>
          <p:cNvPicPr>
            <a:picLocks noChangeAspect="1" noChangeArrowheads="1"/>
          </p:cNvPicPr>
          <p:nvPr userDrawn="1"/>
        </p:nvPicPr>
        <p:blipFill>
          <a:blip r:embed="rId13" cstate="print"/>
          <a:srcRect/>
          <a:stretch>
            <a:fillRect/>
          </a:stretch>
        </p:blipFill>
        <p:spPr bwMode="auto">
          <a:xfrm>
            <a:off x="685800" y="5715000"/>
            <a:ext cx="1143000" cy="984250"/>
          </a:xfrm>
          <a:prstGeom prst="rect">
            <a:avLst/>
          </a:prstGeom>
          <a:noFill/>
          <a:ln w="9525">
            <a:noFill/>
            <a:miter lim="800000"/>
            <a:headEnd/>
            <a:tailEnd/>
          </a:ln>
        </p:spPr>
      </p:pic>
      <p:sp>
        <p:nvSpPr>
          <p:cNvPr id="1043" name="Text Box 19"/>
          <p:cNvSpPr txBox="1">
            <a:spLocks noChangeArrowheads="1"/>
          </p:cNvSpPr>
          <p:nvPr userDrawn="1"/>
        </p:nvSpPr>
        <p:spPr bwMode="auto">
          <a:xfrm>
            <a:off x="6324600" y="6146800"/>
            <a:ext cx="2514600" cy="396875"/>
          </a:xfrm>
          <a:prstGeom prst="rect">
            <a:avLst/>
          </a:prstGeom>
          <a:noFill/>
          <a:ln w="9525">
            <a:noFill/>
            <a:miter lim="800000"/>
            <a:headEnd/>
            <a:tailEnd/>
          </a:ln>
          <a:effectLst/>
        </p:spPr>
        <p:txBody>
          <a:bodyPr>
            <a:spAutoFit/>
          </a:bodyPr>
          <a:lstStyle/>
          <a:p>
            <a:pPr algn="ctr">
              <a:spcBef>
                <a:spcPct val="50000"/>
              </a:spcBef>
              <a:defRPr/>
            </a:pPr>
            <a:r>
              <a:rPr lang="en-US" sz="1000" b="1">
                <a:solidFill>
                  <a:srgbClr val="A50021"/>
                </a:solidFill>
                <a:latin typeface="Verdana" pitchFamily="34" charset="0"/>
                <a:cs typeface="Arial" charset="0"/>
              </a:rPr>
              <a:t> USAID Jordan Economic Development Program (SABEQ)</a:t>
            </a:r>
          </a:p>
        </p:txBody>
      </p:sp>
    </p:spTree>
    <p:extLst>
      <p:ext uri="{BB962C8B-B14F-4D97-AF65-F5344CB8AC3E}">
        <p14:creationId xmlns:p14="http://schemas.microsoft.com/office/powerpoint/2010/main" val="2039420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lnSpc>
          <a:spcPct val="80000"/>
        </a:lnSpc>
        <a:spcBef>
          <a:spcPct val="0"/>
        </a:spcBef>
        <a:spcAft>
          <a:spcPct val="0"/>
        </a:spcAft>
        <a:defRPr sz="4400" b="1">
          <a:solidFill>
            <a:srgbClr val="A50021"/>
          </a:solidFill>
          <a:latin typeface="+mj-lt"/>
          <a:ea typeface="+mj-ea"/>
          <a:cs typeface="+mj-cs"/>
        </a:defRPr>
      </a:lvl1pPr>
      <a:lvl2pPr algn="ctr" rtl="0" eaLnBrk="0" fontAlgn="base" hangingPunct="0">
        <a:lnSpc>
          <a:spcPct val="80000"/>
        </a:lnSpc>
        <a:spcBef>
          <a:spcPct val="0"/>
        </a:spcBef>
        <a:spcAft>
          <a:spcPct val="0"/>
        </a:spcAft>
        <a:defRPr sz="4400" b="1">
          <a:solidFill>
            <a:srgbClr val="A50021"/>
          </a:solidFill>
          <a:latin typeface="Arial" charset="0"/>
          <a:cs typeface="Arial" charset="0"/>
        </a:defRPr>
      </a:lvl2pPr>
      <a:lvl3pPr algn="ctr" rtl="0" eaLnBrk="0" fontAlgn="base" hangingPunct="0">
        <a:lnSpc>
          <a:spcPct val="80000"/>
        </a:lnSpc>
        <a:spcBef>
          <a:spcPct val="0"/>
        </a:spcBef>
        <a:spcAft>
          <a:spcPct val="0"/>
        </a:spcAft>
        <a:defRPr sz="4400" b="1">
          <a:solidFill>
            <a:srgbClr val="A50021"/>
          </a:solidFill>
          <a:latin typeface="Arial" charset="0"/>
          <a:cs typeface="Arial" charset="0"/>
        </a:defRPr>
      </a:lvl3pPr>
      <a:lvl4pPr algn="ctr" rtl="0" eaLnBrk="0" fontAlgn="base" hangingPunct="0">
        <a:lnSpc>
          <a:spcPct val="80000"/>
        </a:lnSpc>
        <a:spcBef>
          <a:spcPct val="0"/>
        </a:spcBef>
        <a:spcAft>
          <a:spcPct val="0"/>
        </a:spcAft>
        <a:defRPr sz="4400" b="1">
          <a:solidFill>
            <a:srgbClr val="A50021"/>
          </a:solidFill>
          <a:latin typeface="Arial" charset="0"/>
          <a:cs typeface="Arial" charset="0"/>
        </a:defRPr>
      </a:lvl4pPr>
      <a:lvl5pPr algn="ctr" rtl="0" eaLnBrk="0" fontAlgn="base" hangingPunct="0">
        <a:lnSpc>
          <a:spcPct val="80000"/>
        </a:lnSpc>
        <a:spcBef>
          <a:spcPct val="0"/>
        </a:spcBef>
        <a:spcAft>
          <a:spcPct val="0"/>
        </a:spcAft>
        <a:defRPr sz="4400" b="1">
          <a:solidFill>
            <a:srgbClr val="A50021"/>
          </a:solidFill>
          <a:latin typeface="Arial" charset="0"/>
          <a:cs typeface="Arial" charset="0"/>
        </a:defRPr>
      </a:lvl5pPr>
      <a:lvl6pPr marL="457200" algn="ctr" rtl="0" fontAlgn="base">
        <a:lnSpc>
          <a:spcPct val="80000"/>
        </a:lnSpc>
        <a:spcBef>
          <a:spcPct val="0"/>
        </a:spcBef>
        <a:spcAft>
          <a:spcPct val="0"/>
        </a:spcAft>
        <a:defRPr sz="4400" b="1">
          <a:solidFill>
            <a:srgbClr val="A50021"/>
          </a:solidFill>
          <a:latin typeface="Arial" charset="0"/>
          <a:cs typeface="Arial" charset="0"/>
        </a:defRPr>
      </a:lvl6pPr>
      <a:lvl7pPr marL="914400" algn="ctr" rtl="0" fontAlgn="base">
        <a:lnSpc>
          <a:spcPct val="80000"/>
        </a:lnSpc>
        <a:spcBef>
          <a:spcPct val="0"/>
        </a:spcBef>
        <a:spcAft>
          <a:spcPct val="0"/>
        </a:spcAft>
        <a:defRPr sz="4400" b="1">
          <a:solidFill>
            <a:srgbClr val="A50021"/>
          </a:solidFill>
          <a:latin typeface="Arial" charset="0"/>
          <a:cs typeface="Arial" charset="0"/>
        </a:defRPr>
      </a:lvl7pPr>
      <a:lvl8pPr marL="1371600" algn="ctr" rtl="0" fontAlgn="base">
        <a:lnSpc>
          <a:spcPct val="80000"/>
        </a:lnSpc>
        <a:spcBef>
          <a:spcPct val="0"/>
        </a:spcBef>
        <a:spcAft>
          <a:spcPct val="0"/>
        </a:spcAft>
        <a:defRPr sz="4400" b="1">
          <a:solidFill>
            <a:srgbClr val="A50021"/>
          </a:solidFill>
          <a:latin typeface="Arial" charset="0"/>
          <a:cs typeface="Arial" charset="0"/>
        </a:defRPr>
      </a:lvl8pPr>
      <a:lvl9pPr marL="1828800" algn="ctr" rtl="0" fontAlgn="base">
        <a:lnSpc>
          <a:spcPct val="80000"/>
        </a:lnSpc>
        <a:spcBef>
          <a:spcPct val="0"/>
        </a:spcBef>
        <a:spcAft>
          <a:spcPct val="0"/>
        </a:spcAft>
        <a:defRPr sz="4400" b="1">
          <a:solidFill>
            <a:srgbClr val="A50021"/>
          </a:solidFill>
          <a:latin typeface="Arial" charset="0"/>
          <a:cs typeface="Arial" charset="0"/>
        </a:defRPr>
      </a:lvl9pPr>
    </p:titleStyle>
    <p:bodyStyle>
      <a:lvl1pPr marL="342900" indent="-342900" algn="l" rtl="0" eaLnBrk="0" fontAlgn="base" hangingPunct="0">
        <a:spcBef>
          <a:spcPct val="20000"/>
        </a:spcBef>
        <a:spcAft>
          <a:spcPct val="0"/>
        </a:spcAft>
        <a:buClr>
          <a:srgbClr val="C0C0C0"/>
        </a:buClr>
        <a:buChar char="•"/>
        <a:defRPr sz="3200">
          <a:solidFill>
            <a:srgbClr val="5F5F5F"/>
          </a:solidFill>
          <a:latin typeface="+mn-lt"/>
          <a:ea typeface="+mn-ea"/>
          <a:cs typeface="+mn-cs"/>
        </a:defRPr>
      </a:lvl1pPr>
      <a:lvl2pPr marL="742950" indent="-285750" algn="l" rtl="0" eaLnBrk="0" fontAlgn="base" hangingPunct="0">
        <a:spcBef>
          <a:spcPct val="20000"/>
        </a:spcBef>
        <a:spcAft>
          <a:spcPct val="0"/>
        </a:spcAft>
        <a:buClr>
          <a:srgbClr val="C0C0C0"/>
        </a:buClr>
        <a:buChar char="–"/>
        <a:defRPr sz="2800">
          <a:solidFill>
            <a:srgbClr val="5F5F5F"/>
          </a:solidFill>
          <a:latin typeface="+mn-lt"/>
          <a:cs typeface="+mn-cs"/>
        </a:defRPr>
      </a:lvl2pPr>
      <a:lvl3pPr marL="1143000" indent="-228600" algn="l" rtl="0" eaLnBrk="0" fontAlgn="base" hangingPunct="0">
        <a:spcBef>
          <a:spcPct val="20000"/>
        </a:spcBef>
        <a:spcAft>
          <a:spcPct val="0"/>
        </a:spcAft>
        <a:buClr>
          <a:srgbClr val="C0C0C0"/>
        </a:buClr>
        <a:buChar char="•"/>
        <a:defRPr sz="2400">
          <a:solidFill>
            <a:srgbClr val="5F5F5F"/>
          </a:solidFill>
          <a:latin typeface="+mn-lt"/>
          <a:cs typeface="+mn-cs"/>
        </a:defRPr>
      </a:lvl3pPr>
      <a:lvl4pPr marL="1600200" indent="-228600" algn="l" rtl="0" eaLnBrk="0" fontAlgn="base" hangingPunct="0">
        <a:spcBef>
          <a:spcPct val="20000"/>
        </a:spcBef>
        <a:spcAft>
          <a:spcPct val="0"/>
        </a:spcAft>
        <a:buClr>
          <a:srgbClr val="C0C0C0"/>
        </a:buClr>
        <a:buChar char="–"/>
        <a:defRPr sz="2000">
          <a:solidFill>
            <a:srgbClr val="5F5F5F"/>
          </a:solidFill>
          <a:latin typeface="+mn-lt"/>
          <a:cs typeface="+mn-cs"/>
        </a:defRPr>
      </a:lvl4pPr>
      <a:lvl5pPr marL="2057400" indent="-228600" algn="l" rtl="0" eaLnBrk="0" fontAlgn="base" hangingPunct="0">
        <a:spcBef>
          <a:spcPct val="20000"/>
        </a:spcBef>
        <a:spcAft>
          <a:spcPct val="0"/>
        </a:spcAft>
        <a:buClr>
          <a:srgbClr val="C0C0C0"/>
        </a:buClr>
        <a:buChar char="»"/>
        <a:defRPr sz="2000">
          <a:solidFill>
            <a:srgbClr val="5F5F5F"/>
          </a:solidFill>
          <a:latin typeface="+mn-lt"/>
          <a:cs typeface="+mn-cs"/>
        </a:defRPr>
      </a:lvl5pPr>
      <a:lvl6pPr marL="2514600" indent="-228600" algn="l" rtl="0" fontAlgn="base">
        <a:spcBef>
          <a:spcPct val="20000"/>
        </a:spcBef>
        <a:spcAft>
          <a:spcPct val="0"/>
        </a:spcAft>
        <a:buClr>
          <a:srgbClr val="C0C0C0"/>
        </a:buClr>
        <a:buChar char="»"/>
        <a:defRPr sz="2000">
          <a:solidFill>
            <a:srgbClr val="5F5F5F"/>
          </a:solidFill>
          <a:latin typeface="+mn-lt"/>
          <a:cs typeface="+mn-cs"/>
        </a:defRPr>
      </a:lvl6pPr>
      <a:lvl7pPr marL="2971800" indent="-228600" algn="l" rtl="0" fontAlgn="base">
        <a:spcBef>
          <a:spcPct val="20000"/>
        </a:spcBef>
        <a:spcAft>
          <a:spcPct val="0"/>
        </a:spcAft>
        <a:buClr>
          <a:srgbClr val="C0C0C0"/>
        </a:buClr>
        <a:buChar char="»"/>
        <a:defRPr sz="2000">
          <a:solidFill>
            <a:srgbClr val="5F5F5F"/>
          </a:solidFill>
          <a:latin typeface="+mn-lt"/>
          <a:cs typeface="+mn-cs"/>
        </a:defRPr>
      </a:lvl7pPr>
      <a:lvl8pPr marL="3429000" indent="-228600" algn="l" rtl="0" fontAlgn="base">
        <a:spcBef>
          <a:spcPct val="20000"/>
        </a:spcBef>
        <a:spcAft>
          <a:spcPct val="0"/>
        </a:spcAft>
        <a:buClr>
          <a:srgbClr val="C0C0C0"/>
        </a:buClr>
        <a:buChar char="»"/>
        <a:defRPr sz="2000">
          <a:solidFill>
            <a:srgbClr val="5F5F5F"/>
          </a:solidFill>
          <a:latin typeface="+mn-lt"/>
          <a:cs typeface="+mn-cs"/>
        </a:defRPr>
      </a:lvl8pPr>
      <a:lvl9pPr marL="3886200" indent="-228600" algn="l" rtl="0" fontAlgn="base">
        <a:spcBef>
          <a:spcPct val="20000"/>
        </a:spcBef>
        <a:spcAft>
          <a:spcPct val="0"/>
        </a:spcAft>
        <a:buClr>
          <a:srgbClr val="C0C0C0"/>
        </a:buClr>
        <a:buChar char="»"/>
        <a:defRPr sz="2000">
          <a:solidFill>
            <a:srgbClr val="5F5F5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CertificateCourse/July5Vulnerability/Click%20to%20hear%20pronunciation"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362200"/>
            <a:ext cx="7772400" cy="1143000"/>
          </a:xfrm>
        </p:spPr>
        <p:txBody>
          <a:bodyPr/>
          <a:lstStyle/>
          <a:p>
            <a:pPr eaLnBrk="1" hangingPunct="1"/>
            <a:r>
              <a:rPr lang="en-US" dirty="0" smtClean="0">
                <a:solidFill>
                  <a:srgbClr val="990000"/>
                </a:solidFill>
              </a:rPr>
              <a:t>Research on Populations Prone to Being Vulnerable</a:t>
            </a:r>
          </a:p>
        </p:txBody>
      </p:sp>
      <p:sp>
        <p:nvSpPr>
          <p:cNvPr id="2051" name="Rectangle 3"/>
          <p:cNvSpPr>
            <a:spLocks noGrp="1" noChangeArrowheads="1"/>
          </p:cNvSpPr>
          <p:nvPr>
            <p:ph type="subTitle" idx="1"/>
          </p:nvPr>
        </p:nvSpPr>
        <p:spPr>
          <a:xfrm>
            <a:off x="1371600" y="3886200"/>
            <a:ext cx="6400800" cy="609600"/>
          </a:xfrm>
        </p:spPr>
        <p:txBody>
          <a:bodyPr/>
          <a:lstStyle/>
          <a:p>
            <a:pPr eaLnBrk="1" hangingPunct="1"/>
            <a:r>
              <a:rPr lang="en-US" sz="2400" dirty="0" smtClean="0"/>
              <a:t>Henry Silverman, MD, MA</a:t>
            </a:r>
          </a:p>
          <a:p>
            <a:pPr eaLnBrk="1" hangingPunct="1"/>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How Broad a Concept?</a:t>
            </a:r>
            <a:endParaRPr lang="en-US" dirty="0">
              <a:solidFill>
                <a:srgbClr val="990000"/>
              </a:solidFill>
            </a:endParaRPr>
          </a:p>
        </p:txBody>
      </p:sp>
      <p:sp>
        <p:nvSpPr>
          <p:cNvPr id="3" name="Content Placeholder 2"/>
          <p:cNvSpPr>
            <a:spLocks noGrp="1"/>
          </p:cNvSpPr>
          <p:nvPr>
            <p:ph idx="1"/>
          </p:nvPr>
        </p:nvSpPr>
        <p:spPr>
          <a:xfrm>
            <a:off x="685800" y="1981200"/>
            <a:ext cx="7772400" cy="2057400"/>
          </a:xfrm>
        </p:spPr>
        <p:txBody>
          <a:bodyPr/>
          <a:lstStyle/>
          <a:p>
            <a:r>
              <a:rPr lang="en-US" dirty="0" smtClean="0"/>
              <a:t>All human beings are exposed (vulnerable) to the possibility of “harm”</a:t>
            </a:r>
          </a:p>
          <a:p>
            <a:r>
              <a:rPr lang="en-US" dirty="0" smtClean="0"/>
              <a:t>But, not to the same degree</a:t>
            </a:r>
            <a:endParaRPr lang="en-US" dirty="0"/>
          </a:p>
        </p:txBody>
      </p:sp>
      <p:sp>
        <p:nvSpPr>
          <p:cNvPr id="4" name="TextBox 3"/>
          <p:cNvSpPr txBox="1"/>
          <p:nvPr/>
        </p:nvSpPr>
        <p:spPr>
          <a:xfrm>
            <a:off x="304800" y="4343400"/>
            <a:ext cx="8686800" cy="1384995"/>
          </a:xfrm>
          <a:prstGeom prst="rect">
            <a:avLst/>
          </a:prstGeom>
          <a:noFill/>
        </p:spPr>
        <p:txBody>
          <a:bodyPr wrap="square" rtlCol="0">
            <a:spAutoFit/>
          </a:bodyPr>
          <a:lstStyle/>
          <a:p>
            <a:r>
              <a:rPr lang="en-US" sz="2800" b="1" dirty="0" smtClean="0">
                <a:solidFill>
                  <a:srgbClr val="990000"/>
                </a:solidFill>
              </a:rPr>
              <a:t>Definition:</a:t>
            </a:r>
            <a:r>
              <a:rPr lang="en-US" sz="2800" dirty="0" smtClean="0">
                <a:solidFill>
                  <a:srgbClr val="990000"/>
                </a:solidFill>
              </a:rPr>
              <a:t> To be vulnerable means to be exposed to a </a:t>
            </a:r>
            <a:r>
              <a:rPr lang="en-US" sz="2800" i="1" dirty="0" smtClean="0">
                <a:solidFill>
                  <a:srgbClr val="990000"/>
                </a:solidFill>
              </a:rPr>
              <a:t>significant probability </a:t>
            </a:r>
            <a:r>
              <a:rPr lang="en-US" sz="2800" dirty="0" smtClean="0">
                <a:solidFill>
                  <a:srgbClr val="990000"/>
                </a:solidFill>
              </a:rPr>
              <a:t>of incurring an identifiable harm while </a:t>
            </a:r>
            <a:r>
              <a:rPr lang="en-US" sz="2800" i="1" dirty="0" smtClean="0">
                <a:solidFill>
                  <a:srgbClr val="990000"/>
                </a:solidFill>
              </a:rPr>
              <a:t>substantially </a:t>
            </a:r>
            <a:r>
              <a:rPr lang="en-US" sz="2800" dirty="0" smtClean="0">
                <a:solidFill>
                  <a:srgbClr val="990000"/>
                </a:solidFill>
              </a:rPr>
              <a:t>lacking ability/means to protect oneself</a:t>
            </a:r>
            <a:r>
              <a:rPr lang="en-US" sz="2800" dirty="0" smtClean="0"/>
              <a:t>.</a:t>
            </a:r>
            <a:endParaRPr lang="en-US" sz="2800" dirty="0"/>
          </a:p>
        </p:txBody>
      </p:sp>
    </p:spTree>
    <p:extLst>
      <p:ext uri="{BB962C8B-B14F-4D97-AF65-F5344CB8AC3E}">
        <p14:creationId xmlns:p14="http://schemas.microsoft.com/office/powerpoint/2010/main" val="156684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dirty="0" smtClean="0">
                <a:solidFill>
                  <a:srgbClr val="990000"/>
                </a:solidFill>
              </a:rPr>
              <a:t>How to approach vulnerability</a:t>
            </a:r>
            <a:endParaRPr lang="en-US" dirty="0">
              <a:solidFill>
                <a:srgbClr val="990000"/>
              </a:solidFill>
            </a:endParaRPr>
          </a:p>
        </p:txBody>
      </p:sp>
      <p:sp>
        <p:nvSpPr>
          <p:cNvPr id="3" name="Content Placeholder 2"/>
          <p:cNvSpPr>
            <a:spLocks noGrp="1"/>
          </p:cNvSpPr>
          <p:nvPr>
            <p:ph idx="1"/>
          </p:nvPr>
        </p:nvSpPr>
        <p:spPr/>
        <p:txBody>
          <a:bodyPr/>
          <a:lstStyle/>
          <a:p>
            <a:r>
              <a:rPr lang="en-US" dirty="0" smtClean="0"/>
              <a:t>“Rather than checking a list of predefined vulnerable groups, the IRB should identify who was vulnerable based on the wrongs likely to occur in the case of each protocol they reviewed.”</a:t>
            </a:r>
          </a:p>
          <a:p>
            <a:pPr lvl="2"/>
            <a:r>
              <a:rPr lang="en-US" sz="2000" dirty="0" smtClean="0"/>
              <a:t>Hurst, SA. Vulnerability in Research and Health Care. 2008</a:t>
            </a:r>
            <a:endParaRPr lang="en-US" sz="2000" dirty="0"/>
          </a:p>
        </p:txBody>
      </p:sp>
    </p:spTree>
    <p:extLst>
      <p:ext uri="{BB962C8B-B14F-4D97-AF65-F5344CB8AC3E}">
        <p14:creationId xmlns:p14="http://schemas.microsoft.com/office/powerpoint/2010/main" val="4184758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1143000"/>
          </a:xfrm>
        </p:spPr>
        <p:txBody>
          <a:bodyPr/>
          <a:lstStyle/>
          <a:p>
            <a:r>
              <a:rPr lang="en-US" sz="3600" dirty="0" smtClean="0">
                <a:solidFill>
                  <a:srgbClr val="990000"/>
                </a:solidFill>
              </a:rPr>
              <a:t>Vulnerability as a Claim to Special Protection Against Several Types of Harms</a:t>
            </a:r>
            <a:endParaRPr lang="en-US" sz="3600" dirty="0">
              <a:solidFill>
                <a:srgbClr val="990000"/>
              </a:solidFill>
            </a:endParaRPr>
          </a:p>
        </p:txBody>
      </p:sp>
      <p:sp>
        <p:nvSpPr>
          <p:cNvPr id="3" name="Content Placeholder 2"/>
          <p:cNvSpPr>
            <a:spLocks noGrp="1"/>
          </p:cNvSpPr>
          <p:nvPr>
            <p:ph idx="1"/>
          </p:nvPr>
        </p:nvSpPr>
        <p:spPr>
          <a:xfrm>
            <a:off x="685800" y="1524000"/>
            <a:ext cx="7772400" cy="4572000"/>
          </a:xfrm>
        </p:spPr>
        <p:txBody>
          <a:bodyPr/>
          <a:lstStyle/>
          <a:p>
            <a:r>
              <a:rPr lang="en-US" dirty="0" smtClean="0"/>
              <a:t>Breach of confidentiality or privacy</a:t>
            </a:r>
          </a:p>
          <a:p>
            <a:r>
              <a:rPr lang="en-US" dirty="0"/>
              <a:t>Unfavorable risk/benefit ratio</a:t>
            </a:r>
          </a:p>
          <a:p>
            <a:r>
              <a:rPr lang="en-US" dirty="0" smtClean="0"/>
              <a:t>Lack of a valid consent</a:t>
            </a:r>
          </a:p>
          <a:p>
            <a:pPr lvl="1"/>
            <a:r>
              <a:rPr lang="en-US" dirty="0" smtClean="0"/>
              <a:t>Poor decision making</a:t>
            </a:r>
          </a:p>
          <a:p>
            <a:pPr lvl="1"/>
            <a:r>
              <a:rPr lang="en-US" dirty="0" smtClean="0"/>
              <a:t>Lack of voluntariness</a:t>
            </a:r>
          </a:p>
          <a:p>
            <a:r>
              <a:rPr lang="en-US" dirty="0" smtClean="0"/>
              <a:t>Lack of access to the benefits of research</a:t>
            </a:r>
            <a:endParaRPr lang="en-US" dirty="0"/>
          </a:p>
        </p:txBody>
      </p:sp>
    </p:spTree>
    <p:extLst>
      <p:ext uri="{BB962C8B-B14F-4D97-AF65-F5344CB8AC3E}">
        <p14:creationId xmlns:p14="http://schemas.microsoft.com/office/powerpoint/2010/main" val="232730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1" y="304800"/>
            <a:ext cx="8153400" cy="5791200"/>
          </a:xfrm>
        </p:spPr>
      </p:pic>
    </p:spTree>
    <p:extLst>
      <p:ext uri="{BB962C8B-B14F-4D97-AF65-F5344CB8AC3E}">
        <p14:creationId xmlns:p14="http://schemas.microsoft.com/office/powerpoint/2010/main" val="3560625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xfrm>
            <a:off x="685800" y="6248400"/>
            <a:ext cx="1905000" cy="457200"/>
          </a:xfrm>
          <a:noFill/>
        </p:spPr>
        <p:txBody>
          <a:bodyPr/>
          <a:lstStyle/>
          <a:p>
            <a:pPr algn="l"/>
            <a:fld id="{44DD9850-E19A-40A0-A140-35A32D59C780}" type="slidenum">
              <a:rPr lang="en-US" smtClean="0"/>
              <a:pPr algn="l"/>
              <a:t>14</a:t>
            </a:fld>
            <a:endParaRPr lang="en-US" smtClean="0"/>
          </a:p>
        </p:txBody>
      </p:sp>
      <p:sp>
        <p:nvSpPr>
          <p:cNvPr id="14339" name="Rectangle 1027"/>
          <p:cNvSpPr>
            <a:spLocks noGrp="1" noChangeArrowheads="1"/>
          </p:cNvSpPr>
          <p:nvPr>
            <p:ph type="body" idx="1"/>
          </p:nvPr>
        </p:nvSpPr>
        <p:spPr>
          <a:xfrm>
            <a:off x="685800" y="1143000"/>
            <a:ext cx="7772400" cy="4232275"/>
          </a:xfrm>
        </p:spPr>
        <p:txBody>
          <a:bodyPr/>
          <a:lstStyle/>
          <a:p>
            <a:pPr eaLnBrk="1" hangingPunct="1">
              <a:lnSpc>
                <a:spcPct val="90000"/>
              </a:lnSpc>
              <a:buFont typeface="Wingdings" pitchFamily="2" charset="2"/>
              <a:buNone/>
            </a:pPr>
            <a:r>
              <a:rPr lang="en-US" sz="4800" b="1" i="1" smtClean="0">
                <a:solidFill>
                  <a:schemeClr val="tx2"/>
                </a:solidFill>
              </a:rPr>
              <a:t>SPECIAL </a:t>
            </a:r>
          </a:p>
          <a:p>
            <a:pPr eaLnBrk="1" hangingPunct="1">
              <a:lnSpc>
                <a:spcPct val="90000"/>
              </a:lnSpc>
              <a:buFont typeface="Wingdings" pitchFamily="2" charset="2"/>
              <a:buNone/>
            </a:pPr>
            <a:r>
              <a:rPr lang="en-US" sz="4800" b="1" i="1" smtClean="0">
                <a:solidFill>
                  <a:schemeClr val="tx2"/>
                </a:solidFill>
              </a:rPr>
              <a:t>PROTECTIONS </a:t>
            </a:r>
          </a:p>
          <a:p>
            <a:pPr eaLnBrk="1" hangingPunct="1">
              <a:lnSpc>
                <a:spcPct val="90000"/>
              </a:lnSpc>
              <a:buFont typeface="Wingdings" pitchFamily="2" charset="2"/>
              <a:buNone/>
            </a:pPr>
            <a:r>
              <a:rPr lang="en-US" sz="4800" b="1" i="1" smtClean="0">
                <a:solidFill>
                  <a:schemeClr val="tx2"/>
                </a:solidFill>
              </a:rPr>
              <a:t>FOR </a:t>
            </a:r>
          </a:p>
          <a:p>
            <a:pPr eaLnBrk="1" hangingPunct="1">
              <a:lnSpc>
                <a:spcPct val="90000"/>
              </a:lnSpc>
              <a:buFont typeface="Wingdings" pitchFamily="2" charset="2"/>
              <a:buNone/>
            </a:pPr>
            <a:r>
              <a:rPr lang="en-US" sz="4800" b="1" i="1" smtClean="0">
                <a:solidFill>
                  <a:schemeClr val="tx2"/>
                </a:solidFill>
              </a:rPr>
              <a:t>VULNERABLE</a:t>
            </a:r>
          </a:p>
          <a:p>
            <a:pPr eaLnBrk="1" hangingPunct="1">
              <a:lnSpc>
                <a:spcPct val="90000"/>
              </a:lnSpc>
              <a:buFont typeface="Wingdings" pitchFamily="2" charset="2"/>
              <a:buNone/>
            </a:pPr>
            <a:r>
              <a:rPr lang="en-US" sz="4800" b="1" i="1" smtClean="0">
                <a:solidFill>
                  <a:schemeClr val="tx2"/>
                </a:solidFill>
              </a:rPr>
              <a:t>POPULATIONS</a:t>
            </a:r>
            <a:endParaRPr lang="en-US" sz="4800" b="1" i="1" smtClean="0">
              <a:solidFill>
                <a:schemeClr val="tx2"/>
              </a:solidFill>
              <a:cs typeface="Times New Roman" pitchFamily="18" charset="0"/>
            </a:endParaRPr>
          </a:p>
          <a:p>
            <a:pPr eaLnBrk="1" hangingPunct="1">
              <a:lnSpc>
                <a:spcPct val="90000"/>
              </a:lnSpc>
            </a:pPr>
            <a:endParaRPr lang="en-US" sz="4800" i="1" smtClean="0"/>
          </a:p>
        </p:txBody>
      </p:sp>
      <p:pic>
        <p:nvPicPr>
          <p:cNvPr id="14340" name="Picture 1029" descr="j0088884"/>
          <p:cNvPicPr>
            <a:picLocks noChangeAspect="1" noChangeArrowheads="1"/>
          </p:cNvPicPr>
          <p:nvPr/>
        </p:nvPicPr>
        <p:blipFill>
          <a:blip r:embed="rId2" cstate="print"/>
          <a:srcRect/>
          <a:stretch>
            <a:fillRect/>
          </a:stretch>
        </p:blipFill>
        <p:spPr bwMode="auto">
          <a:xfrm>
            <a:off x="6096000" y="2438400"/>
            <a:ext cx="25146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US Regulations: 45 CFR 46</a:t>
            </a:r>
            <a:endParaRPr lang="en-US" dirty="0"/>
          </a:p>
        </p:txBody>
      </p:sp>
      <p:sp>
        <p:nvSpPr>
          <p:cNvPr id="3" name="Content Placeholder 2"/>
          <p:cNvSpPr>
            <a:spLocks noGrp="1"/>
          </p:cNvSpPr>
          <p:nvPr>
            <p:ph idx="1"/>
          </p:nvPr>
        </p:nvSpPr>
        <p:spPr>
          <a:xfrm>
            <a:off x="685800" y="1371600"/>
            <a:ext cx="8077200" cy="4724400"/>
          </a:xfrm>
        </p:spPr>
        <p:txBody>
          <a:bodyPr/>
          <a:lstStyle/>
          <a:p>
            <a:pPr marL="0" indent="0" algn="ctr">
              <a:buNone/>
            </a:pPr>
            <a:r>
              <a:rPr lang="en-US" dirty="0" smtClean="0"/>
              <a:t>Criteria for Approval:</a:t>
            </a:r>
          </a:p>
          <a:p>
            <a:r>
              <a:rPr lang="en-US" dirty="0" smtClean="0"/>
              <a:t>When </a:t>
            </a:r>
            <a:r>
              <a:rPr lang="en-US" dirty="0"/>
              <a:t>some or all of the subjects are likely to be vulnerable to coercion or undue influence, such as children, prisoners, pregnant women, mentally disabled persons, or economically or educationally disadvantaged persons, additional safeguards have been included in the study to protect the rights and welfare of these subjects.</a:t>
            </a:r>
          </a:p>
          <a:p>
            <a:endParaRPr lang="en-US" dirty="0"/>
          </a:p>
          <a:p>
            <a:endParaRPr lang="en-US" dirty="0"/>
          </a:p>
        </p:txBody>
      </p:sp>
    </p:spTree>
    <p:extLst>
      <p:ext uri="{BB962C8B-B14F-4D97-AF65-F5344CB8AC3E}">
        <p14:creationId xmlns:p14="http://schemas.microsoft.com/office/powerpoint/2010/main" val="2084131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dirty="0" smtClean="0"/>
              <a:t>Special Protections</a:t>
            </a:r>
            <a:endParaRPr lang="en-US" dirty="0"/>
          </a:p>
        </p:txBody>
      </p:sp>
      <p:sp>
        <p:nvSpPr>
          <p:cNvPr id="3" name="Content Placeholder 2"/>
          <p:cNvSpPr>
            <a:spLocks noGrp="1"/>
          </p:cNvSpPr>
          <p:nvPr>
            <p:ph idx="1"/>
          </p:nvPr>
        </p:nvSpPr>
        <p:spPr>
          <a:xfrm>
            <a:off x="152400" y="1066800"/>
            <a:ext cx="8763000" cy="4495800"/>
          </a:xfrm>
        </p:spPr>
        <p:txBody>
          <a:bodyPr/>
          <a:lstStyle/>
          <a:p>
            <a:pPr marL="514350" indent="-457200">
              <a:buFont typeface="Arial" pitchFamily="34" charset="0"/>
              <a:buChar char="•"/>
            </a:pPr>
            <a:r>
              <a:rPr lang="en-US" dirty="0" smtClean="0"/>
              <a:t>Claim to special protection</a:t>
            </a:r>
          </a:p>
          <a:p>
            <a:pPr marL="914400" lvl="1" indent="-457200">
              <a:buFont typeface="Arial" pitchFamily="34" charset="0"/>
              <a:buChar char="•"/>
            </a:pPr>
            <a:r>
              <a:rPr lang="en-US" dirty="0" smtClean="0"/>
              <a:t>an identifiably increased likelihood of incurring additional or greater wrong.</a:t>
            </a:r>
          </a:p>
          <a:p>
            <a:pPr>
              <a:buFont typeface="Arial" pitchFamily="34" charset="0"/>
              <a:buChar char="•"/>
            </a:pPr>
            <a:r>
              <a:rPr lang="en-US" dirty="0" smtClean="0"/>
              <a:t>“To be vulnerable means to face a significant probability of incurring an identifiable harm while </a:t>
            </a:r>
            <a:r>
              <a:rPr lang="en-US" i="1" dirty="0" smtClean="0"/>
              <a:t>substantially</a:t>
            </a:r>
            <a:r>
              <a:rPr lang="en-US" dirty="0" smtClean="0"/>
              <a:t> lacking ability and/or means to protect oneself”.</a:t>
            </a:r>
          </a:p>
          <a:p>
            <a:pPr>
              <a:buFont typeface="Arial" pitchFamily="34" charset="0"/>
              <a:buChar char="•"/>
            </a:pPr>
            <a:endParaRPr lang="en-US" dirty="0" smtClean="0"/>
          </a:p>
          <a:p>
            <a:pPr marL="0" indent="0">
              <a:buNone/>
            </a:pPr>
            <a:endParaRPr lang="en-US" sz="2400" dirty="0" smtClean="0"/>
          </a:p>
        </p:txBody>
      </p:sp>
    </p:spTree>
    <p:extLst>
      <p:ext uri="{BB962C8B-B14F-4D97-AF65-F5344CB8AC3E}">
        <p14:creationId xmlns:p14="http://schemas.microsoft.com/office/powerpoint/2010/main" val="189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609600"/>
          </a:xfrm>
        </p:spPr>
        <p:txBody>
          <a:bodyPr/>
          <a:lstStyle/>
          <a:p>
            <a:pPr eaLnBrk="1" hangingPunct="1"/>
            <a:r>
              <a:rPr lang="en-US" dirty="0" smtClean="0"/>
              <a:t>Special Protections</a:t>
            </a:r>
          </a:p>
        </p:txBody>
      </p:sp>
      <p:sp>
        <p:nvSpPr>
          <p:cNvPr id="24579" name="Rectangle 3"/>
          <p:cNvSpPr>
            <a:spLocks noGrp="1" noChangeArrowheads="1"/>
          </p:cNvSpPr>
          <p:nvPr>
            <p:ph type="body" idx="1"/>
          </p:nvPr>
        </p:nvSpPr>
        <p:spPr>
          <a:xfrm>
            <a:off x="76200" y="838200"/>
            <a:ext cx="8915400" cy="5867400"/>
          </a:xfrm>
        </p:spPr>
        <p:txBody>
          <a:bodyPr/>
          <a:lstStyle/>
          <a:p>
            <a:pPr eaLnBrk="1" hangingPunct="1"/>
            <a:r>
              <a:rPr lang="en-US" sz="2800" dirty="0" smtClean="0"/>
              <a:t>Necessity Requirement</a:t>
            </a:r>
          </a:p>
          <a:p>
            <a:pPr lvl="1" eaLnBrk="1" hangingPunct="1"/>
            <a:r>
              <a:rPr lang="en-US" sz="2400" dirty="0" smtClean="0"/>
              <a:t>The physical/mental/social condition that causes the vulnerability is a necessary characteristic of the research population.</a:t>
            </a:r>
          </a:p>
          <a:p>
            <a:pPr lvl="1" eaLnBrk="1" hangingPunct="1"/>
            <a:r>
              <a:rPr lang="en-US" sz="2400" dirty="0" smtClean="0"/>
              <a:t>Research cannot be performed by enrolling adults who can consent or who are less vulnerable.</a:t>
            </a:r>
          </a:p>
          <a:p>
            <a:pPr eaLnBrk="1" hangingPunct="1"/>
            <a:r>
              <a:rPr lang="en-US" sz="2800" dirty="0" smtClean="0"/>
              <a:t>Responsiveness</a:t>
            </a:r>
          </a:p>
          <a:p>
            <a:pPr lvl="1" eaLnBrk="1" hangingPunct="1"/>
            <a:r>
              <a:rPr lang="en-US" sz="2400" dirty="0" smtClean="0"/>
              <a:t>The research is intended to obtain knowledge that will lead to improved diagnosis/treatment </a:t>
            </a:r>
            <a:r>
              <a:rPr lang="en-US" i="1" dirty="0" smtClean="0"/>
              <a:t>unique</a:t>
            </a:r>
            <a:r>
              <a:rPr lang="en-US" sz="2400" dirty="0" smtClean="0"/>
              <a:t> to the vulnerable group.</a:t>
            </a:r>
          </a:p>
          <a:p>
            <a:pPr eaLnBrk="1" hangingPunct="1"/>
            <a:r>
              <a:rPr lang="en-US" sz="2400" dirty="0" smtClean="0"/>
              <a:t>Access</a:t>
            </a:r>
          </a:p>
          <a:p>
            <a:pPr lvl="1" eaLnBrk="1" hangingPunct="1"/>
            <a:r>
              <a:rPr lang="en-US" sz="2000" dirty="0" smtClean="0"/>
              <a:t>Research subjects and other members of the vulnerable group will have reasonable access to products that becomes available as a consequence of the research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Protections</a:t>
            </a:r>
            <a:endParaRPr lang="en-US" dirty="0"/>
          </a:p>
        </p:txBody>
      </p:sp>
      <p:sp>
        <p:nvSpPr>
          <p:cNvPr id="3" name="Content Placeholder 2"/>
          <p:cNvSpPr>
            <a:spLocks noGrp="1"/>
          </p:cNvSpPr>
          <p:nvPr>
            <p:ph idx="1"/>
          </p:nvPr>
        </p:nvSpPr>
        <p:spPr/>
        <p:txBody>
          <a:bodyPr/>
          <a:lstStyle/>
          <a:p>
            <a:pPr eaLnBrk="1" hangingPunct="1"/>
            <a:r>
              <a:rPr lang="en-US" dirty="0"/>
              <a:t>Consent</a:t>
            </a:r>
          </a:p>
          <a:p>
            <a:pPr lvl="1" eaLnBrk="1" hangingPunct="1"/>
            <a:r>
              <a:rPr lang="en-US" sz="3200" dirty="0"/>
              <a:t>Surrogate Consent</a:t>
            </a:r>
          </a:p>
          <a:p>
            <a:pPr lvl="1" eaLnBrk="1" hangingPunct="1"/>
            <a:r>
              <a:rPr lang="en-US" sz="3200" dirty="0"/>
              <a:t>Additional consent mechanisms</a:t>
            </a:r>
          </a:p>
          <a:p>
            <a:pPr eaLnBrk="1" hangingPunct="1"/>
            <a:r>
              <a:rPr lang="en-US" dirty="0"/>
              <a:t>Limitations on </a:t>
            </a:r>
            <a:r>
              <a:rPr lang="en-US" dirty="0" smtClean="0"/>
              <a:t>risk</a:t>
            </a:r>
          </a:p>
          <a:p>
            <a:pPr lvl="1" eaLnBrk="1" hangingPunct="1"/>
            <a:r>
              <a:rPr lang="en-US" sz="3200" dirty="0" smtClean="0"/>
              <a:t>Minimal </a:t>
            </a:r>
            <a:r>
              <a:rPr lang="en-US" sz="3200" dirty="0"/>
              <a:t>risk for research only procedures</a:t>
            </a:r>
          </a:p>
          <a:p>
            <a:pPr marL="0" indent="0" eaLnBrk="1" hangingPunct="1">
              <a:buNone/>
            </a:pPr>
            <a:endParaRPr lang="en-US" dirty="0"/>
          </a:p>
        </p:txBody>
      </p:sp>
    </p:spTree>
    <p:extLst>
      <p:ext uri="{BB962C8B-B14F-4D97-AF65-F5344CB8AC3E}">
        <p14:creationId xmlns:p14="http://schemas.microsoft.com/office/powerpoint/2010/main" val="3740341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228600"/>
            <a:ext cx="7772400" cy="838200"/>
          </a:xfrm>
        </p:spPr>
        <p:txBody>
          <a:bodyPr/>
          <a:lstStyle/>
          <a:p>
            <a:r>
              <a:rPr lang="en-US" smtClean="0"/>
              <a:t>Vulnerable Countries</a:t>
            </a:r>
          </a:p>
        </p:txBody>
      </p:sp>
      <p:sp>
        <p:nvSpPr>
          <p:cNvPr id="21507" name="Content Placeholder 2"/>
          <p:cNvSpPr>
            <a:spLocks noGrp="1"/>
          </p:cNvSpPr>
          <p:nvPr>
            <p:ph idx="1"/>
          </p:nvPr>
        </p:nvSpPr>
        <p:spPr>
          <a:xfrm>
            <a:off x="1143000" y="1066800"/>
            <a:ext cx="7010400" cy="4419600"/>
          </a:xfrm>
        </p:spPr>
        <p:txBody>
          <a:bodyPr/>
          <a:lstStyle/>
          <a:p>
            <a:pPr>
              <a:lnSpc>
                <a:spcPct val="120000"/>
              </a:lnSpc>
              <a:spcBef>
                <a:spcPts val="0"/>
              </a:spcBef>
            </a:pPr>
            <a:r>
              <a:rPr lang="en-US" sz="2800" dirty="0" smtClean="0"/>
              <a:t>Commentators have suggested that communities in developing and developed countries should be considered vulnerable, because the populations lack basic rights and freedoms that make them particularly open to exploitation.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28600"/>
            <a:ext cx="8229600" cy="1143000"/>
          </a:xfrm>
        </p:spPr>
        <p:txBody>
          <a:bodyPr/>
          <a:lstStyle/>
          <a:p>
            <a:pPr eaLnBrk="1" hangingPunct="1"/>
            <a:r>
              <a:rPr lang="en-US" b="0" dirty="0" smtClean="0">
                <a:solidFill>
                  <a:srgbClr val="990000"/>
                </a:solidFill>
              </a:rPr>
              <a:t>How to Define Vulnerability?</a:t>
            </a:r>
          </a:p>
        </p:txBody>
      </p:sp>
      <p:sp>
        <p:nvSpPr>
          <p:cNvPr id="17411" name="Rectangle 3"/>
          <p:cNvSpPr>
            <a:spLocks noGrp="1" noChangeArrowheads="1"/>
          </p:cNvSpPr>
          <p:nvPr>
            <p:ph type="body" idx="1"/>
          </p:nvPr>
        </p:nvSpPr>
        <p:spPr>
          <a:xfrm>
            <a:off x="152400" y="1600200"/>
            <a:ext cx="8839200" cy="2743200"/>
          </a:xfrm>
        </p:spPr>
        <p:txBody>
          <a:bodyPr/>
          <a:lstStyle/>
          <a:p>
            <a:pPr eaLnBrk="1" hangingPunct="1">
              <a:buNone/>
            </a:pPr>
            <a:r>
              <a:rPr lang="en-US" sz="3600" b="1" dirty="0" smtClean="0"/>
              <a:t>Two senses of vulnerability</a:t>
            </a:r>
          </a:p>
          <a:p>
            <a:pPr eaLnBrk="1" hangingPunct="1">
              <a:buNone/>
            </a:pPr>
            <a:r>
              <a:rPr lang="en-US" sz="3600" b="1" dirty="0" err="1" smtClean="0"/>
              <a:t>vul·ner·a·ble</a:t>
            </a:r>
            <a:r>
              <a:rPr lang="en-US" sz="3600" dirty="0" smtClean="0"/>
              <a:t> </a:t>
            </a:r>
            <a:r>
              <a:rPr lang="en-US" dirty="0" smtClean="0">
                <a:hlinkMouseOver r:id="rId3" action="ppaction://hlinkfile"/>
              </a:rPr>
              <a:t> </a:t>
            </a:r>
            <a:r>
              <a:rPr lang="en-US" dirty="0" smtClean="0"/>
              <a:t> </a:t>
            </a:r>
          </a:p>
          <a:p>
            <a:pPr eaLnBrk="1" hangingPunct="1"/>
            <a:r>
              <a:rPr lang="en-US" dirty="0" smtClean="0"/>
              <a:t>“to be exposed to the possibility of being attacked or harmed, either physically or emotionally.” </a:t>
            </a:r>
          </a:p>
          <a:p>
            <a:pPr lvl="1" eaLnBrk="1" hangingPunct="1"/>
            <a:r>
              <a:rPr lang="en-US" dirty="0" smtClean="0"/>
              <a:t>Synonyms: defenseless, unprepared, frail, weak, helpless, in danger, at risk.</a:t>
            </a:r>
          </a:p>
          <a:p>
            <a:pPr eaLnBrk="1" hangingPunct="1"/>
            <a:r>
              <a:rPr lang="en-US" dirty="0" smtClean="0"/>
              <a:t>‘liable to succumb to temptation or manipulation’.</a:t>
            </a:r>
          </a:p>
          <a:p>
            <a:pPr lvl="1" eaLnBrk="1" hangingPunct="1"/>
            <a:r>
              <a:rPr lang="en-US" dirty="0" smtClean="0"/>
              <a:t>Undue inducement, coercion, exploitation </a:t>
            </a:r>
          </a:p>
        </p:txBody>
      </p:sp>
    </p:spTree>
    <p:extLst>
      <p:ext uri="{BB962C8B-B14F-4D97-AF65-F5344CB8AC3E}">
        <p14:creationId xmlns:p14="http://schemas.microsoft.com/office/powerpoint/2010/main" val="426790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dirty="0"/>
              <a:t>CIOMS guideline </a:t>
            </a:r>
            <a:r>
              <a:rPr lang="en-US" dirty="0" smtClean="0"/>
              <a:t>10</a:t>
            </a:r>
            <a:endParaRPr lang="en-US" dirty="0"/>
          </a:p>
        </p:txBody>
      </p:sp>
      <p:sp>
        <p:nvSpPr>
          <p:cNvPr id="3" name="Content Placeholder 2"/>
          <p:cNvSpPr>
            <a:spLocks noGrp="1"/>
          </p:cNvSpPr>
          <p:nvPr>
            <p:ph idx="1"/>
          </p:nvPr>
        </p:nvSpPr>
        <p:spPr>
          <a:xfrm>
            <a:off x="342900" y="1190625"/>
            <a:ext cx="8458200" cy="4648200"/>
          </a:xfrm>
        </p:spPr>
        <p:txBody>
          <a:bodyPr/>
          <a:lstStyle/>
          <a:p>
            <a:r>
              <a:rPr lang="en-US" dirty="0" smtClean="0"/>
              <a:t>Before </a:t>
            </a:r>
            <a:r>
              <a:rPr lang="en-US" dirty="0"/>
              <a:t>undertaking research in a population or community with limited resources, the sponsor and the investigator must make every effort to ensure that</a:t>
            </a:r>
            <a:r>
              <a:rPr lang="en-US" dirty="0" smtClean="0"/>
              <a:t>:</a:t>
            </a:r>
          </a:p>
          <a:p>
            <a:pPr lvl="1"/>
            <a:r>
              <a:rPr lang="en-US" dirty="0" smtClean="0"/>
              <a:t>the </a:t>
            </a:r>
            <a:r>
              <a:rPr lang="en-US" dirty="0"/>
              <a:t>research is responsive to the health needs and the priorities of the population or community in which it is to be carried out; </a:t>
            </a:r>
            <a:r>
              <a:rPr lang="en-US" dirty="0" smtClean="0"/>
              <a:t>and</a:t>
            </a:r>
          </a:p>
          <a:p>
            <a:pPr lvl="1"/>
            <a:r>
              <a:rPr lang="en-US" dirty="0" smtClean="0"/>
              <a:t>any </a:t>
            </a:r>
            <a:r>
              <a:rPr lang="en-US" dirty="0"/>
              <a:t>intervention or product developed, or knowledge generated, will be made reasonably available for the benefit of that population or community.</a:t>
            </a:r>
          </a:p>
        </p:txBody>
      </p:sp>
    </p:spTree>
    <p:extLst>
      <p:ext uri="{BB962C8B-B14F-4D97-AF65-F5344CB8AC3E}">
        <p14:creationId xmlns:p14="http://schemas.microsoft.com/office/powerpoint/2010/main" val="648868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914400"/>
          </a:xfrm>
        </p:spPr>
        <p:txBody>
          <a:bodyPr/>
          <a:lstStyle/>
          <a:p>
            <a:r>
              <a:rPr lang="en-US" dirty="0" smtClean="0"/>
              <a:t>Helsinki Declaration </a:t>
            </a:r>
            <a:endParaRPr lang="en-US" dirty="0"/>
          </a:p>
        </p:txBody>
      </p:sp>
      <p:sp>
        <p:nvSpPr>
          <p:cNvPr id="3" name="Content Placeholder 2"/>
          <p:cNvSpPr>
            <a:spLocks noGrp="1"/>
          </p:cNvSpPr>
          <p:nvPr>
            <p:ph idx="1"/>
          </p:nvPr>
        </p:nvSpPr>
        <p:spPr>
          <a:xfrm>
            <a:off x="152400" y="1066800"/>
            <a:ext cx="8839200" cy="4267200"/>
          </a:xfrm>
        </p:spPr>
        <p:txBody>
          <a:bodyPr/>
          <a:lstStyle/>
          <a:p>
            <a:pPr>
              <a:buFont typeface="Arial" pitchFamily="34" charset="0"/>
              <a:buChar char="•"/>
            </a:pPr>
            <a:r>
              <a:rPr lang="en-US" sz="2800" dirty="0"/>
              <a:t>Medical research involving a disadvantaged </a:t>
            </a:r>
            <a:r>
              <a:rPr lang="en-US" sz="2800" dirty="0" smtClean="0"/>
              <a:t>or vulnerable </a:t>
            </a:r>
            <a:r>
              <a:rPr lang="en-US" sz="2800" dirty="0"/>
              <a:t>population or community is only justified </a:t>
            </a:r>
            <a:r>
              <a:rPr lang="en-US" sz="2800" dirty="0" smtClean="0"/>
              <a:t>if the research</a:t>
            </a:r>
          </a:p>
          <a:p>
            <a:pPr lvl="1">
              <a:buFont typeface="Arial" pitchFamily="34" charset="0"/>
              <a:buChar char="•"/>
            </a:pPr>
            <a:r>
              <a:rPr lang="en-US" sz="2400" dirty="0" smtClean="0"/>
              <a:t>is </a:t>
            </a:r>
            <a:r>
              <a:rPr lang="en-US" sz="2400" dirty="0"/>
              <a:t>responsive to the health needs </a:t>
            </a:r>
            <a:r>
              <a:rPr lang="en-US" sz="2400" dirty="0" smtClean="0"/>
              <a:t>and priorities </a:t>
            </a:r>
            <a:r>
              <a:rPr lang="en-US" sz="2400" dirty="0"/>
              <a:t>of this population or community and </a:t>
            </a:r>
            <a:r>
              <a:rPr lang="en-US" sz="2400" dirty="0" smtClean="0"/>
              <a:t>the research </a:t>
            </a:r>
            <a:r>
              <a:rPr lang="en-US" sz="2400" dirty="0"/>
              <a:t>cannot be carried out in a </a:t>
            </a:r>
            <a:r>
              <a:rPr lang="en-US" sz="2400" dirty="0" smtClean="0"/>
              <a:t>non-vulnerable population</a:t>
            </a:r>
            <a:r>
              <a:rPr lang="en-US" sz="2400" dirty="0"/>
              <a:t>. </a:t>
            </a:r>
          </a:p>
          <a:p>
            <a:pPr lvl="1">
              <a:buFont typeface="Arial" pitchFamily="34" charset="0"/>
              <a:buChar char="•"/>
            </a:pPr>
            <a:r>
              <a:rPr lang="en-US" sz="2400" dirty="0" smtClean="0"/>
              <a:t>there </a:t>
            </a:r>
            <a:r>
              <a:rPr lang="en-US" sz="2400" dirty="0"/>
              <a:t>is a </a:t>
            </a:r>
            <a:r>
              <a:rPr lang="en-US" sz="2400" dirty="0" smtClean="0"/>
              <a:t>reasonable likelihood </a:t>
            </a:r>
            <a:r>
              <a:rPr lang="en-US" sz="2400" dirty="0"/>
              <a:t>that this population or community </a:t>
            </a:r>
            <a:r>
              <a:rPr lang="en-US" sz="2400" dirty="0" smtClean="0"/>
              <a:t>should stands </a:t>
            </a:r>
            <a:r>
              <a:rPr lang="en-US" sz="2400" dirty="0"/>
              <a:t>to benefit from the knowledge, practices </a:t>
            </a:r>
            <a:r>
              <a:rPr lang="en-US" sz="2400" dirty="0" smtClean="0"/>
              <a:t>or interventions </a:t>
            </a:r>
            <a:r>
              <a:rPr lang="en-US" sz="2400" dirty="0"/>
              <a:t>that result from the results of </a:t>
            </a:r>
            <a:r>
              <a:rPr lang="en-US" sz="2400" dirty="0" smtClean="0"/>
              <a:t>the research. </a:t>
            </a:r>
          </a:p>
          <a:p>
            <a:pPr lvl="1">
              <a:buFont typeface="Arial" pitchFamily="34" charset="0"/>
              <a:buChar char="•"/>
            </a:pPr>
            <a:r>
              <a:rPr lang="en-US" sz="2400" dirty="0" smtClean="0"/>
              <a:t>Consideration </a:t>
            </a:r>
            <a:r>
              <a:rPr lang="en-US" sz="2400" dirty="0"/>
              <a:t>should also be given to ensuring </a:t>
            </a:r>
            <a:r>
              <a:rPr lang="en-US" sz="2400" dirty="0" smtClean="0"/>
              <a:t>that the </a:t>
            </a:r>
            <a:r>
              <a:rPr lang="en-US" sz="2400" dirty="0"/>
              <a:t>community receives a fair level of </a:t>
            </a:r>
            <a:r>
              <a:rPr lang="en-US" sz="2400" dirty="0" smtClean="0"/>
              <a:t>additional benefits</a:t>
            </a:r>
            <a:r>
              <a:rPr lang="en-US" sz="2400" dirty="0"/>
              <a:t>.</a:t>
            </a:r>
          </a:p>
        </p:txBody>
      </p:sp>
    </p:spTree>
    <p:extLst>
      <p:ext uri="{BB962C8B-B14F-4D97-AF65-F5344CB8AC3E}">
        <p14:creationId xmlns:p14="http://schemas.microsoft.com/office/powerpoint/2010/main" val="2675880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095783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9762"/>
          </a:xfrm>
        </p:spPr>
        <p:txBody>
          <a:bodyPr/>
          <a:lstStyle/>
          <a:p>
            <a:pPr eaLnBrk="1" hangingPunct="1">
              <a:defRPr/>
            </a:pPr>
            <a:r>
              <a:rPr lang="en-US" dirty="0" smtClean="0">
                <a:solidFill>
                  <a:srgbClr val="990000"/>
                </a:solidFill>
              </a:rPr>
              <a:t>International Guidelines</a:t>
            </a:r>
          </a:p>
        </p:txBody>
      </p:sp>
      <p:sp>
        <p:nvSpPr>
          <p:cNvPr id="3" name="Text Placeholder 2"/>
          <p:cNvSpPr>
            <a:spLocks noGrp="1"/>
          </p:cNvSpPr>
          <p:nvPr>
            <p:ph type="body" idx="1"/>
          </p:nvPr>
        </p:nvSpPr>
        <p:spPr>
          <a:xfrm>
            <a:off x="4724400" y="1066800"/>
            <a:ext cx="4040188" cy="487362"/>
          </a:xfrm>
        </p:spPr>
        <p:txBody>
          <a:bodyPr/>
          <a:lstStyle/>
          <a:p>
            <a:r>
              <a:rPr lang="en-US" dirty="0" smtClean="0"/>
              <a:t>CIOMS Guideline #13</a:t>
            </a:r>
            <a:endParaRPr lang="en-US" dirty="0"/>
          </a:p>
        </p:txBody>
      </p:sp>
      <p:sp>
        <p:nvSpPr>
          <p:cNvPr id="6147" name="Rectangle 3"/>
          <p:cNvSpPr>
            <a:spLocks noGrp="1" noChangeArrowheads="1"/>
          </p:cNvSpPr>
          <p:nvPr>
            <p:ph sz="half" idx="2"/>
          </p:nvPr>
        </p:nvSpPr>
        <p:spPr>
          <a:xfrm>
            <a:off x="4648200" y="1600200"/>
            <a:ext cx="4344988" cy="3951288"/>
          </a:xfrm>
        </p:spPr>
        <p:txBody>
          <a:bodyPr/>
          <a:lstStyle/>
          <a:p>
            <a:pPr eaLnBrk="1" hangingPunct="1"/>
            <a:r>
              <a:rPr lang="en-US" sz="2000" dirty="0" smtClean="0"/>
              <a:t>Vulnerable persons are those who are relatively (or absolutely) incapable of protecting their own interests.  More formally, they may have insufficient power, intelligence, education, resources, strength, or other needed attributes to protect their own interests.</a:t>
            </a:r>
          </a:p>
          <a:p>
            <a:pPr eaLnBrk="1" hangingPunct="1"/>
            <a:endParaRPr lang="en-US" sz="2000" dirty="0" smtClean="0"/>
          </a:p>
          <a:p>
            <a:pPr eaLnBrk="1" hangingPunct="1"/>
            <a:endParaRPr lang="en-US" sz="2000" dirty="0"/>
          </a:p>
          <a:p>
            <a:pPr eaLnBrk="1" hangingPunct="1"/>
            <a:r>
              <a:rPr lang="en-US" sz="2000" dirty="0" smtClean="0">
                <a:solidFill>
                  <a:schemeClr val="tx2"/>
                </a:solidFill>
              </a:rPr>
              <a:t>Special Justification is required for inviting vulnerable subjects…the means of protecting their rights and welfare must be strictly applied.</a:t>
            </a:r>
          </a:p>
        </p:txBody>
      </p:sp>
      <p:sp>
        <p:nvSpPr>
          <p:cNvPr id="4" name="Text Placeholder 3"/>
          <p:cNvSpPr>
            <a:spLocks noGrp="1"/>
          </p:cNvSpPr>
          <p:nvPr>
            <p:ph type="body" sz="quarter" idx="3"/>
          </p:nvPr>
        </p:nvSpPr>
        <p:spPr>
          <a:xfrm>
            <a:off x="304800" y="1143000"/>
            <a:ext cx="4041775" cy="411162"/>
          </a:xfrm>
        </p:spPr>
        <p:txBody>
          <a:bodyPr/>
          <a:lstStyle/>
          <a:p>
            <a:r>
              <a:rPr lang="en-US" dirty="0" smtClean="0"/>
              <a:t>Helsinki (2013)</a:t>
            </a:r>
            <a:endParaRPr lang="en-US" dirty="0"/>
          </a:p>
        </p:txBody>
      </p:sp>
      <p:sp>
        <p:nvSpPr>
          <p:cNvPr id="2" name="Content Placeholder 1"/>
          <p:cNvSpPr>
            <a:spLocks noGrp="1"/>
          </p:cNvSpPr>
          <p:nvPr>
            <p:ph sz="quarter" idx="4"/>
          </p:nvPr>
        </p:nvSpPr>
        <p:spPr>
          <a:xfrm>
            <a:off x="304800" y="1676400"/>
            <a:ext cx="4267200" cy="3276600"/>
          </a:xfrm>
        </p:spPr>
        <p:txBody>
          <a:bodyPr/>
          <a:lstStyle/>
          <a:p>
            <a:r>
              <a:rPr lang="en-US" sz="2000" dirty="0" smtClean="0"/>
              <a:t>Some </a:t>
            </a:r>
            <a:r>
              <a:rPr lang="en-US" sz="2000" dirty="0"/>
              <a:t>research populations are particularly </a:t>
            </a:r>
            <a:r>
              <a:rPr lang="en-US" sz="2000" dirty="0" smtClean="0"/>
              <a:t>vulnerable and have </a:t>
            </a:r>
            <a:r>
              <a:rPr lang="en-US" sz="2000" dirty="0"/>
              <a:t>an </a:t>
            </a:r>
            <a:r>
              <a:rPr lang="en-US" sz="2000" dirty="0" smtClean="0"/>
              <a:t>increased likelihood </a:t>
            </a:r>
            <a:r>
              <a:rPr lang="en-US" sz="2000" dirty="0"/>
              <a:t>of incurring additional and greater harm.</a:t>
            </a:r>
          </a:p>
          <a:p>
            <a:r>
              <a:rPr lang="en-US" sz="2000" dirty="0" smtClean="0"/>
              <a:t>These </a:t>
            </a:r>
            <a:r>
              <a:rPr lang="en-US" sz="2000" dirty="0"/>
              <a:t>include those who cannot give or refuse </a:t>
            </a:r>
            <a:r>
              <a:rPr lang="en-US" sz="2000" dirty="0" smtClean="0"/>
              <a:t>consent for </a:t>
            </a:r>
            <a:r>
              <a:rPr lang="en-US" sz="2000" dirty="0"/>
              <a:t>themselves and those who may be vulnerable </a:t>
            </a:r>
            <a:r>
              <a:rPr lang="en-US" sz="2000" dirty="0" smtClean="0"/>
              <a:t>to coercion </a:t>
            </a:r>
            <a:r>
              <a:rPr lang="en-US" sz="2000" dirty="0"/>
              <a:t>or undue influence. </a:t>
            </a:r>
            <a:endParaRPr lang="en-US" sz="2000" dirty="0" smtClean="0"/>
          </a:p>
          <a:p>
            <a:endParaRPr lang="en-US" sz="2000" dirty="0" smtClean="0"/>
          </a:p>
          <a:p>
            <a:r>
              <a:rPr lang="en-US" sz="2000" dirty="0" smtClean="0">
                <a:solidFill>
                  <a:srgbClr val="C00000"/>
                </a:solidFill>
              </a:rPr>
              <a:t>All </a:t>
            </a:r>
            <a:r>
              <a:rPr lang="en-US" sz="2000" dirty="0">
                <a:solidFill>
                  <a:srgbClr val="C00000"/>
                </a:solidFill>
              </a:rPr>
              <a:t>vulnerable </a:t>
            </a:r>
            <a:r>
              <a:rPr lang="en-US" sz="2000" dirty="0" smtClean="0">
                <a:solidFill>
                  <a:srgbClr val="C00000"/>
                </a:solidFill>
              </a:rPr>
              <a:t>groups need </a:t>
            </a:r>
            <a:r>
              <a:rPr lang="en-US" sz="2000" dirty="0">
                <a:solidFill>
                  <a:srgbClr val="C00000"/>
                </a:solidFill>
              </a:rPr>
              <a:t>specifically considered protection.</a:t>
            </a:r>
          </a:p>
        </p:txBody>
      </p:sp>
      <p:sp>
        <p:nvSpPr>
          <p:cNvPr id="5" name="TextBox 4"/>
          <p:cNvSpPr txBox="1"/>
          <p:nvPr/>
        </p:nvSpPr>
        <p:spPr>
          <a:xfrm>
            <a:off x="1981200" y="6172199"/>
            <a:ext cx="4876800" cy="584775"/>
          </a:xfrm>
          <a:prstGeom prst="rect">
            <a:avLst/>
          </a:prstGeom>
          <a:noFill/>
        </p:spPr>
        <p:txBody>
          <a:bodyPr wrap="square" rtlCol="0">
            <a:spAutoFit/>
          </a:bodyPr>
          <a:lstStyle/>
          <a:p>
            <a:pPr algn="ctr"/>
            <a:r>
              <a:rPr lang="en-US" sz="3200" dirty="0" smtClean="0"/>
              <a:t>Exploitation</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9442" y="457200"/>
            <a:ext cx="7772400" cy="685800"/>
          </a:xfrm>
        </p:spPr>
        <p:txBody>
          <a:bodyPr/>
          <a:lstStyle/>
          <a:p>
            <a:r>
              <a:rPr lang="en-US" dirty="0" smtClean="0">
                <a:solidFill>
                  <a:srgbClr val="990000"/>
                </a:solidFill>
              </a:rPr>
              <a:t>Two Part Definition</a:t>
            </a:r>
            <a:endParaRPr lang="en-US" dirty="0">
              <a:solidFill>
                <a:srgbClr val="990000"/>
              </a:solidFill>
            </a:endParaRPr>
          </a:p>
        </p:txBody>
      </p:sp>
      <p:sp>
        <p:nvSpPr>
          <p:cNvPr id="9" name="Content Placeholder 8"/>
          <p:cNvSpPr>
            <a:spLocks noGrp="1"/>
          </p:cNvSpPr>
          <p:nvPr>
            <p:ph sz="half" idx="2"/>
          </p:nvPr>
        </p:nvSpPr>
        <p:spPr>
          <a:xfrm>
            <a:off x="533400" y="1524000"/>
            <a:ext cx="8153400" cy="2667000"/>
          </a:xfrm>
        </p:spPr>
        <p:txBody>
          <a:bodyPr/>
          <a:lstStyle/>
          <a:p>
            <a:r>
              <a:rPr lang="en-US" dirty="0" smtClean="0"/>
              <a:t>First, </a:t>
            </a:r>
            <a:r>
              <a:rPr lang="en-US" dirty="0"/>
              <a:t>to be vulnerable, one has to be exposed to the possibility of harm.      </a:t>
            </a:r>
            <a:r>
              <a:rPr lang="en-US" dirty="0" smtClean="0"/>
              <a:t>         EXTERNAL</a:t>
            </a:r>
          </a:p>
          <a:p>
            <a:r>
              <a:rPr lang="en-US" dirty="0"/>
              <a:t>Second, to be vulnerable one has to be substantially unable to protect oneself.      INTERNAL</a:t>
            </a:r>
          </a:p>
          <a:p>
            <a:r>
              <a:rPr lang="en-US" dirty="0" smtClean="0"/>
              <a:t>Both </a:t>
            </a:r>
            <a:r>
              <a:rPr lang="en-US" dirty="0"/>
              <a:t>elements are </a:t>
            </a:r>
            <a:r>
              <a:rPr lang="en-US" dirty="0" smtClean="0"/>
              <a:t>necessary</a:t>
            </a:r>
            <a:endParaRPr lang="en-US" dirty="0"/>
          </a:p>
          <a:p>
            <a:endParaRPr lang="en-US" dirty="0"/>
          </a:p>
        </p:txBody>
      </p:sp>
      <p:sp>
        <p:nvSpPr>
          <p:cNvPr id="2" name="TextBox 1"/>
          <p:cNvSpPr txBox="1"/>
          <p:nvPr/>
        </p:nvSpPr>
        <p:spPr>
          <a:xfrm>
            <a:off x="549442" y="4648200"/>
            <a:ext cx="8382000" cy="1200329"/>
          </a:xfrm>
          <a:prstGeom prst="rect">
            <a:avLst/>
          </a:prstGeom>
          <a:noFill/>
        </p:spPr>
        <p:txBody>
          <a:bodyPr wrap="square" rtlCol="0">
            <a:spAutoFit/>
          </a:bodyPr>
          <a:lstStyle/>
          <a:p>
            <a:r>
              <a:rPr lang="en-US" b="1" dirty="0">
                <a:solidFill>
                  <a:srgbClr val="990000"/>
                </a:solidFill>
              </a:rPr>
              <a:t>Definition: To be vulnerable means to be exposed to the </a:t>
            </a:r>
            <a:r>
              <a:rPr lang="en-US" b="1" dirty="0" smtClean="0">
                <a:solidFill>
                  <a:srgbClr val="990000"/>
                </a:solidFill>
              </a:rPr>
              <a:t>possibility of </a:t>
            </a:r>
            <a:r>
              <a:rPr lang="en-US" b="1" dirty="0">
                <a:solidFill>
                  <a:srgbClr val="990000"/>
                </a:solidFill>
              </a:rPr>
              <a:t>harm while substantially lacking ability and/or </a:t>
            </a:r>
            <a:endParaRPr lang="en-US" b="1" dirty="0" smtClean="0">
              <a:solidFill>
                <a:srgbClr val="990000"/>
              </a:solidFill>
            </a:endParaRPr>
          </a:p>
          <a:p>
            <a:r>
              <a:rPr lang="en-US" b="1" dirty="0" smtClean="0">
                <a:solidFill>
                  <a:srgbClr val="990000"/>
                </a:solidFill>
              </a:rPr>
              <a:t>means </a:t>
            </a:r>
            <a:r>
              <a:rPr lang="en-US" b="1" dirty="0">
                <a:solidFill>
                  <a:srgbClr val="990000"/>
                </a:solidFill>
              </a:rPr>
              <a:t>to protect oneself</a:t>
            </a:r>
            <a:r>
              <a:rPr lang="en-US" b="1" dirty="0" smtClean="0">
                <a:solidFill>
                  <a:srgbClr val="990000"/>
                </a:solidFill>
              </a:rPr>
              <a:t>.</a:t>
            </a:r>
            <a:endParaRPr lang="en-US" b="1" dirty="0">
              <a:solidFill>
                <a:srgbClr val="990000"/>
              </a:solidFill>
            </a:endParaRPr>
          </a:p>
        </p:txBody>
      </p:sp>
    </p:spTree>
    <p:extLst>
      <p:ext uri="{BB962C8B-B14F-4D97-AF65-F5344CB8AC3E}">
        <p14:creationId xmlns:p14="http://schemas.microsoft.com/office/powerpoint/2010/main" val="106280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762000"/>
          </a:xfrm>
        </p:spPr>
        <p:txBody>
          <a:bodyPr/>
          <a:lstStyle/>
          <a:p>
            <a:r>
              <a:rPr lang="en-US" dirty="0" smtClean="0">
                <a:solidFill>
                  <a:srgbClr val="990000"/>
                </a:solidFill>
              </a:rPr>
              <a:t>Reasons for </a:t>
            </a:r>
            <a:r>
              <a:rPr lang="en-US" dirty="0">
                <a:solidFill>
                  <a:srgbClr val="990000"/>
                </a:solidFill>
              </a:rPr>
              <a:t>v</a:t>
            </a:r>
            <a:r>
              <a:rPr lang="en-US" dirty="0" smtClean="0">
                <a:solidFill>
                  <a:srgbClr val="990000"/>
                </a:solidFill>
              </a:rPr>
              <a:t>ulnerability in the context of research</a:t>
            </a:r>
            <a:endParaRPr lang="en-US" dirty="0">
              <a:solidFill>
                <a:srgbClr val="990000"/>
              </a:solidFill>
            </a:endParaRPr>
          </a:p>
        </p:txBody>
      </p:sp>
      <p:sp>
        <p:nvSpPr>
          <p:cNvPr id="3" name="Content Placeholder 2"/>
          <p:cNvSpPr>
            <a:spLocks noGrp="1"/>
          </p:cNvSpPr>
          <p:nvPr>
            <p:ph idx="1"/>
          </p:nvPr>
        </p:nvSpPr>
        <p:spPr>
          <a:xfrm>
            <a:off x="152400" y="1905000"/>
            <a:ext cx="8763000" cy="4572000"/>
          </a:xfrm>
        </p:spPr>
        <p:txBody>
          <a:bodyPr/>
          <a:lstStyle/>
          <a:p>
            <a:r>
              <a:rPr lang="en-US" dirty="0" smtClean="0"/>
              <a:t>Intrinsic and situational reasons account for subjects unable to protect themselves.</a:t>
            </a:r>
          </a:p>
          <a:p>
            <a:r>
              <a:rPr lang="en-US" dirty="0" smtClean="0"/>
              <a:t>Intrinsic:  lack decision making capacity</a:t>
            </a:r>
          </a:p>
          <a:p>
            <a:r>
              <a:rPr lang="en-US" dirty="0" smtClean="0"/>
              <a:t>Situational: political, social, or economic circumstances that make subjects easily victimized or vulnerable to undue inducement, coercion, and exploitation.</a:t>
            </a:r>
          </a:p>
        </p:txBody>
      </p:sp>
    </p:spTree>
    <p:extLst>
      <p:ext uri="{BB962C8B-B14F-4D97-AF65-F5344CB8AC3E}">
        <p14:creationId xmlns:p14="http://schemas.microsoft.com/office/powerpoint/2010/main" val="2502611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838200"/>
          </a:xfrm>
        </p:spPr>
        <p:txBody>
          <a:bodyPr/>
          <a:lstStyle/>
          <a:p>
            <a:pPr eaLnBrk="1" hangingPunct="1"/>
            <a:r>
              <a:rPr lang="en-US" dirty="0" smtClean="0">
                <a:solidFill>
                  <a:srgbClr val="990000"/>
                </a:solidFill>
              </a:rPr>
              <a:t>Types of Vulnerability</a:t>
            </a:r>
          </a:p>
        </p:txBody>
      </p:sp>
      <p:sp>
        <p:nvSpPr>
          <p:cNvPr id="7171" name="Rectangle 3"/>
          <p:cNvSpPr>
            <a:spLocks noGrp="1" noChangeArrowheads="1"/>
          </p:cNvSpPr>
          <p:nvPr>
            <p:ph type="body" idx="1"/>
          </p:nvPr>
        </p:nvSpPr>
        <p:spPr>
          <a:xfrm>
            <a:off x="838200" y="1219200"/>
            <a:ext cx="7696200" cy="5105400"/>
          </a:xfrm>
        </p:spPr>
        <p:txBody>
          <a:bodyPr/>
          <a:lstStyle/>
          <a:p>
            <a:pPr eaLnBrk="1" hangingPunct="1"/>
            <a:r>
              <a:rPr lang="en-US" dirty="0" smtClean="0"/>
              <a:t>Decision making incapacity</a:t>
            </a:r>
          </a:p>
          <a:p>
            <a:pPr lvl="1" eaLnBrk="1" hangingPunct="1"/>
            <a:r>
              <a:rPr lang="en-US" dirty="0" smtClean="0"/>
              <a:t>Cognitive vulnerability</a:t>
            </a:r>
          </a:p>
          <a:p>
            <a:pPr lvl="1" eaLnBrk="1" hangingPunct="1"/>
            <a:r>
              <a:rPr lang="en-US" dirty="0" smtClean="0"/>
              <a:t>Communicative vulnerability</a:t>
            </a:r>
          </a:p>
          <a:p>
            <a:pPr eaLnBrk="1" hangingPunct="1"/>
            <a:r>
              <a:rPr lang="en-US" dirty="0" smtClean="0"/>
              <a:t>Economic (poverty)</a:t>
            </a:r>
          </a:p>
          <a:p>
            <a:pPr lvl="1" eaLnBrk="1" hangingPunct="1"/>
            <a:r>
              <a:rPr lang="en-US" dirty="0" smtClean="0"/>
              <a:t>?</a:t>
            </a:r>
          </a:p>
          <a:p>
            <a:pPr marL="457200" lvl="1" indent="0" eaLnBrk="1" hangingPunct="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p:cTn id="11"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7171">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 calcmode="lin" valueType="num">
                                      <p:cBhvr>
                                        <p:cTn id="1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p:cTn id="21"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171">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p:cTn id="25"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762000"/>
          </a:xfrm>
        </p:spPr>
        <p:txBody>
          <a:bodyPr/>
          <a:lstStyle/>
          <a:p>
            <a:pPr eaLnBrk="1" hangingPunct="1"/>
            <a:r>
              <a:rPr lang="en-US" dirty="0" smtClean="0">
                <a:solidFill>
                  <a:srgbClr val="990000"/>
                </a:solidFill>
              </a:rPr>
              <a:t>Types of Vulnerability</a:t>
            </a:r>
          </a:p>
        </p:txBody>
      </p:sp>
      <p:sp>
        <p:nvSpPr>
          <p:cNvPr id="18435" name="Rectangle 3"/>
          <p:cNvSpPr>
            <a:spLocks noGrp="1" noChangeArrowheads="1"/>
          </p:cNvSpPr>
          <p:nvPr>
            <p:ph type="body" idx="1"/>
          </p:nvPr>
        </p:nvSpPr>
        <p:spPr>
          <a:xfrm>
            <a:off x="381000" y="1524000"/>
            <a:ext cx="8077200" cy="5029200"/>
          </a:xfrm>
        </p:spPr>
        <p:txBody>
          <a:bodyPr/>
          <a:lstStyle/>
          <a:p>
            <a:pPr eaLnBrk="1" hangingPunct="1"/>
            <a:r>
              <a:rPr lang="en-US" dirty="0" smtClean="0"/>
              <a:t>Dependent Relationships</a:t>
            </a:r>
          </a:p>
          <a:p>
            <a:pPr lvl="1" eaLnBrk="1" hangingPunct="1"/>
            <a:r>
              <a:rPr lang="en-US" dirty="0" smtClean="0"/>
              <a:t>Informal socially constructed power imbalances</a:t>
            </a:r>
          </a:p>
          <a:p>
            <a:pPr lvl="2" eaLnBrk="1" hangingPunct="1"/>
            <a:r>
              <a:rPr lang="en-US" dirty="0" smtClean="0"/>
              <a:t>Patients and physicians</a:t>
            </a:r>
          </a:p>
          <a:p>
            <a:pPr lvl="2" eaLnBrk="1" hangingPunct="1"/>
            <a:r>
              <a:rPr lang="en-US" dirty="0" smtClean="0"/>
              <a:t>Parents and children</a:t>
            </a:r>
          </a:p>
          <a:p>
            <a:pPr lvl="2" eaLnBrk="1" hangingPunct="1"/>
            <a:r>
              <a:rPr lang="en-US" dirty="0" smtClean="0"/>
              <a:t>Students, employees</a:t>
            </a:r>
          </a:p>
          <a:p>
            <a:pPr lvl="2" eaLnBrk="1" hangingPunct="1"/>
            <a:r>
              <a:rPr lang="en-US" dirty="0" smtClean="0"/>
              <a:t>Citizens and Government</a:t>
            </a:r>
          </a:p>
          <a:p>
            <a:pPr eaLnBrk="1" hangingPunct="1"/>
            <a:r>
              <a:rPr lang="en-US" dirty="0" smtClean="0"/>
              <a:t>Lack of Freedom (Institutional)</a:t>
            </a:r>
          </a:p>
          <a:p>
            <a:pPr lvl="1" eaLnBrk="1" hangingPunct="1"/>
            <a:r>
              <a:rPr lang="en-US" dirty="0" smtClean="0"/>
              <a:t>Prisoners, military, communities in developing and developed countries</a:t>
            </a:r>
          </a:p>
          <a:p>
            <a:pPr eaLnBrk="1" hangingPunct="1">
              <a:buFontTx/>
              <a:buNone/>
            </a:pPr>
            <a:endParaRPr lang="en-US" dirty="0" smtClean="0"/>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p:cTn id="11"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843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p:cTn id="1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8435">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p:cTn id="19"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8435">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p:cTn id="23"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18435">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p:cTn id="27"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1843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p:cTn id="33" dur="5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18435">
                                            <p:txEl>
                                              <p:pRg st="7" end="7"/>
                                            </p:txEl>
                                          </p:spTgt>
                                        </p:tgtEl>
                                        <p:attrNameLst>
                                          <p:attrName>style.visibility</p:attrName>
                                        </p:attrNameLst>
                                      </p:cBhvr>
                                      <p:to>
                                        <p:strVal val="visible"/>
                                      </p:to>
                                    </p:set>
                                    <p:anim calcmode="lin" valueType="num">
                                      <p:cBhvr>
                                        <p:cTn id="37" dur="500" fill="hold"/>
                                        <p:tgtEl>
                                          <p:spTgt spid="18435">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18435">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685800"/>
          </a:xfrm>
        </p:spPr>
        <p:txBody>
          <a:bodyPr/>
          <a:lstStyle/>
          <a:p>
            <a:r>
              <a:rPr lang="en-US" dirty="0" smtClean="0">
                <a:solidFill>
                  <a:srgbClr val="990000"/>
                </a:solidFill>
              </a:rPr>
              <a:t>Too Broad a Concept?</a:t>
            </a:r>
            <a:endParaRPr lang="en-US" dirty="0">
              <a:solidFill>
                <a:srgbClr val="99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066800"/>
            <a:ext cx="7696199" cy="5029200"/>
          </a:xfrm>
        </p:spPr>
      </p:pic>
    </p:spTree>
    <p:extLst>
      <p:ext uri="{BB962C8B-B14F-4D97-AF65-F5344CB8AC3E}">
        <p14:creationId xmlns:p14="http://schemas.microsoft.com/office/powerpoint/2010/main" val="2883020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304800"/>
            <a:ext cx="8001000" cy="6400800"/>
          </a:xfrm>
        </p:spPr>
      </p:pic>
    </p:spTree>
    <p:extLst>
      <p:ext uri="{BB962C8B-B14F-4D97-AF65-F5344CB8AC3E}">
        <p14:creationId xmlns:p14="http://schemas.microsoft.com/office/powerpoint/2010/main" val="1204836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esearch on Populations Prone to Being Vulnerable&amp;quot;&quot;/&gt;&lt;property id=&quot;20307&quot; value=&quot;263&quot;/&gt;&lt;/object&gt;&lt;object type=&quot;3&quot; unique_id=&quot;10009&quot;&gt;&lt;property id=&quot;20148&quot; value=&quot;5&quot;/&gt;&lt;property id=&quot;20300&quot; value=&quot;Slide 3 - &amp;quot;International Guidelines&amp;quot;&quot;/&gt;&lt;property id=&quot;20307&quot; value=&quot;281&quot;/&gt;&lt;/object&gt;&lt;object type=&quot;3&quot; unique_id=&quot;10010&quot;&gt;&lt;property id=&quot;20148&quot; value=&quot;5&quot;/&gt;&lt;property id=&quot;20300&quot; value=&quot;Slide 5 - &amp;quot;Vulnerability&amp;quot;&quot;/&gt;&lt;property id=&quot;20307&quot; value=&quot;257&quot;/&gt;&lt;/object&gt;&lt;object type=&quot;3&quot; unique_id=&quot;10017&quot;&gt;&lt;property id=&quot;20148&quot; value=&quot;5&quot;/&gt;&lt;property id=&quot;20300&quot; value=&quot;Slide 19 - &amp;quot;Special Protections&amp;quot;&quot;/&gt;&lt;property id=&quot;20307&quot; value=&quot;262&quot;/&gt;&lt;/object&gt;&lt;object type=&quot;3&quot; unique_id=&quot;10401&quot;&gt;&lt;property id=&quot;20148&quot; value=&quot;5&quot;/&gt;&lt;property id=&quot;20300&quot; value=&quot;Slide 18 - &amp;quot;CIOMS #13&amp;quot;&quot;/&gt;&lt;property id=&quot;20307&quot; value=&quot;289&quot;/&gt;&lt;/object&gt;&lt;object type=&quot;3&quot; unique_id=&quot;10403&quot;&gt;&lt;property id=&quot;20148&quot; value=&quot;5&quot;/&gt;&lt;property id=&quot;20300&quot; value=&quot;Slide 20&quot;/&gt;&lt;property id=&quot;20307&quot; value=&quot;291&quot;/&gt;&lt;/object&gt;&lt;object type=&quot;3&quot; unique_id=&quot;10408&quot;&gt;&lt;property id=&quot;20148&quot; value=&quot;5&quot;/&gt;&lt;property id=&quot;20300&quot; value=&quot;Slide 13&quot;/&gt;&lt;property id=&quot;20307&quot; value=&quot;296&quot;/&gt;&lt;/object&gt;&lt;object type=&quot;3&quot; unique_id=&quot;10778&quot;&gt;&lt;property id=&quot;20148&quot; value=&quot;5&quot;/&gt;&lt;property id=&quot;20300&quot; value=&quot;Slide 7 - &amp;quot;Types of Vulnerability&amp;quot;&quot;/&gt;&lt;property id=&quot;20307&quot; value=&quot;306&quot;/&gt;&lt;/object&gt;&lt;object type=&quot;3&quot; unique_id=&quot;10781&quot;&gt;&lt;property id=&quot;20148&quot; value=&quot;5&quot;/&gt;&lt;property id=&quot;20300&quot; value=&quot;Slide 16 - &amp;quot;Additional regulations&amp;quot;&quot;/&gt;&lt;property id=&quot;20307&quot; value=&quot;308&quot;/&gt;&lt;/object&gt;&lt;object type=&quot;3&quot; unique_id=&quot;10782&quot;&gt;&lt;property id=&quot;20148&quot; value=&quot;5&quot;/&gt;&lt;property id=&quot;20300&quot; value=&quot;Slide 21 - &amp;quot;Vulnerable Countries&amp;quot;&quot;/&gt;&lt;property id=&quot;20307&quot; value=&quot;309&quot;/&gt;&lt;/object&gt;&lt;object type=&quot;3&quot; unique_id=&quot;10999&quot;&gt;&lt;property id=&quot;20148&quot; value=&quot;5&quot;/&gt;&lt;property id=&quot;20300&quot; value=&quot;Slide 8 - &amp;quot;Types of Vulnerability&amp;quot;&quot;/&gt;&lt;property id=&quot;20307&quot; value=&quot;314&quot;/&gt;&lt;/object&gt;&lt;object type=&quot;3&quot; unique_id=&quot;36973&quot;&gt;&lt;property id=&quot;20148&quot; value=&quot;5&quot;/&gt;&lt;property id=&quot;20300&quot; value=&quot;Slide 2 - &amp;quot;How to Define Vulnerability?&amp;quot;&quot;/&gt;&lt;property id=&quot;20307&quot; value=&quot;332&quot;/&gt;&lt;/object&gt;&lt;object type=&quot;3&quot; unique_id=&quot;36974&quot;&gt;&lt;property id=&quot;20148&quot; value=&quot;5&quot;/&gt;&lt;property id=&quot;20300&quot; value=&quot;Slide 4 - &amp;quot;Combined Definition&amp;quot;&quot;/&gt;&lt;property id=&quot;20307&quot; value=&quot;333&quot;/&gt;&lt;/object&gt;&lt;object type=&quot;3&quot; unique_id=&quot;36975&quot;&gt;&lt;property id=&quot;20148&quot; value=&quot;5&quot;/&gt;&lt;property id=&quot;20300&quot; value=&quot;Slide 6 - &amp;quot;Reasons for vulnerability in the context of research&amp;quot;&quot;/&gt;&lt;property id=&quot;20307&quot; value=&quot;334&quot;/&gt;&lt;/object&gt;&lt;object type=&quot;3&quot; unique_id=&quot;36976&quot;&gt;&lt;property id=&quot;20148&quot; value=&quot;5&quot;/&gt;&lt;property id=&quot;20300&quot; value=&quot;Slide 10 - &amp;quot;Too Broad a Concept?&amp;quot;&quot;/&gt;&lt;property id=&quot;20307&quot; value=&quot;336&quot;/&gt;&lt;/object&gt;&lt;object type=&quot;3&quot; unique_id=&quot;36977&quot;&gt;&lt;property id=&quot;20148&quot; value=&quot;5&quot;/&gt;&lt;property id=&quot;20300&quot; value=&quot;Slide 11&quot;/&gt;&lt;property id=&quot;20307&quot; value=&quot;338&quot;/&gt;&lt;/object&gt;&lt;object type=&quot;3&quot; unique_id=&quot;36978&quot;&gt;&lt;property id=&quot;20148&quot; value=&quot;5&quot;/&gt;&lt;property id=&quot;20300&quot; value=&quot;Slide 15 - &amp;quot;Special Protections&amp;quot;&quot;/&gt;&lt;property id=&quot;20307&quot; value=&quot;339&quot;/&gt;&lt;/object&gt;&lt;object type=&quot;3&quot; unique_id=&quot;36979&quot;&gt;&lt;property id=&quot;20148&quot; value=&quot;5&quot;/&gt;&lt;property id=&quot;20300&quot; value=&quot;Slide 17 - &amp;quot;Helsinki Declaration &amp;quot;&quot;/&gt;&lt;property id=&quot;20307&quot; value=&quot;337&quot;/&gt;&lt;/object&gt;&lt;object type=&quot;3&quot; unique_id=&quot;37276&quot;&gt;&lt;property id=&quot;20148&quot; value=&quot;5&quot;/&gt;&lt;property id=&quot;20300&quot; value=&quot;Slide 14 - &amp;quot;US Regulations: 45 CFR 46&amp;quot;&quot;/&gt;&lt;property id=&quot;20307&quot; value=&quot;343&quot;/&gt;&lt;/object&gt;&lt;object type=&quot;3&quot; unique_id=&quot;37278&quot;&gt;&lt;property id=&quot;20148&quot; value=&quot;5&quot;/&gt;&lt;property id=&quot;20300&quot; value=&quot;Slide 22 - &amp;quot;CIOMS guideline 10&amp;quot;&quot;/&gt;&lt;property id=&quot;20307&quot; value=&quot;342&quot;/&gt;&lt;/object&gt;&lt;object type=&quot;3&quot; unique_id=&quot;37279&quot;&gt;&lt;property id=&quot;20148&quot; value=&quot;5&quot;/&gt;&lt;property id=&quot;20300&quot; value=&quot;Slide 23 - &amp;quot;Research in Developing Country&amp;quot;&quot;/&gt;&lt;property id=&quot;20307&quot; value=&quot;345&quot;/&gt;&lt;/object&gt;&lt;object type=&quot;3&quot; unique_id=&quot;37334&quot;&gt;&lt;property id=&quot;20148&quot; value=&quot;5&quot;/&gt;&lt;property id=&quot;20300&quot; value=&quot;Slide 9 - &amp;quot;Types of Harms&amp;quot;&quot;/&gt;&lt;property id=&quot;20307&quot; value=&quot;347&quot;/&gt;&lt;/object&gt;&lt;object type=&quot;3&quot; unique_id=&quot;37335&quot;&gt;&lt;property id=&quot;20148&quot; value=&quot;5&quot;/&gt;&lt;property id=&quot;20300&quot; value=&quot;Slide 12 - &amp;quot;How Broad a Concept?&amp;quot;&quot;/&gt;&lt;property id=&quot;20307&quot; value=&quot;346&quot;/&gt;&lt;/object&gt;&lt;/object&gt;&lt;/object&gt;&lt;/database&gt;"/>
  <p:tag name="SECTOMILLISECCONVERTED" val="1"/>
</p:tagLst>
</file>

<file path=ppt/theme/theme1.xml><?xml version="1.0" encoding="utf-8"?>
<a:theme xmlns:a="http://schemas.openxmlformats.org/drawingml/2006/main" name="Default Design">
  <a:themeElements>
    <a:clrScheme name="">
      <a:dk1>
        <a:srgbClr val="0000CC"/>
      </a:dk1>
      <a:lt1>
        <a:srgbClr val="F7FEFF"/>
      </a:lt1>
      <a:dk2>
        <a:srgbClr val="CC3300"/>
      </a:dk2>
      <a:lt2>
        <a:srgbClr val="808080"/>
      </a:lt2>
      <a:accent1>
        <a:srgbClr val="00CC99"/>
      </a:accent1>
      <a:accent2>
        <a:srgbClr val="3333CC"/>
      </a:accent2>
      <a:accent3>
        <a:srgbClr val="FAFEFF"/>
      </a:accent3>
      <a:accent4>
        <a:srgbClr val="0000AE"/>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ABEQ External PPT Template">
  <a:themeElements>
    <a:clrScheme name="SABEQ External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BEQ External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BEQ External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BEQ External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BEQ External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BEQ External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BEQ External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BEQ External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BEQ External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BEQ External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BEQ External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BEQ External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BEQ External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3498</TotalTime>
  <Words>938</Words>
  <Application>Microsoft Office PowerPoint</Application>
  <PresentationFormat>On-screen Show (4:3)</PresentationFormat>
  <Paragraphs>106</Paragraphs>
  <Slides>22</Slides>
  <Notes>6</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SABEQ External PPT Template</vt:lpstr>
      <vt:lpstr>Research on Populations Prone to Being Vulnerable</vt:lpstr>
      <vt:lpstr>How to Define Vulnerability?</vt:lpstr>
      <vt:lpstr>International Guidelines</vt:lpstr>
      <vt:lpstr>Two Part Definition</vt:lpstr>
      <vt:lpstr>Reasons for vulnerability in the context of research</vt:lpstr>
      <vt:lpstr>Types of Vulnerability</vt:lpstr>
      <vt:lpstr>Types of Vulnerability</vt:lpstr>
      <vt:lpstr>Too Broad a Concept?</vt:lpstr>
      <vt:lpstr>PowerPoint Presentation</vt:lpstr>
      <vt:lpstr>How Broad a Concept?</vt:lpstr>
      <vt:lpstr>How to approach vulnerability</vt:lpstr>
      <vt:lpstr>Vulnerability as a Claim to Special Protection Against Several Types of Harms</vt:lpstr>
      <vt:lpstr>PowerPoint Presentation</vt:lpstr>
      <vt:lpstr>PowerPoint Presentation</vt:lpstr>
      <vt:lpstr>US Regulations: 45 CFR 46</vt:lpstr>
      <vt:lpstr>Special Protections</vt:lpstr>
      <vt:lpstr>Special Protections</vt:lpstr>
      <vt:lpstr>Special Protections</vt:lpstr>
      <vt:lpstr>Vulnerable Countries</vt:lpstr>
      <vt:lpstr>CIOMS guideline 10</vt:lpstr>
      <vt:lpstr>Helsinki Declaration </vt:lpstr>
      <vt:lpstr>Thank you!</vt:lpstr>
    </vt:vector>
  </TitlesOfParts>
  <Company>Dept. of Medicine (Local Install)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Vulnerability</dc:title>
  <dc:creator>H. Silverman, M.D.</dc:creator>
  <cp:lastModifiedBy>hsilverm</cp:lastModifiedBy>
  <cp:revision>83</cp:revision>
  <dcterms:created xsi:type="dcterms:W3CDTF">2005-07-05T12:34:54Z</dcterms:created>
  <dcterms:modified xsi:type="dcterms:W3CDTF">2016-07-08T19:07:22Z</dcterms:modified>
</cp:coreProperties>
</file>