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3.jpg" ContentType="image/png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8" r:id="rId4"/>
    <p:sldId id="269" r:id="rId5"/>
    <p:sldId id="263" r:id="rId6"/>
    <p:sldId id="271" r:id="rId7"/>
    <p:sldId id="272" r:id="rId8"/>
    <p:sldId id="274" r:id="rId9"/>
    <p:sldId id="273" r:id="rId10"/>
    <p:sldId id="275" r:id="rId11"/>
    <p:sldId id="262" r:id="rId12"/>
    <p:sldId id="267" r:id="rId13"/>
    <p:sldId id="277" r:id="rId14"/>
    <p:sldId id="281" r:id="rId15"/>
    <p:sldId id="270" r:id="rId16"/>
    <p:sldId id="279" r:id="rId17"/>
    <p:sldId id="276" r:id="rId18"/>
    <p:sldId id="283" r:id="rId19"/>
    <p:sldId id="282" r:id="rId20"/>
    <p:sldId id="284" r:id="rId21"/>
    <p:sldId id="280" r:id="rId22"/>
    <p:sldId id="286" r:id="rId23"/>
    <p:sldId id="287" r:id="rId24"/>
    <p:sldId id="288" r:id="rId25"/>
    <p:sldId id="289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5995" autoAdjust="0"/>
  </p:normalViewPr>
  <p:slideViewPr>
    <p:cSldViewPr snapToGrid="0">
      <p:cViewPr varScale="1">
        <p:scale>
          <a:sx n="63" d="100"/>
          <a:sy n="63" d="100"/>
        </p:scale>
        <p:origin x="52" y="48"/>
      </p:cViewPr>
      <p:guideLst/>
    </p:cSldViewPr>
  </p:slideViewPr>
  <p:outlineViewPr>
    <p:cViewPr>
      <p:scale>
        <a:sx n="33" d="100"/>
        <a:sy n="33" d="100"/>
      </p:scale>
      <p:origin x="0" y="-123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DEC36-286F-480D-B8C9-C5C71F93DA7F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98AA0-AF11-4C6E-A4ED-AD63DDB49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554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60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0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17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01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5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00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3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7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74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82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97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2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98AA0-AF11-4C6E-A4ED-AD63DDB49A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5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30E8-A723-4061-983D-80CF51374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0F1AAB-62CA-427F-9BFB-C1496CD5C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D99E1-D397-4845-B3F1-44C6A583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DE20-2910-448C-89CC-06BA4546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C810C-3BD7-4372-827D-5410A13D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E828-480A-4538-AE32-BA35582BE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2D767-2B1D-4458-8291-4F11BDE60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A8785-BA77-4919-B965-E8DCB355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2E05C-239E-4B9A-A510-4E75C63B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5CB0-0F35-440A-A71F-F6B27D76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975E2-2BFD-48AE-8343-9970A6377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E0C46-6822-4853-9AF8-D39C2C21E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4C8A9-B71A-499A-85CE-5B10C091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5FC47-2579-49B1-8E0A-48BF8D32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7A3AD-31C0-4C63-8228-E92D4CDB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3E5ED-7611-43F9-81A8-962593C52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5F39B-46A3-45C3-8096-F9C986314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2B485-8C78-4FD4-A545-13B8CCB4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9911D-ADB7-4356-BF8F-FE9BC0E6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97D39-25F6-4DFE-8F55-F65CFDD0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ADD6-7037-46BB-A4CB-70C84B65A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D669E-C0E1-45A6-AB9D-E853B3DD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7B454-B305-47DB-9105-AFC6355DB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59804-2AED-4440-A0A3-225F6610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3BBA-DAA4-4C79-B830-81CA8B26A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B1DB-028F-43C1-938A-5A5F2A9CB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CA972-EFF9-472F-96A9-6F80D0C55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AA898-4370-4FC3-94C3-6FAA4E99C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031CA-C0A9-4842-8BFC-74810FDA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5A38A-C991-4FE4-85B2-A3C75749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B5D7B-2630-429C-B592-11FF8E70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A091-9154-427E-B137-8262CED9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960B-7C9B-4A66-93B7-BBA36EB15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F4046-0853-4723-8EBC-C5F62CF4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A1C21-58BF-4BCE-B929-57B09146D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09B3D-3B31-439C-A70D-7E672BD11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6D7C84-F33B-42D2-B212-8D30B8E5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A18C11-DB5C-4EDE-BB3E-44442142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FEACC-2230-4F3B-9591-16C3CA16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0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29C9-9BB5-49DA-8C72-2EF035C6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C9094-8061-4EA2-8BEC-906733A1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AE256-CF90-4519-BD26-42377987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1BD8A-94DA-4C78-8B12-74E7A1FF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B6B98A-146C-4095-94AF-0BFDBCFB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577FD-13B9-47E4-9D49-3B835DE3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92114-E79D-4C7A-9E1A-35987FA2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52F3-11AE-4563-9E1D-046B28A4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EA40-0F9B-4C87-9353-ADBD502D5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B35C3-7625-4863-9EF6-C86536DDB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F64B9-E204-40BE-8068-F287F9E74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25549-ADD7-41F0-BFFC-6B44061C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D1660-BB87-42D5-A307-13F287F2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8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230C-62B1-4F14-9189-AA33DD49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F1EBD4-8FEC-41FA-808B-7D5D3CB25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4BE17-B59E-4D0D-9017-75956C18F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981F9-AF71-4004-819C-1516A2C2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F55B-EFFC-4D67-8706-4F14F3E6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3419-1565-469E-899D-5590C652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DA0AF-D3D8-4116-B490-771AB439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F8E1E-949E-4B89-9DA9-72BCF4F0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3A0D0-9339-4A76-81AB-23CF0CA0D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589C-42C6-4367-A99D-458FB9FDB79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B0F0B-40DA-4561-B067-F8239A78A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AEFD0-CF63-4082-85A4-C78069338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8FD3-5960-40A8-8FD2-8F85ABA959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098DF-E47F-4917-99CB-A020F291F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8740"/>
            <a:ext cx="9953767" cy="1364776"/>
          </a:xfrm>
        </p:spPr>
        <p:txBody>
          <a:bodyPr/>
          <a:lstStyle/>
          <a:p>
            <a:r>
              <a:rPr lang="en-US" b="1" u="sng" dirty="0"/>
              <a:t>The Ethics of Healthcare Reform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2F454-9F08-4620-99E2-692C4D239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5485"/>
            <a:ext cx="9144000" cy="2989831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Cheryl L Kunis, MD MS</a:t>
            </a:r>
          </a:p>
          <a:p>
            <a:r>
              <a:rPr lang="en-US" sz="3900" dirty="0"/>
              <a:t>Clinical Professor of Medicine</a:t>
            </a:r>
          </a:p>
          <a:p>
            <a:r>
              <a:rPr lang="en-US" sz="3900" dirty="0"/>
              <a:t>Columbia University</a:t>
            </a:r>
          </a:p>
          <a:p>
            <a:r>
              <a:rPr lang="en-US" sz="3900" dirty="0"/>
              <a:t>Mount Sinai School of Medicine</a:t>
            </a:r>
          </a:p>
          <a:p>
            <a:endParaRPr lang="en-US" sz="3200" dirty="0"/>
          </a:p>
          <a:p>
            <a:r>
              <a:rPr lang="en-US" sz="3900" dirty="0"/>
              <a:t>August 2, 2018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2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34433-F44D-4C79-AD97-C32EAD89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Conflicts within the 3 Moral Perspectives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715E-8D57-43E7-B634-DA69C2D6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957705"/>
            <a:ext cx="979424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health care is a moral right, then individuals should have the right to every type of care, regardless of potential outcomes &amp; recommendations (the </a:t>
            </a:r>
            <a:r>
              <a:rPr lang="en-US" dirty="0" err="1"/>
              <a:t>Lakeberg</a:t>
            </a:r>
            <a:r>
              <a:rPr lang="en-US" dirty="0"/>
              <a:t> twins)</a:t>
            </a:r>
          </a:p>
          <a:p>
            <a:r>
              <a:rPr lang="en-US" dirty="0"/>
              <a:t>Because resources are limited, this “technologic imperative” would devastate the economy and draw needed funds away from other important services, such as education, infrastructure, &amp; law enforcement</a:t>
            </a:r>
          </a:p>
          <a:p>
            <a:r>
              <a:rPr lang="en-US" dirty="0"/>
              <a:t>If the business model took priority, the poor &amp; uninsured would suffer</a:t>
            </a:r>
          </a:p>
          <a:p>
            <a:r>
              <a:rPr lang="en-US" dirty="0"/>
              <a:t>Health as a  public health measure would work for the social good, so it would limit individual choice which would be considered a form of “rationing”</a:t>
            </a:r>
          </a:p>
          <a:p>
            <a:r>
              <a:rPr lang="en-US" dirty="0"/>
              <a:t>We need to reform our health care system, but it is clear that each moral perspective has its undesirable consequences</a:t>
            </a:r>
          </a:p>
          <a:p>
            <a:r>
              <a:rPr lang="en-US" dirty="0"/>
              <a:t>How can we balance these 3 disparate moral perspectives?</a:t>
            </a:r>
          </a:p>
          <a:p>
            <a:r>
              <a:rPr lang="en-US" dirty="0"/>
              <a:t>We need a health care payment model that is just &amp; cost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0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8023CB-8D46-4364-83BF-0D0921E9D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1423987"/>
            <a:ext cx="767715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915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0E80D-77D8-4B04-B44A-B76738B1E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177" y="365125"/>
            <a:ext cx="11739154" cy="1325563"/>
          </a:xfrm>
        </p:spPr>
        <p:txBody>
          <a:bodyPr/>
          <a:lstStyle/>
          <a:p>
            <a:pPr algn="ctr"/>
            <a:r>
              <a:rPr lang="en-US" sz="4000" u="sng" dirty="0"/>
              <a:t>The Health Insurance System </a:t>
            </a:r>
            <a:endParaRPr lang="en-US" sz="36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B20A-2D2B-45E4-9863-A0A532A0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craftsmen guilds in Prussia that formed the first health insurance systems in the Middle Ages were based upon the </a:t>
            </a:r>
            <a:r>
              <a:rPr lang="en-US" u="sng" dirty="0"/>
              <a:t>Principle of Solidarity</a:t>
            </a:r>
            <a:r>
              <a:rPr lang="en-US" dirty="0"/>
              <a:t>: all members paid into a fund that helped those with financial hardships, e.g. due to illness </a:t>
            </a:r>
          </a:p>
          <a:p>
            <a:r>
              <a:rPr lang="en-US" dirty="0"/>
              <a:t>Insurance funds for factory workers existed in the early industrial revolution </a:t>
            </a:r>
          </a:p>
          <a:p>
            <a:r>
              <a:rPr lang="en-US" dirty="0"/>
              <a:t>1883 The German government passed a law requiring all workers to have health insurance (modern insurance plan)</a:t>
            </a:r>
          </a:p>
          <a:p>
            <a:r>
              <a:rPr lang="en-US" dirty="0"/>
              <a:t>Both employer &amp; employee contributed to “sickness funds”</a:t>
            </a:r>
          </a:p>
          <a:p>
            <a:r>
              <a:rPr lang="en-US" dirty="0"/>
              <a:t>Free medical care, medication, sickness benefits and a funeral allowance</a:t>
            </a:r>
          </a:p>
          <a:p>
            <a:r>
              <a:rPr lang="en-US" dirty="0"/>
              <a:t>1884: Accident insurance </a:t>
            </a:r>
          </a:p>
          <a:p>
            <a:r>
              <a:rPr lang="en-US" dirty="0"/>
              <a:t>1889: Pension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89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D867-E731-4D50-BCCF-79245916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Otto Von Bismarck</a:t>
            </a:r>
            <a:br>
              <a:rPr lang="en-US" sz="3600" b="1" dirty="0"/>
            </a:br>
            <a:r>
              <a:rPr lang="en-US" sz="3100" b="1" dirty="0"/>
              <a:t>“The Iron Chancellor”</a:t>
            </a:r>
            <a:br>
              <a:rPr lang="en-US" sz="3100" dirty="0"/>
            </a:br>
            <a:r>
              <a:rPr lang="en-US" sz="2800" dirty="0"/>
              <a:t>(1815-1898)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EE33E-C2CB-44F0-BF06-7D0F8FBAB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64" y="1930773"/>
            <a:ext cx="2092036" cy="29380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065195-6730-4ED7-8585-C2230D87179A}"/>
              </a:ext>
            </a:extLst>
          </p:cNvPr>
          <p:cNvSpPr txBox="1"/>
          <p:nvPr/>
        </p:nvSpPr>
        <p:spPr>
          <a:xfrm>
            <a:off x="221673" y="5241542"/>
            <a:ext cx="119703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                                                         1883 </a:t>
            </a:r>
            <a:r>
              <a:rPr lang="en-US" b="1" u="sng" dirty="0"/>
              <a:t>HEALTH INSURANCE LAW</a:t>
            </a:r>
          </a:p>
          <a:p>
            <a:r>
              <a:rPr lang="en-US" sz="1600" dirty="0"/>
              <a:t>                                                                                         Healthy workers will improve the economy</a:t>
            </a:r>
          </a:p>
        </p:txBody>
      </p:sp>
    </p:spTree>
    <p:extLst>
      <p:ext uri="{BB962C8B-B14F-4D97-AF65-F5344CB8AC3E}">
        <p14:creationId xmlns:p14="http://schemas.microsoft.com/office/powerpoint/2010/main" val="686234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1B0F-C498-484E-9AB5-FFB8542CC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u="sng" dirty="0"/>
              <a:t>The 1883 Health Insurance Law </a:t>
            </a:r>
            <a:r>
              <a:rPr lang="en-US" dirty="0"/>
              <a:t>(Bismarck)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28B0-7BCB-4FF9-9EFF-03FCB7D8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Although Bismarck was a conservative &amp; militaristic chancellor, this law created a welfare state by instituting mandatory, universal government-monitored health insurance for workers</a:t>
            </a:r>
          </a:p>
          <a:p>
            <a:r>
              <a:rPr lang="en-US" dirty="0"/>
              <a:t>Bismarck enforced this law to get workers to support his political agenda </a:t>
            </a:r>
          </a:p>
          <a:p>
            <a:r>
              <a:rPr lang="en-US" dirty="0"/>
              <a:t>This was the 1</a:t>
            </a:r>
            <a:r>
              <a:rPr lang="en-US" baseline="30000" dirty="0"/>
              <a:t>st</a:t>
            </a:r>
            <a:r>
              <a:rPr lang="en-US" dirty="0"/>
              <a:t> national health care system in the world</a:t>
            </a:r>
          </a:p>
          <a:p>
            <a:r>
              <a:rPr lang="en-US" dirty="0"/>
              <a:t>The first modern form of health insurance</a:t>
            </a:r>
          </a:p>
          <a:p>
            <a:r>
              <a:rPr lang="en-US" dirty="0"/>
              <a:t>It was a great success, improved worker’s health &amp; diminished German emigration</a:t>
            </a:r>
          </a:p>
          <a:p>
            <a:r>
              <a:rPr lang="en-US" dirty="0"/>
              <a:t>It was enforced in other European countries under Nazi occupation during WW </a:t>
            </a:r>
            <a:r>
              <a:rPr lang="en-US" dirty="0" err="1"/>
              <a:t>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25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E5E3-A1A8-4E51-86AB-6845E8A7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The US Health Care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99E1B-1C42-4D9E-828B-7DEFF5AC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617" y="1825625"/>
            <a:ext cx="975049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Several insurance plans formed in the 1800’s in the US (Civil War)</a:t>
            </a:r>
          </a:p>
          <a:p>
            <a:r>
              <a:rPr lang="en-US" dirty="0"/>
              <a:t>First modern day insurance plan (employer-sponsored) formed in 1929 in Texas</a:t>
            </a:r>
          </a:p>
          <a:p>
            <a:r>
              <a:rPr lang="en-US" dirty="0"/>
              <a:t>Non-profit Blue Cross &amp; Blue Shield was then formed </a:t>
            </a:r>
          </a:p>
          <a:p>
            <a:r>
              <a:rPr lang="en-US" dirty="0"/>
              <a:t>FDR decided NOT to pass Universal Healthcare with the SS Act of 1933</a:t>
            </a:r>
          </a:p>
          <a:p>
            <a:r>
              <a:rPr lang="en-US" dirty="0"/>
              <a:t>Many Insurance Companies formed after World War </a:t>
            </a:r>
            <a:r>
              <a:rPr lang="en-US" dirty="0" err="1"/>
              <a:t>ll</a:t>
            </a:r>
            <a:endParaRPr lang="en-US" dirty="0"/>
          </a:p>
          <a:p>
            <a:r>
              <a:rPr lang="en-US" dirty="0"/>
              <a:t>Employer-sponsored </a:t>
            </a:r>
            <a:r>
              <a:rPr lang="en-US" b="1" u="sng" dirty="0"/>
              <a:t>profit driven </a:t>
            </a:r>
            <a:r>
              <a:rPr lang="en-US" dirty="0"/>
              <a:t>health insurance became the norm</a:t>
            </a:r>
          </a:p>
          <a:p>
            <a:r>
              <a:rPr lang="en-US" dirty="0"/>
              <a:t>The private health insurance industry is huge, engrained in the American system</a:t>
            </a:r>
          </a:p>
          <a:p>
            <a:r>
              <a:rPr lang="en-US" dirty="0"/>
              <a:t>Extraordinarily high administrative costs </a:t>
            </a:r>
          </a:p>
          <a:p>
            <a:r>
              <a:rPr lang="en-US" dirty="0"/>
              <a:t>Medicare and Medicaid passed 1965 (government run nonprofit system)</a:t>
            </a:r>
          </a:p>
          <a:p>
            <a:r>
              <a:rPr lang="en-US" dirty="0"/>
              <a:t>Millions of Americans lack health insurance</a:t>
            </a:r>
          </a:p>
          <a:p>
            <a:r>
              <a:rPr lang="en-US" dirty="0"/>
              <a:t>Medical expenses are the #1 cause of bankruptcy in the US</a:t>
            </a:r>
          </a:p>
          <a:p>
            <a:r>
              <a:rPr lang="en-US" dirty="0"/>
              <a:t>All other industrialized nations followed the Bismarck form of social insurance or a national government run health service (UK, NZ, Cuba) </a:t>
            </a:r>
          </a:p>
        </p:txBody>
      </p:sp>
    </p:spTree>
    <p:extLst>
      <p:ext uri="{BB962C8B-B14F-4D97-AF65-F5344CB8AC3E}">
        <p14:creationId xmlns:p14="http://schemas.microsoft.com/office/powerpoint/2010/main" val="4165035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57FC7B-7E9E-46B4-BEED-799FBAA54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372" y="890295"/>
            <a:ext cx="3151908" cy="20937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2B4832-199C-4462-85D5-4CD8DD6989DE}"/>
              </a:ext>
            </a:extLst>
          </p:cNvPr>
          <p:cNvSpPr txBox="1"/>
          <p:nvPr/>
        </p:nvSpPr>
        <p:spPr>
          <a:xfrm>
            <a:off x="2296160" y="2984062"/>
            <a:ext cx="101701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                    “</a:t>
            </a:r>
            <a:r>
              <a:rPr lang="en-US" sz="2800" u="sng" dirty="0"/>
              <a:t>It’s the Prices, Stupid</a:t>
            </a:r>
            <a:r>
              <a:rPr lang="en-US" sz="2800" dirty="0"/>
              <a:t>”</a:t>
            </a:r>
          </a:p>
          <a:p>
            <a:endParaRPr lang="en-US" sz="2000" dirty="0"/>
          </a:p>
          <a:p>
            <a:r>
              <a:rPr lang="en-US" sz="2000" dirty="0"/>
              <a:t>If we had to do it over again, no policy analyst would recommend the US model</a:t>
            </a:r>
          </a:p>
          <a:p>
            <a:r>
              <a:rPr lang="en-US" sz="2000" dirty="0"/>
              <a:t>It is a chaotic market that  operates behind a veil of secrecy</a:t>
            </a:r>
          </a:p>
          <a:p>
            <a:r>
              <a:rPr lang="en-US" sz="2000" dirty="0"/>
              <a:t>Cutting the cost of administration in ½ would insure everyone </a:t>
            </a:r>
          </a:p>
          <a:p>
            <a:r>
              <a:rPr lang="en-US" sz="2000" dirty="0"/>
              <a:t>I believe the German system is still the best model there is</a:t>
            </a:r>
          </a:p>
          <a:p>
            <a:r>
              <a:rPr lang="en-US" sz="2000" dirty="0"/>
              <a:t>A private health care delivery system with universal coverage and social solidarity </a:t>
            </a:r>
          </a:p>
          <a:p>
            <a:r>
              <a:rPr lang="en-US" sz="2000" dirty="0"/>
              <a:t>It’s inexpensive and equitable. Coverage is portable. </a:t>
            </a:r>
          </a:p>
          <a:p>
            <a:r>
              <a:rPr lang="en-US" sz="2000" dirty="0"/>
              <a:t>You’re never uninsured in Germany</a:t>
            </a:r>
          </a:p>
          <a:p>
            <a:r>
              <a:rPr lang="en-US" sz="2000" dirty="0"/>
              <a:t>No family goes broke over health care bills</a:t>
            </a:r>
          </a:p>
          <a:p>
            <a:r>
              <a:rPr lang="en-US" sz="2000" dirty="0"/>
              <a:t>Universal coverage is not a matter of economics….it is a matter of soul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31EF27-5A4D-4ED5-988C-71BD11FB2BFE}"/>
              </a:ext>
            </a:extLst>
          </p:cNvPr>
          <p:cNvSpPr txBox="1"/>
          <p:nvPr/>
        </p:nvSpPr>
        <p:spPr>
          <a:xfrm flipH="1">
            <a:off x="4040676" y="-2257"/>
            <a:ext cx="44293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800" u="sng" dirty="0"/>
              <a:t>Uwe Reinhardt</a:t>
            </a:r>
          </a:p>
          <a:p>
            <a:pPr algn="ctr"/>
            <a:r>
              <a:rPr lang="en-US" sz="2400" dirty="0"/>
              <a:t> (1937-2017) </a:t>
            </a:r>
          </a:p>
        </p:txBody>
      </p:sp>
    </p:spTree>
    <p:extLst>
      <p:ext uri="{BB962C8B-B14F-4D97-AF65-F5344CB8AC3E}">
        <p14:creationId xmlns:p14="http://schemas.microsoft.com/office/powerpoint/2010/main" val="1097105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5CF3F-30F1-4626-87D9-5F3A6B82D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765"/>
            <a:ext cx="10515600" cy="1325563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en-US" u="sng" dirty="0"/>
              <a:t>Health Care Payment Models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11A29-7A70-4C6B-A6F1-0DCAC5FCD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2196927"/>
            <a:ext cx="765048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200" u="sng" dirty="0"/>
              <a:t>Social Insurance </a:t>
            </a:r>
            <a:r>
              <a:rPr lang="en-US" sz="3200" dirty="0"/>
              <a:t>(Bismarck Model) (Germany &amp; most of Europe)</a:t>
            </a:r>
          </a:p>
          <a:p>
            <a:r>
              <a:rPr lang="en-US" sz="3200" u="sng" dirty="0"/>
              <a:t>National Health Service </a:t>
            </a:r>
            <a:r>
              <a:rPr lang="en-US" sz="3200" dirty="0"/>
              <a:t>(Beveridge Model) (UK, NZ)</a:t>
            </a:r>
          </a:p>
          <a:p>
            <a:r>
              <a:rPr lang="en-US" sz="3200" u="sng" dirty="0"/>
              <a:t>Single Payer System</a:t>
            </a:r>
            <a:r>
              <a:rPr lang="en-US" sz="3200" dirty="0"/>
              <a:t> (combines elements of Beveridge &amp; Bismarck models) (Canada)</a:t>
            </a:r>
          </a:p>
          <a:p>
            <a:r>
              <a:rPr lang="en-US" sz="3200" u="sng" dirty="0"/>
              <a:t>Out of Pocket Model</a:t>
            </a:r>
            <a:r>
              <a:rPr lang="en-US" sz="3200" dirty="0"/>
              <a:t> (poor countries &amp; the US)</a:t>
            </a:r>
          </a:p>
          <a:p>
            <a:r>
              <a:rPr lang="en-US" sz="3200" u="sng" dirty="0"/>
              <a:t>Universal Voucher System </a:t>
            </a:r>
            <a:r>
              <a:rPr lang="en-US" sz="3200" dirty="0"/>
              <a:t>(provides basic health care for all &amp; vouchers for advanced care)</a:t>
            </a:r>
          </a:p>
          <a:p>
            <a:r>
              <a:rPr lang="en-US" sz="3200" dirty="0"/>
              <a:t>The US health care system is an inefficient conglomerate of public single payer, private (employer-sponsored) insurance &amp; out of pocket models</a:t>
            </a:r>
          </a:p>
        </p:txBody>
      </p:sp>
    </p:spTree>
    <p:extLst>
      <p:ext uri="{BB962C8B-B14F-4D97-AF65-F5344CB8AC3E}">
        <p14:creationId xmlns:p14="http://schemas.microsoft.com/office/powerpoint/2010/main" val="3537681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81B7-E49A-491D-B42F-3E07F526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Options for Health Care Reform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05D8-515F-4CF1-9971-5400B4D9F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75" y="1825625"/>
            <a:ext cx="95250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Most agree we need reform, but not on how to do it</a:t>
            </a:r>
          </a:p>
          <a:p>
            <a:r>
              <a:rPr lang="en-US" dirty="0"/>
              <a:t>Restructure health care delivery system or change how we finance it?</a:t>
            </a:r>
          </a:p>
          <a:p>
            <a:r>
              <a:rPr lang="en-US" dirty="0"/>
              <a:t>US Government has tried to change the way medicine is practiced/reimbursed (EHR, DRG’s, Bundled Payments, “Pay for Performance”, Meaningful Use, MACRA, Patient Responsibility for Health)</a:t>
            </a:r>
          </a:p>
          <a:p>
            <a:r>
              <a:rPr lang="en-US" dirty="0"/>
              <a:t>Bismarck Model (Private Insurance, Government Mandate)</a:t>
            </a:r>
          </a:p>
          <a:p>
            <a:r>
              <a:rPr lang="en-US" dirty="0"/>
              <a:t>Affordable Care Act (Obamacare) is actually a conservative platform that extends coverage through the private markets (Bismarck model) along with Medicaid expansion</a:t>
            </a:r>
          </a:p>
          <a:p>
            <a:r>
              <a:rPr lang="en-US" dirty="0"/>
              <a:t>Single Payer System (Canada)</a:t>
            </a:r>
          </a:p>
          <a:p>
            <a:r>
              <a:rPr lang="en-US" dirty="0"/>
              <a:t>NHS is not a viable option in the US (“socialized medicine”)</a:t>
            </a:r>
          </a:p>
        </p:txBody>
      </p:sp>
    </p:spTree>
    <p:extLst>
      <p:ext uri="{BB962C8B-B14F-4D97-AF65-F5344CB8AC3E}">
        <p14:creationId xmlns:p14="http://schemas.microsoft.com/office/powerpoint/2010/main" val="135302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425A5-6AF5-45EF-9666-55F1DFBD4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</a:t>
            </a:r>
            <a:r>
              <a:rPr lang="en-US" u="sng" dirty="0"/>
              <a:t>The Affordable Care Act </a:t>
            </a:r>
            <a:r>
              <a:rPr lang="en-US" dirty="0"/>
              <a:t>(Obamacare)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7A90-5CF0-4529-819E-3F64944D7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160" y="1825625"/>
            <a:ext cx="875543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Compulsory that you buy health insurance (the mandate)</a:t>
            </a:r>
          </a:p>
          <a:p>
            <a:r>
              <a:rPr lang="en-US" dirty="0"/>
              <a:t>Subsidies for lower income families</a:t>
            </a:r>
          </a:p>
          <a:p>
            <a:r>
              <a:rPr lang="en-US" dirty="0"/>
              <a:t>Patients with pre-existing illnesses could no longer be denied health insurance</a:t>
            </a:r>
          </a:p>
          <a:p>
            <a:r>
              <a:rPr lang="en-US" dirty="0"/>
              <a:t>Expand Medicaid</a:t>
            </a:r>
          </a:p>
          <a:p>
            <a:r>
              <a:rPr lang="en-US" dirty="0"/>
              <a:t>Universal health care only works if there are subsidies &amp; compulsion</a:t>
            </a:r>
          </a:p>
          <a:p>
            <a:r>
              <a:rPr lang="en-US" dirty="0"/>
              <a:t>More business for the private insurance industry</a:t>
            </a:r>
          </a:p>
          <a:p>
            <a:r>
              <a:rPr lang="en-US" dirty="0"/>
              <a:t>Everyone needs to participate to make it affordable</a:t>
            </a:r>
          </a:p>
          <a:p>
            <a:r>
              <a:rPr lang="en-US" dirty="0"/>
              <a:t>Not really affordable for many</a:t>
            </a:r>
          </a:p>
          <a:p>
            <a:r>
              <a:rPr lang="en-US" dirty="0"/>
              <a:t>A step in the right direction </a:t>
            </a:r>
          </a:p>
        </p:txBody>
      </p:sp>
    </p:spTree>
    <p:extLst>
      <p:ext uri="{BB962C8B-B14F-4D97-AF65-F5344CB8AC3E}">
        <p14:creationId xmlns:p14="http://schemas.microsoft.com/office/powerpoint/2010/main" val="217817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F1B2-3A0E-460C-8362-FAB95B7B0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Health Care Reform in the 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E5D6-6C56-4DCE-A606-7BA49401F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957" y="1825625"/>
            <a:ext cx="8884693" cy="4351338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Science &amp; technology are advancing rapidly</a:t>
            </a:r>
          </a:p>
          <a:p>
            <a:r>
              <a:rPr lang="en-US" sz="3200" dirty="0"/>
              <a:t>Population continues to expand </a:t>
            </a:r>
          </a:p>
          <a:p>
            <a:r>
              <a:rPr lang="en-US" sz="3200" dirty="0"/>
              <a:t>Aging population requires more health care</a:t>
            </a:r>
          </a:p>
          <a:p>
            <a:r>
              <a:rPr lang="en-US" sz="3200" dirty="0"/>
              <a:t>Cost of health care continues to rise</a:t>
            </a:r>
          </a:p>
          <a:p>
            <a:r>
              <a:rPr lang="en-US" sz="3200" dirty="0"/>
              <a:t>Medicine is no longer an art or a profession, it is a business</a:t>
            </a:r>
          </a:p>
          <a:p>
            <a:r>
              <a:rPr lang="en-US" sz="3200" dirty="0"/>
              <a:t>Several different payment models in the US</a:t>
            </a:r>
          </a:p>
          <a:p>
            <a:r>
              <a:rPr lang="en-US" sz="3200" dirty="0"/>
              <a:t>The US has millions of uninsured people</a:t>
            </a:r>
          </a:p>
          <a:p>
            <a:r>
              <a:rPr lang="en-US" sz="3200" dirty="0"/>
              <a:t>There are racial &amp; socioeconomic differences in access to health care &amp; health outcomes in the US</a:t>
            </a:r>
          </a:p>
          <a:p>
            <a:r>
              <a:rPr lang="en-US" sz="3200" dirty="0"/>
              <a:t>All industrialized nations except the US have universal health care </a:t>
            </a:r>
          </a:p>
          <a:p>
            <a:r>
              <a:rPr lang="en-US" sz="3200" dirty="0"/>
              <a:t>Health Care Reform needed</a:t>
            </a:r>
          </a:p>
          <a:p>
            <a:r>
              <a:rPr lang="en-US" sz="3200" dirty="0"/>
              <a:t>We must strive for high quality, equitable &amp; cost efficient health care</a:t>
            </a:r>
          </a:p>
        </p:txBody>
      </p:sp>
    </p:spTree>
    <p:extLst>
      <p:ext uri="{BB962C8B-B14F-4D97-AF65-F5344CB8AC3E}">
        <p14:creationId xmlns:p14="http://schemas.microsoft.com/office/powerpoint/2010/main" val="3748655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F228D-689F-47A3-9184-5B38D29A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/>
              <a:t>The ethics of expanding access to health care through the private market (ACA)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8ADE-1FAC-4912-956F-85940715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462"/>
            <a:ext cx="10515600" cy="491723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history of health care in the US has favored the private marketplace</a:t>
            </a:r>
          </a:p>
          <a:p>
            <a:r>
              <a:rPr lang="en-US" dirty="0"/>
              <a:t>This approach has been challenged ethically since its greatest shortcoming has been access to coverage (which the ACA addressed)</a:t>
            </a:r>
          </a:p>
          <a:p>
            <a:r>
              <a:rPr lang="en-US" dirty="0"/>
              <a:t>Public &amp; private health care collaborate on many levels</a:t>
            </a:r>
          </a:p>
          <a:p>
            <a:r>
              <a:rPr lang="en-US" dirty="0"/>
              <a:t>The ACA builds on the public-private partnership</a:t>
            </a:r>
          </a:p>
          <a:p>
            <a:r>
              <a:rPr lang="en-US" dirty="0"/>
              <a:t>The ACA brought new business to the insurance companies through private plans &amp; administration of the Medicaid program in many states </a:t>
            </a:r>
          </a:p>
          <a:p>
            <a:r>
              <a:rPr lang="en-US" dirty="0"/>
              <a:t>Private insurance companies have high administrative overhead while  government programs are non-profit</a:t>
            </a:r>
          </a:p>
          <a:p>
            <a:r>
              <a:rPr lang="en-US" dirty="0"/>
              <a:t>As private markets gain more power, they influence legislators which works against a public option</a:t>
            </a:r>
          </a:p>
          <a:p>
            <a:r>
              <a:rPr lang="en-US" dirty="0"/>
              <a:t>The business ethic often trumps patient care</a:t>
            </a:r>
          </a:p>
          <a:p>
            <a:r>
              <a:rPr lang="en-US" dirty="0"/>
              <a:t>To maintain affordable prices, everyone must participate</a:t>
            </a:r>
          </a:p>
          <a:p>
            <a:r>
              <a:rPr lang="en-US" dirty="0"/>
              <a:t>The ACA guarantees access to coverage, but not to care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74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63E35-E345-4105-9E15-9C4FFB81D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402" y="2166387"/>
            <a:ext cx="2319612" cy="33409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557AB2-0AD6-433F-950C-51ED136F9AD4}"/>
              </a:ext>
            </a:extLst>
          </p:cNvPr>
          <p:cNvSpPr txBox="1"/>
          <p:nvPr/>
        </p:nvSpPr>
        <p:spPr>
          <a:xfrm>
            <a:off x="1138335" y="346364"/>
            <a:ext cx="100117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      Expanding Access to Health Care though a Public Option</a:t>
            </a:r>
          </a:p>
          <a:p>
            <a:r>
              <a:rPr lang="en-US" sz="2800" b="1" dirty="0"/>
              <a:t>                                         “</a:t>
            </a:r>
            <a:r>
              <a:rPr lang="en-US" sz="2800" b="1" u="sng" dirty="0"/>
              <a:t>MEDICARE FOR ALL</a:t>
            </a:r>
            <a:r>
              <a:rPr lang="en-US" sz="2800" b="1" dirty="0"/>
              <a:t>”</a:t>
            </a:r>
          </a:p>
          <a:p>
            <a:r>
              <a:rPr lang="en-US" sz="2400" b="1" dirty="0"/>
              <a:t>                                                    A</a:t>
            </a:r>
            <a:r>
              <a:rPr lang="en-US" sz="2800" b="1" dirty="0"/>
              <a:t> </a:t>
            </a:r>
            <a:r>
              <a:rPr lang="en-US" sz="2400" b="1" dirty="0"/>
              <a:t>Single Payer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4089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D34E-A017-4773-8D80-D938BE573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Single Payer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ACC8C-196B-42C8-8CCF-10991943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480" y="1325562"/>
            <a:ext cx="10088880" cy="52377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Physicians’ Working Group for Single Payer National Health Insurance (PWG, PNHP)</a:t>
            </a:r>
          </a:p>
          <a:p>
            <a:r>
              <a:rPr lang="en-US" dirty="0"/>
              <a:t>“Medicare for All” </a:t>
            </a:r>
          </a:p>
          <a:p>
            <a:r>
              <a:rPr lang="en-US" dirty="0"/>
              <a:t>An Egalitarian System that is the easiest way to provide universal coverage and control cost</a:t>
            </a:r>
          </a:p>
          <a:p>
            <a:r>
              <a:rPr lang="en-US" dirty="0"/>
              <a:t>Elimination of co-pays</a:t>
            </a:r>
          </a:p>
          <a:p>
            <a:r>
              <a:rPr lang="en-US" dirty="0"/>
              <a:t>Very extensive coverage (dental, long term care, mental health)</a:t>
            </a:r>
          </a:p>
          <a:p>
            <a:r>
              <a:rPr lang="en-US" dirty="0"/>
              <a:t>Eliminating the huge administrative costs of multiple private insurance companies, hospitals, &amp; doctors would finance the system along with progressive taxation </a:t>
            </a:r>
          </a:p>
          <a:p>
            <a:r>
              <a:rPr lang="en-US" dirty="0"/>
              <a:t>Distributive Justice: everyone receives the same access to health care (the social ethic)</a:t>
            </a:r>
          </a:p>
        </p:txBody>
      </p:sp>
    </p:spTree>
    <p:extLst>
      <p:ext uri="{BB962C8B-B14F-4D97-AF65-F5344CB8AC3E}">
        <p14:creationId xmlns:p14="http://schemas.microsoft.com/office/powerpoint/2010/main" val="3241648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0DA0-61BF-4ECE-B5A4-452F81A9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Single Payer Health Care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F10AC-33F9-48C0-BFA8-FF7BFB856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9018"/>
            <a:ext cx="10515600" cy="5920582"/>
          </a:xfrm>
        </p:spPr>
        <p:txBody>
          <a:bodyPr>
            <a:normAutofit/>
          </a:bodyPr>
          <a:lstStyle/>
          <a:p>
            <a:r>
              <a:rPr lang="en-US" dirty="0"/>
              <a:t>Minority populations and the poor would have the same access to health care as the rest of the US population</a:t>
            </a:r>
          </a:p>
          <a:p>
            <a:r>
              <a:rPr lang="en-US" dirty="0"/>
              <a:t>Improvement in population health</a:t>
            </a:r>
          </a:p>
          <a:p>
            <a:r>
              <a:rPr lang="en-US" dirty="0"/>
              <a:t>HR 676 (Bernie Sanders)</a:t>
            </a:r>
          </a:p>
          <a:p>
            <a:r>
              <a:rPr lang="en-US" dirty="0"/>
              <a:t>NYS has its own single payer bill (The New York Health Act)</a:t>
            </a:r>
          </a:p>
          <a:p>
            <a:r>
              <a:rPr lang="en-US" dirty="0"/>
              <a:t>Low administrative costs do not necessarily translate into low overall costs </a:t>
            </a:r>
          </a:p>
          <a:p>
            <a:r>
              <a:rPr lang="en-US" dirty="0"/>
              <a:t>Possible fraud &amp; abuse by keeping administrative costs low</a:t>
            </a:r>
          </a:p>
          <a:p>
            <a:r>
              <a:rPr lang="en-US" dirty="0"/>
              <a:t>Keeping hospital &amp; physician costs low has led to increased utilization</a:t>
            </a:r>
          </a:p>
          <a:p>
            <a:r>
              <a:rPr lang="en-US" dirty="0"/>
              <a:t>Private health care still exists in countries with single payer systems, available to those who can afford to pay</a:t>
            </a:r>
          </a:p>
        </p:txBody>
      </p:sp>
    </p:spTree>
    <p:extLst>
      <p:ext uri="{BB962C8B-B14F-4D97-AF65-F5344CB8AC3E}">
        <p14:creationId xmlns:p14="http://schemas.microsoft.com/office/powerpoint/2010/main" val="2616464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6BFA3-8E9D-4689-949E-C12BCCB3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Health Care Reform: A Voucher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4B7A-FA82-42FB-9C69-ACECEF37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490344"/>
            <a:ext cx="9845040" cy="5205096"/>
          </a:xfrm>
        </p:spPr>
        <p:txBody>
          <a:bodyPr/>
          <a:lstStyle/>
          <a:p>
            <a:r>
              <a:rPr lang="en-US" dirty="0"/>
              <a:t>Publicly funded social insurance provides universal basic care with choice &amp; competition for health plans to receive more extensive care (funded by after tax $)</a:t>
            </a:r>
          </a:p>
          <a:p>
            <a:r>
              <a:rPr lang="en-US" dirty="0"/>
              <a:t>Administered and overseen by a federal agency</a:t>
            </a:r>
          </a:p>
          <a:p>
            <a:r>
              <a:rPr lang="en-US" dirty="0"/>
              <a:t>Funded by VAT</a:t>
            </a:r>
          </a:p>
          <a:p>
            <a:r>
              <a:rPr lang="en-US" dirty="0"/>
              <a:t>Consistent with American values of freedom &amp; choice</a:t>
            </a:r>
          </a:p>
          <a:p>
            <a:r>
              <a:rPr lang="en-US" dirty="0"/>
              <a:t>Belief that improved health care delivery would inevitably follow</a:t>
            </a:r>
          </a:p>
          <a:p>
            <a:r>
              <a:rPr lang="en-US" dirty="0"/>
              <a:t>Financial burden would be fairly distributed according to one’s consumption</a:t>
            </a:r>
          </a:p>
          <a:p>
            <a:r>
              <a:rPr lang="en-US" dirty="0"/>
              <a:t>Most insurance companies would disappear because only a few programs would be qualified to enroll beneficiaries</a:t>
            </a:r>
          </a:p>
        </p:txBody>
      </p:sp>
    </p:spTree>
    <p:extLst>
      <p:ext uri="{BB962C8B-B14F-4D97-AF65-F5344CB8AC3E}">
        <p14:creationId xmlns:p14="http://schemas.microsoft.com/office/powerpoint/2010/main" val="329763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9977-210D-4009-BFE8-2E569A15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Difficulties in Achieving Health Care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5D36E-3BCA-498B-BBE3-5CE85240A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540"/>
            <a:ext cx="10515600" cy="48393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need a plan that will improve the inefficiencies of the present system and provide universal coverage without increased spending</a:t>
            </a:r>
          </a:p>
          <a:p>
            <a:r>
              <a:rPr lang="en-US" dirty="0"/>
              <a:t>Our fore fathers set up a system with checks &amp; balances that make it very difficult to make radical changes in the system</a:t>
            </a:r>
          </a:p>
          <a:p>
            <a:r>
              <a:rPr lang="en-US" dirty="0"/>
              <a:t>It is difficult to change the behavior of health care providers &amp; hospitals (may need tangible incentives)</a:t>
            </a:r>
          </a:p>
          <a:p>
            <a:r>
              <a:rPr lang="en-US" dirty="0"/>
              <a:t>“The reformer has enemies in all those who profit by the old order, &amp; only lukewarm defenders in all those who would profit by the new order” (Machiavelli)</a:t>
            </a:r>
          </a:p>
          <a:p>
            <a:r>
              <a:rPr lang="en-US" dirty="0"/>
              <a:t>Society &amp; legislators will differ on what they deem most important in the process of health care reform (freedom of choice, egalitarianism, cost control) </a:t>
            </a:r>
          </a:p>
          <a:p>
            <a:r>
              <a:rPr lang="en-US" dirty="0"/>
              <a:t>Positive radical change can occur (enactment of SS, Medicare, Civil Rights)</a:t>
            </a:r>
          </a:p>
          <a:p>
            <a:r>
              <a:rPr lang="en-US" dirty="0"/>
              <a:t>Hopefully it will occur before the present system implodes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46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A3B34-439E-438C-92A4-3C831794C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18255"/>
            <a:ext cx="10737980" cy="1068865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         </a:t>
            </a:r>
            <a:r>
              <a:rPr lang="en-US" sz="2800" u="sng" dirty="0"/>
              <a:t>The Ethics of Health Care Reform</a:t>
            </a:r>
            <a:br>
              <a:rPr lang="en-US" sz="2800" u="sng" dirty="0"/>
            </a:br>
            <a:r>
              <a:rPr lang="en-US" sz="2800" u="sng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83CD-7627-483D-9095-F6E387BB1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902175"/>
            <a:ext cx="11236960" cy="59558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Health care is a human right</a:t>
            </a:r>
          </a:p>
          <a:p>
            <a:r>
              <a:rPr lang="en-US" dirty="0"/>
              <a:t>Access to health care is a moral issue</a:t>
            </a:r>
          </a:p>
          <a:p>
            <a:r>
              <a:rPr lang="en-US" dirty="0"/>
              <a:t>Access to health care should be universal</a:t>
            </a:r>
          </a:p>
          <a:p>
            <a:r>
              <a:rPr lang="en-US" dirty="0"/>
              <a:t>Good health is a social good</a:t>
            </a:r>
          </a:p>
          <a:p>
            <a:r>
              <a:rPr lang="en-US" dirty="0"/>
              <a:t>Justice &amp; equal opportunity require good health </a:t>
            </a:r>
          </a:p>
          <a:p>
            <a:r>
              <a:rPr lang="en-US" dirty="0"/>
              <a:t>The US is the only industrialized nation without universal health care due to an historical idea valuable in 1929 (employer-sponsored health insurance) but no longer appropriate </a:t>
            </a:r>
          </a:p>
          <a:p>
            <a:r>
              <a:rPr lang="en-US" dirty="0"/>
              <a:t>Millions of Americans lack health insurance </a:t>
            </a:r>
          </a:p>
          <a:p>
            <a:r>
              <a:rPr lang="en-US" dirty="0"/>
              <a:t>US insurance, pharmaceutical &amp; device companies are huge profit driven, unregulated industries</a:t>
            </a:r>
          </a:p>
          <a:p>
            <a:r>
              <a:rPr lang="en-US" dirty="0"/>
              <a:t>American health care is unaffordable because of the PRICES</a:t>
            </a:r>
          </a:p>
          <a:p>
            <a:r>
              <a:rPr lang="en-US" dirty="0"/>
              <a:t>US minorities and the poor have less access to medical care and have worse health outcomes</a:t>
            </a:r>
          </a:p>
          <a:p>
            <a:r>
              <a:rPr lang="en-US" dirty="0"/>
              <a:t>Health care reform is needed to correct these inequities</a:t>
            </a:r>
          </a:p>
          <a:p>
            <a:r>
              <a:rPr lang="en-US" dirty="0"/>
              <a:t>How this will occur depends upon our political, economic, &amp; ethical priorities</a:t>
            </a:r>
          </a:p>
          <a:p>
            <a:r>
              <a:rPr lang="en-US" dirty="0"/>
              <a:t>The ACA was an initial attempt to promote reform through the private marketplace</a:t>
            </a:r>
          </a:p>
          <a:p>
            <a:r>
              <a:rPr lang="en-US" dirty="0"/>
              <a:t>We need options that will control costs and provide universal coverage</a:t>
            </a:r>
          </a:p>
          <a:p>
            <a:r>
              <a:rPr lang="en-US" dirty="0"/>
              <a:t>A single payer or universal voucher system would provide coverage to all and control costs</a:t>
            </a:r>
          </a:p>
          <a:p>
            <a:r>
              <a:rPr lang="en-US" dirty="0"/>
              <a:t>Is a Single Payer System the best model for US health care reform?</a:t>
            </a:r>
          </a:p>
          <a:p>
            <a:r>
              <a:rPr lang="en-US" dirty="0"/>
              <a:t>Is Single Payer a realistic option?</a:t>
            </a:r>
          </a:p>
          <a:p>
            <a:r>
              <a:rPr lang="en-US"/>
              <a:t>It is </a:t>
            </a:r>
            <a:r>
              <a:rPr lang="en-US" dirty="0"/>
              <a:t>a matter of life or death </a:t>
            </a:r>
          </a:p>
        </p:txBody>
      </p:sp>
    </p:spTree>
    <p:extLst>
      <p:ext uri="{BB962C8B-B14F-4D97-AF65-F5344CB8AC3E}">
        <p14:creationId xmlns:p14="http://schemas.microsoft.com/office/powerpoint/2010/main" val="175732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C6DD8-DBB7-44EF-A1CF-D7E1C8933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825625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Healthcare Spending in the USA </a:t>
            </a:r>
            <a:br>
              <a:rPr lang="en-US" sz="4000" u="sng" dirty="0"/>
            </a:br>
            <a:r>
              <a:rPr lang="en-US" sz="2400" u="sng" dirty="0"/>
              <a:t>(</a:t>
            </a:r>
            <a:r>
              <a:rPr lang="en-US" sz="2400" u="sng" dirty="0" err="1"/>
              <a:t>Papanicolas</a:t>
            </a:r>
            <a:r>
              <a:rPr lang="en-US" sz="2400" u="sng" dirty="0"/>
              <a:t> , et al. JAMA 2018) (Data 2013-2016)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13C94-0410-4489-AECC-20C18E31D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040"/>
            <a:ext cx="10515600" cy="47447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US spent 17.8% of its GDP on healthcare (9.6-12.4% in 10 other high income countries) in 2016</a:t>
            </a:r>
          </a:p>
          <a:p>
            <a:r>
              <a:rPr lang="en-US" dirty="0"/>
              <a:t>Lowest life expectancy (78.8 years vs 80.7-83.9)</a:t>
            </a:r>
          </a:p>
          <a:p>
            <a:r>
              <a:rPr lang="en-US" dirty="0"/>
              <a:t>Highest infant mortality</a:t>
            </a:r>
          </a:p>
          <a:p>
            <a:r>
              <a:rPr lang="en-US" dirty="0"/>
              <a:t>Highest incidence of obesity (or overweight) (70.1%)</a:t>
            </a:r>
          </a:p>
          <a:p>
            <a:r>
              <a:rPr lang="en-US" dirty="0"/>
              <a:t>Highest utilization of CT &amp; MRI Scanners</a:t>
            </a:r>
          </a:p>
          <a:p>
            <a:r>
              <a:rPr lang="en-US" dirty="0"/>
              <a:t>Highest administrative costs (8% vs 3% of GDP)</a:t>
            </a:r>
          </a:p>
          <a:p>
            <a:r>
              <a:rPr lang="en-US" dirty="0"/>
              <a:t>Highest pharmaceutical costs (&amp; devices)</a:t>
            </a:r>
          </a:p>
          <a:p>
            <a:r>
              <a:rPr lang="en-US" dirty="0"/>
              <a:t>Similar usage of healthcare (including social spending)</a:t>
            </a:r>
          </a:p>
          <a:p>
            <a:r>
              <a:rPr lang="en-US" dirty="0"/>
              <a:t>Highest salaries for MD’s and nurses (fee for service system)</a:t>
            </a:r>
          </a:p>
          <a:p>
            <a:r>
              <a:rPr lang="en-US" dirty="0"/>
              <a:t>Higher hospitalization costs</a:t>
            </a:r>
          </a:p>
          <a:p>
            <a:r>
              <a:rPr lang="en-US" dirty="0"/>
              <a:t>Conclusion: US spends twice as much on healthcare as other high income countries with similar utilization of health care services but poorer outcomes  </a:t>
            </a:r>
          </a:p>
        </p:txBody>
      </p:sp>
    </p:spTree>
    <p:extLst>
      <p:ext uri="{BB962C8B-B14F-4D97-AF65-F5344CB8AC3E}">
        <p14:creationId xmlns:p14="http://schemas.microsoft.com/office/powerpoint/2010/main" val="424241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4F0C-D885-4D42-ACBD-16200C31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Health Care Spending in the USA </a:t>
            </a:r>
            <a:br>
              <a:rPr lang="en-US" u="sng" dirty="0"/>
            </a:br>
            <a:r>
              <a:rPr lang="en-US" sz="2800" u="sng" dirty="0"/>
              <a:t>(</a:t>
            </a:r>
            <a:r>
              <a:rPr lang="en-US" sz="2800" u="sng" dirty="0" err="1"/>
              <a:t>Papanicolas</a:t>
            </a:r>
            <a:r>
              <a:rPr lang="en-US" sz="2800" u="sng" dirty="0"/>
              <a:t>, et al. JAMA 2018)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C488B-3A72-4C87-BEB2-8443618FD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31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Impetus for healthcare reform</a:t>
            </a:r>
          </a:p>
          <a:p>
            <a:r>
              <a:rPr lang="en-US" dirty="0"/>
              <a:t>Where should policy makers target their efforts? </a:t>
            </a:r>
          </a:p>
          <a:p>
            <a:r>
              <a:rPr lang="en-US" b="1" u="sng" dirty="0"/>
              <a:t>PRICES</a:t>
            </a:r>
            <a:r>
              <a:rPr lang="en-US" dirty="0"/>
              <a:t> in the US are the major driving forces for the difference in overall healthcare costs</a:t>
            </a:r>
          </a:p>
          <a:p>
            <a:r>
              <a:rPr lang="en-US" dirty="0"/>
              <a:t>No regulation on pricing</a:t>
            </a:r>
          </a:p>
          <a:p>
            <a:r>
              <a:rPr lang="en-US" dirty="0"/>
              <a:t>10% of US population does not have access to basic healthcare services (improvement with the ACA)</a:t>
            </a:r>
          </a:p>
          <a:p>
            <a:r>
              <a:rPr lang="en-US" dirty="0"/>
              <a:t>US public reports the lowest satisfaction with their healthcare system (only 19% believe the system works well)</a:t>
            </a:r>
          </a:p>
          <a:p>
            <a:r>
              <a:rPr lang="en-US" dirty="0"/>
              <a:t>Greatest inequity in receiving healthcare when adjusted for need</a:t>
            </a:r>
          </a:p>
          <a:p>
            <a:r>
              <a:rPr lang="en-US" dirty="0"/>
              <a:t>Shorter life expectancy among nonwhite &amp; poorer US populations</a:t>
            </a:r>
          </a:p>
          <a:p>
            <a:r>
              <a:rPr lang="en-US" dirty="0"/>
              <a:t>Population health outcomes vary within the US</a:t>
            </a:r>
          </a:p>
          <a:p>
            <a:r>
              <a:rPr lang="en-US" dirty="0"/>
              <a:t>Goal 1: Reduce prices &amp; administrative costs</a:t>
            </a:r>
          </a:p>
          <a:p>
            <a:r>
              <a:rPr lang="en-US" dirty="0"/>
              <a:t>Goal 2: Broaden Insurance coverage </a:t>
            </a:r>
          </a:p>
          <a:p>
            <a:r>
              <a:rPr lang="en-US" dirty="0"/>
              <a:t>Goal 3: Distributive Justice: high quality healthcare for all is a step forward in fighting racism &amp; poverty in the 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9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3043F-98E5-4D31-8542-7B6542E0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HEALTH CARE IS A MORAL ISSUE</a:t>
            </a:r>
          </a:p>
        </p:txBody>
      </p:sp>
      <p:pic>
        <p:nvPicPr>
          <p:cNvPr id="4" name="Content Placeholder 3" descr="Image result for photographer lisa kristine">
            <a:extLst>
              <a:ext uri="{FF2B5EF4-FFF2-40B4-BE49-F238E27FC236}">
                <a16:creationId xmlns:a16="http://schemas.microsoft.com/office/drawing/2014/main" id="{91ED6386-55FA-4E5C-AA03-77B70871B1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294" y="1825625"/>
            <a:ext cx="6761411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57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96FE-59F0-4E37-A225-E62462888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4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The Moral Perspectives on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E73B2-3C64-4223-8340-F9D663501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040" y="2506662"/>
            <a:ext cx="8939196" cy="4351338"/>
          </a:xfrm>
        </p:spPr>
        <p:txBody>
          <a:bodyPr>
            <a:normAutofit/>
          </a:bodyPr>
          <a:lstStyle/>
          <a:p>
            <a:r>
              <a:rPr lang="en-US" sz="4000" dirty="0"/>
              <a:t>Health Care is a Human Right</a:t>
            </a:r>
          </a:p>
          <a:p>
            <a:r>
              <a:rPr lang="en-US" sz="4000" dirty="0"/>
              <a:t>Health Care is a Positive Public Health Measure (the social ethic)</a:t>
            </a:r>
          </a:p>
          <a:p>
            <a:r>
              <a:rPr lang="en-US" sz="4000" dirty="0"/>
              <a:t>Health Care and the Business Ethic</a:t>
            </a:r>
          </a:p>
        </p:txBody>
      </p:sp>
    </p:spTree>
    <p:extLst>
      <p:ext uri="{BB962C8B-B14F-4D97-AF65-F5344CB8AC3E}">
        <p14:creationId xmlns:p14="http://schemas.microsoft.com/office/powerpoint/2010/main" val="7342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7330-8B23-44F2-945C-B4F7DAE8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Health Care is a Human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0F04-0779-4307-A1D2-1F492E4CD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20" y="1690688"/>
            <a:ext cx="10515600" cy="50961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a nation, we believe that individuals have a right to health care</a:t>
            </a:r>
          </a:p>
          <a:p>
            <a:r>
              <a:rPr lang="en-US" dirty="0"/>
              <a:t>Obligation to ensure that poverty does not interfere with access to health care</a:t>
            </a:r>
          </a:p>
          <a:p>
            <a:r>
              <a:rPr lang="en-US" dirty="0"/>
              <a:t>Health care is morally different from other goods &amp; services</a:t>
            </a:r>
          </a:p>
          <a:p>
            <a:r>
              <a:rPr lang="en-US" dirty="0"/>
              <a:t>Poor health would prevent an individual from participating in society</a:t>
            </a:r>
          </a:p>
          <a:p>
            <a:r>
              <a:rPr lang="en-US" dirty="0"/>
              <a:t>Society’s commitment to egalitarianism</a:t>
            </a:r>
          </a:p>
          <a:p>
            <a:r>
              <a:rPr lang="en-US" dirty="0"/>
              <a:t>Justice requires “equal opportunity”</a:t>
            </a:r>
          </a:p>
          <a:p>
            <a:r>
              <a:rPr lang="en-US" dirty="0"/>
              <a:t>Belief that “life is sacred” (beyond value)</a:t>
            </a:r>
          </a:p>
          <a:p>
            <a:r>
              <a:rPr lang="en-US" dirty="0"/>
              <a:t>Thus, health care should be MORALLY guaranteed</a:t>
            </a:r>
          </a:p>
          <a:p>
            <a:r>
              <a:rPr lang="en-US" dirty="0"/>
              <a:t>The American health care system is not MORALLY responsible</a:t>
            </a:r>
          </a:p>
          <a:p>
            <a:r>
              <a:rPr lang="en-US" dirty="0"/>
              <a:t>If all of the above is true, we need health care reform to provide equitable high quality universal coverage</a:t>
            </a:r>
          </a:p>
        </p:txBody>
      </p:sp>
    </p:spTree>
    <p:extLst>
      <p:ext uri="{BB962C8B-B14F-4D97-AF65-F5344CB8AC3E}">
        <p14:creationId xmlns:p14="http://schemas.microsoft.com/office/powerpoint/2010/main" val="15741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0B37-2841-44D7-A933-ED73BA2E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Health Care as a Public Health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9CA87-B4E8-4E50-A04B-F36465D6A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2141537"/>
            <a:ext cx="7772400" cy="4351338"/>
          </a:xfrm>
        </p:spPr>
        <p:txBody>
          <a:bodyPr/>
          <a:lstStyle/>
          <a:p>
            <a:r>
              <a:rPr lang="en-US" dirty="0"/>
              <a:t>Health as a social good</a:t>
            </a:r>
          </a:p>
          <a:p>
            <a:r>
              <a:rPr lang="en-US" dirty="0"/>
              <a:t>Society benefits from a healthy workforce</a:t>
            </a:r>
          </a:p>
          <a:p>
            <a:r>
              <a:rPr lang="en-US" dirty="0"/>
              <a:t>Health care conforms to the social ethic</a:t>
            </a:r>
          </a:p>
          <a:p>
            <a:r>
              <a:rPr lang="en-US" dirty="0"/>
              <a:t>How much health care is in the best interests of society?</a:t>
            </a:r>
          </a:p>
          <a:p>
            <a:r>
              <a:rPr lang="en-US" dirty="0"/>
              <a:t>Resources are limited</a:t>
            </a:r>
          </a:p>
          <a:p>
            <a:r>
              <a:rPr lang="en-US" dirty="0"/>
              <a:t>Society needs to support other valuable goods &amp; services</a:t>
            </a:r>
          </a:p>
        </p:txBody>
      </p:sp>
    </p:spTree>
    <p:extLst>
      <p:ext uri="{BB962C8B-B14F-4D97-AF65-F5344CB8AC3E}">
        <p14:creationId xmlns:p14="http://schemas.microsoft.com/office/powerpoint/2010/main" val="1607505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E6B6-DEDE-4107-B5EB-2DA477EC4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Health Care &amp; the Ethics of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1FD0-6877-4924-85F0-6A1CD2D7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960880"/>
            <a:ext cx="11013440" cy="478535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Medical care has never been a completely charitable endeavor</a:t>
            </a:r>
          </a:p>
          <a:p>
            <a:r>
              <a:rPr lang="en-US" dirty="0"/>
              <a:t>Hospitals used to be charitable institutions</a:t>
            </a:r>
          </a:p>
          <a:p>
            <a:r>
              <a:rPr lang="en-US" dirty="0"/>
              <a:t>Hospitals are now business institutions</a:t>
            </a:r>
          </a:p>
          <a:p>
            <a:r>
              <a:rPr lang="en-US" dirty="0"/>
              <a:t>The health care industry responded to market forces (advancing technology, employer-sponsored health insurance, Medicare, &amp; Medicaid) because they could now get paid for services that used to be charity care</a:t>
            </a:r>
          </a:p>
          <a:p>
            <a:r>
              <a:rPr lang="en-US" dirty="0"/>
              <a:t>Everyone got on the “band wagon” as the business became ever more successful</a:t>
            </a:r>
          </a:p>
          <a:p>
            <a:r>
              <a:rPr lang="en-US" dirty="0"/>
              <a:t>Is the health care industry morally corrupt?</a:t>
            </a:r>
          </a:p>
          <a:p>
            <a:r>
              <a:rPr lang="en-US" dirty="0"/>
              <a:t>If health care is a human right, the business ethic may be harmful &amp; therefore unethical </a:t>
            </a:r>
          </a:p>
          <a:p>
            <a:r>
              <a:rPr lang="en-US" dirty="0"/>
              <a:t>They are behaving by the ethics of business</a:t>
            </a:r>
          </a:p>
          <a:p>
            <a:r>
              <a:rPr lang="en-US" dirty="0"/>
              <a:t>Reimbursement for health care was removed from the individual (insurance company or government paid for the medical service) so there was no incentive to economize</a:t>
            </a:r>
          </a:p>
          <a:p>
            <a:r>
              <a:rPr lang="en-US" dirty="0"/>
              <a:t>The costs will continue to rise to whatever the market will bear until the system implodes or we find a way to reverse the trend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8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2478</Words>
  <Application>Microsoft Office PowerPoint</Application>
  <PresentationFormat>Widescreen</PresentationFormat>
  <Paragraphs>236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The Ethics of Healthcare Reform </vt:lpstr>
      <vt:lpstr>Health Care Reform in the US </vt:lpstr>
      <vt:lpstr>Healthcare Spending in the USA  (Papanicolas , et al. JAMA 2018) (Data 2013-2016)</vt:lpstr>
      <vt:lpstr>Health Care Spending in the USA  (Papanicolas, et al. JAMA 2018)</vt:lpstr>
      <vt:lpstr>HEALTH CARE IS A MORAL ISSUE</vt:lpstr>
      <vt:lpstr>The Moral Perspectives on Health Care</vt:lpstr>
      <vt:lpstr>Health Care is a Human Right</vt:lpstr>
      <vt:lpstr>Health Care as a Public Health Measure</vt:lpstr>
      <vt:lpstr>Health Care &amp; the Ethics of Business</vt:lpstr>
      <vt:lpstr>Conflicts within the 3 Moral Perspectives </vt:lpstr>
      <vt:lpstr>PowerPoint Presentation</vt:lpstr>
      <vt:lpstr>The Health Insurance System </vt:lpstr>
      <vt:lpstr>Otto Von Bismarck “The Iron Chancellor” (1815-1898)</vt:lpstr>
      <vt:lpstr> The 1883 Health Insurance Law (Bismarck)</vt:lpstr>
      <vt:lpstr>The US Health Care System</vt:lpstr>
      <vt:lpstr>PowerPoint Presentation</vt:lpstr>
      <vt:lpstr>              Health Care Payment Models </vt:lpstr>
      <vt:lpstr>Options for Health Care Reform in the US</vt:lpstr>
      <vt:lpstr>  The Affordable Care Act (Obamacare)</vt:lpstr>
      <vt:lpstr>The ethics of expanding access to health care through the private market (ACA)</vt:lpstr>
      <vt:lpstr>PowerPoint Presentation</vt:lpstr>
      <vt:lpstr>Single Payer Health Care</vt:lpstr>
      <vt:lpstr>Single Payer Health Care</vt:lpstr>
      <vt:lpstr>Health Care Reform: A Voucher System</vt:lpstr>
      <vt:lpstr>Difficulties in Achieving Health Care Reform</vt:lpstr>
      <vt:lpstr>         The Ethics of Health Care Reform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Ethics of Healthcare Reform</dc:title>
  <dc:creator>Cheryl Kunis</dc:creator>
  <cp:lastModifiedBy>Cheryl Kunis</cp:lastModifiedBy>
  <cp:revision>152</cp:revision>
  <dcterms:created xsi:type="dcterms:W3CDTF">2018-07-17T12:49:06Z</dcterms:created>
  <dcterms:modified xsi:type="dcterms:W3CDTF">2018-08-02T04:32:12Z</dcterms:modified>
</cp:coreProperties>
</file>