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6" r:id="rId1"/>
  </p:sldMasterIdLst>
  <p:sldIdLst>
    <p:sldId id="256" r:id="rId2"/>
    <p:sldId id="257" r:id="rId3"/>
    <p:sldId id="261" r:id="rId4"/>
    <p:sldId id="258" r:id="rId5"/>
    <p:sldId id="259" r:id="rId6"/>
    <p:sldId id="262" r:id="rId7"/>
    <p:sldId id="260" r:id="rId8"/>
    <p:sldId id="263" r:id="rId9"/>
    <p:sldId id="264" r:id="rId10"/>
    <p:sldId id="265"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280"/>
    <p:restoredTop sz="94667"/>
  </p:normalViewPr>
  <p:slideViewPr>
    <p:cSldViewPr snapToGrid="0" snapToObjects="1">
      <p:cViewPr varScale="1">
        <p:scale>
          <a:sx n="90" d="100"/>
          <a:sy n="90" d="100"/>
        </p:scale>
        <p:origin x="224" y="20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7/23/18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44488660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7/23/18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230014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7/23/18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841056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7/23/18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346422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smtClean="0"/>
              <a:t>7/23/18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33724990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7/23/18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57257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7/23/18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4309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7/23/18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000037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7/23/18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449193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smtClean="0"/>
              <a:t>7/23/18</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545645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7/23/18</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255167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7/23/18</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2514890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ummerschool.globalbioethics.org/nursing-ethics-day-day-care-issues-czu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americannursetoday.com/case-study-coerced-consen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icn.ch/who-we-are/icn-definition-of-nurs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nursingworld.org/practice-policy/workforce/what-is-nurs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icn.ch/images/stories/documents/about/icncode_english.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BB8ED-BD39-4141-9F79-3B7514B99A72}"/>
              </a:ext>
            </a:extLst>
          </p:cNvPr>
          <p:cNvSpPr>
            <a:spLocks noGrp="1"/>
          </p:cNvSpPr>
          <p:nvPr>
            <p:ph type="ctrTitle"/>
          </p:nvPr>
        </p:nvSpPr>
        <p:spPr/>
        <p:txBody>
          <a:bodyPr/>
          <a:lstStyle/>
          <a:p>
            <a:r>
              <a:rPr lang="en-US" b="1" dirty="0">
                <a:hlinkClick r:id="rId2"/>
              </a:rPr>
              <a:t>Nursing, Ethics, and </a:t>
            </a:r>
            <a:br>
              <a:rPr lang="en-US" b="1" dirty="0">
                <a:hlinkClick r:id="rId2"/>
              </a:rPr>
            </a:br>
            <a:r>
              <a:rPr lang="en-US" b="1" dirty="0">
                <a:hlinkClick r:id="rId2"/>
              </a:rPr>
              <a:t>Day to Day Care Issues</a:t>
            </a:r>
            <a:r>
              <a:rPr lang="en-US" b="1" dirty="0"/>
              <a:t> </a:t>
            </a:r>
            <a:endParaRPr lang="en-US" dirty="0"/>
          </a:p>
        </p:txBody>
      </p:sp>
      <p:sp>
        <p:nvSpPr>
          <p:cNvPr id="3" name="Subtitle 2">
            <a:extLst>
              <a:ext uri="{FF2B5EF4-FFF2-40B4-BE49-F238E27FC236}">
                <a16:creationId xmlns:a16="http://schemas.microsoft.com/office/drawing/2014/main" id="{EBFB89A3-2AE4-8F43-BF1C-4145B74CD337}"/>
              </a:ext>
            </a:extLst>
          </p:cNvPr>
          <p:cNvSpPr>
            <a:spLocks noGrp="1"/>
          </p:cNvSpPr>
          <p:nvPr>
            <p:ph type="subTitle" idx="1"/>
          </p:nvPr>
        </p:nvSpPr>
        <p:spPr/>
        <p:txBody>
          <a:bodyPr/>
          <a:lstStyle/>
          <a:p>
            <a:r>
              <a:rPr lang="en-US" dirty="0"/>
              <a:t>Marie-Claire Rosenberg Roberts Ph.D., R.N.</a:t>
            </a:r>
          </a:p>
        </p:txBody>
      </p:sp>
    </p:spTree>
    <p:extLst>
      <p:ext uri="{BB962C8B-B14F-4D97-AF65-F5344CB8AC3E}">
        <p14:creationId xmlns:p14="http://schemas.microsoft.com/office/powerpoint/2010/main" val="2543296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10968-71ED-9442-88DD-C43B6A16E22A}"/>
              </a:ext>
            </a:extLst>
          </p:cNvPr>
          <p:cNvSpPr>
            <a:spLocks noGrp="1"/>
          </p:cNvSpPr>
          <p:nvPr>
            <p:ph type="title"/>
          </p:nvPr>
        </p:nvSpPr>
        <p:spPr/>
        <p:txBody>
          <a:bodyPr/>
          <a:lstStyle/>
          <a:p>
            <a:r>
              <a:rPr lang="en-US" dirty="0"/>
              <a:t>Criteria</a:t>
            </a:r>
          </a:p>
        </p:txBody>
      </p:sp>
      <p:sp>
        <p:nvSpPr>
          <p:cNvPr id="3" name="Content Placeholder 2">
            <a:extLst>
              <a:ext uri="{FF2B5EF4-FFF2-40B4-BE49-F238E27FC236}">
                <a16:creationId xmlns:a16="http://schemas.microsoft.com/office/drawing/2014/main" id="{618B63D2-0D51-B445-956C-C69F166812B4}"/>
              </a:ext>
            </a:extLst>
          </p:cNvPr>
          <p:cNvSpPr>
            <a:spLocks noGrp="1"/>
          </p:cNvSpPr>
          <p:nvPr>
            <p:ph idx="1"/>
          </p:nvPr>
        </p:nvSpPr>
        <p:spPr/>
        <p:txBody>
          <a:bodyPr/>
          <a:lstStyle/>
          <a:p>
            <a:r>
              <a:rPr lang="en-US" dirty="0"/>
              <a:t>Medical urgency / emergency</a:t>
            </a:r>
          </a:p>
          <a:p>
            <a:pPr lvl="1"/>
            <a:r>
              <a:rPr lang="en-US" dirty="0"/>
              <a:t>Assessment / re-assessment</a:t>
            </a:r>
          </a:p>
          <a:p>
            <a:r>
              <a:rPr lang="en-US" dirty="0"/>
              <a:t>Physical vs. psychological </a:t>
            </a:r>
          </a:p>
          <a:p>
            <a:r>
              <a:rPr lang="en-US" dirty="0"/>
              <a:t>Needs assessment and prioritization</a:t>
            </a:r>
          </a:p>
          <a:p>
            <a:r>
              <a:rPr lang="en-US" dirty="0"/>
              <a:t>Resources available</a:t>
            </a:r>
          </a:p>
          <a:p>
            <a:endParaRPr lang="en-US" dirty="0"/>
          </a:p>
          <a:p>
            <a:endParaRPr lang="en-US" dirty="0"/>
          </a:p>
        </p:txBody>
      </p:sp>
    </p:spTree>
    <p:extLst>
      <p:ext uri="{BB962C8B-B14F-4D97-AF65-F5344CB8AC3E}">
        <p14:creationId xmlns:p14="http://schemas.microsoft.com/office/powerpoint/2010/main" val="2113611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8701"/>
          </a:xfrm>
        </p:spPr>
        <p:txBody>
          <a:bodyPr>
            <a:normAutofit fontScale="90000"/>
          </a:bodyPr>
          <a:lstStyle/>
          <a:p>
            <a:r>
              <a:rPr lang="en-US" dirty="0"/>
              <a:t>Case Study</a:t>
            </a:r>
          </a:p>
        </p:txBody>
      </p:sp>
      <p:sp>
        <p:nvSpPr>
          <p:cNvPr id="3" name="Content Placeholder 2"/>
          <p:cNvSpPr>
            <a:spLocks noGrp="1"/>
          </p:cNvSpPr>
          <p:nvPr>
            <p:ph idx="1"/>
          </p:nvPr>
        </p:nvSpPr>
        <p:spPr>
          <a:xfrm>
            <a:off x="838200" y="1099749"/>
            <a:ext cx="10515600" cy="5288692"/>
          </a:xfrm>
        </p:spPr>
        <p:txBody>
          <a:bodyPr>
            <a:noAutofit/>
          </a:bodyPr>
          <a:lstStyle/>
          <a:p>
            <a:pPr marL="0" indent="0">
              <a:buNone/>
            </a:pPr>
            <a:r>
              <a:rPr lang="en-US" dirty="0"/>
              <a:t>Minnie Jones, a 76-year-old white female, presented with severe hip pain after a fall in a shopping mall.  Alert and oriented, she cooperated fully in all diagnostic tests and care while in the emergency department (ED). However, when the physician told her the diagnosis - fractured hip - she refused to allow further treatment and demanded she be allowed to die with dignity.  After attempting to persuade for the better part of an hour, the ED physician called her oldest son for permission to treat her. The son was out of the country, but after a discussion with the physician, he gave permission for treatment. </a:t>
            </a:r>
          </a:p>
          <a:p>
            <a:pPr marL="0" indent="0">
              <a:buNone/>
            </a:pPr>
            <a:r>
              <a:rPr lang="en-US" dirty="0"/>
              <a:t>Nurse Caroline was told to give Mrs. Jones her preoperative medication. Flanked by a big orderly, she told Mrs. Jones her physician had ordered a sedative to be given to her before surgery. Mrs. Jones replied, “I don’t want to go to surgery. I’ve heard all about how many people die from broken hips and I’ve decided it’s my time! The doctor said my son gave his permission, but my son has no right to speak for me. I said no, and I mean no. Leave me alone, and let me die in peace!” When Caroline threatened to have the orderly physically restrain her, Mrs. Jones “consented” to the injection. </a:t>
            </a:r>
          </a:p>
          <a:p>
            <a:pPr marL="0" indent="0">
              <a:buNone/>
            </a:pPr>
            <a:r>
              <a:rPr lang="en-US" dirty="0"/>
              <a:t>Once Mrs. Jones dozed off, the nurse sent her to the operating room without a signed consent form, but with notations that her son had been contacted and had given verbal permission for the surgery. Mrs. Jones made it through surgery with flying colors, but developed pneumonia postoperatively and was put on a ventilator. She didn’t respond to various antibiotics and became disoriented. Her son returned from vacation to find his mother in the intensive care unit with a poor prognosis. Angry and threatening to sue, he said he never would have consented to surgery if he’d known about the complications. </a:t>
            </a:r>
          </a:p>
        </p:txBody>
      </p:sp>
      <p:sp>
        <p:nvSpPr>
          <p:cNvPr id="4" name="TextBox 3"/>
          <p:cNvSpPr txBox="1"/>
          <p:nvPr/>
        </p:nvSpPr>
        <p:spPr>
          <a:xfrm>
            <a:off x="838200" y="6401252"/>
            <a:ext cx="5110694" cy="246221"/>
          </a:xfrm>
          <a:prstGeom prst="rect">
            <a:avLst/>
          </a:prstGeom>
          <a:noFill/>
        </p:spPr>
        <p:txBody>
          <a:bodyPr wrap="none" rtlCol="0">
            <a:spAutoFit/>
          </a:bodyPr>
          <a:lstStyle/>
          <a:p>
            <a:r>
              <a:rPr lang="en-US" sz="1000" dirty="0"/>
              <a:t>Source: </a:t>
            </a:r>
            <a:r>
              <a:rPr lang="en-US" sz="1000" dirty="0">
                <a:hlinkClick r:id="rId2"/>
              </a:rPr>
              <a:t>https://www.americannursetoday.com/case-study-coerced-consent/</a:t>
            </a:r>
            <a:r>
              <a:rPr lang="en-US" sz="1000" dirty="0"/>
              <a:t> Accessed 09.24.17</a:t>
            </a:r>
          </a:p>
        </p:txBody>
      </p:sp>
    </p:spTree>
    <p:extLst>
      <p:ext uri="{BB962C8B-B14F-4D97-AF65-F5344CB8AC3E}">
        <p14:creationId xmlns:p14="http://schemas.microsoft.com/office/powerpoint/2010/main" val="3836208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24249-F2C6-A845-8651-B20D7244A8AF}"/>
              </a:ext>
            </a:extLst>
          </p:cNvPr>
          <p:cNvSpPr>
            <a:spLocks noGrp="1"/>
          </p:cNvSpPr>
          <p:nvPr>
            <p:ph type="title"/>
          </p:nvPr>
        </p:nvSpPr>
        <p:spPr/>
        <p:txBody>
          <a:bodyPr/>
          <a:lstStyle/>
          <a:p>
            <a:r>
              <a:rPr lang="en-US" dirty="0"/>
              <a:t>Today’s Session</a:t>
            </a:r>
          </a:p>
        </p:txBody>
      </p:sp>
      <p:sp>
        <p:nvSpPr>
          <p:cNvPr id="3" name="Content Placeholder 2">
            <a:extLst>
              <a:ext uri="{FF2B5EF4-FFF2-40B4-BE49-F238E27FC236}">
                <a16:creationId xmlns:a16="http://schemas.microsoft.com/office/drawing/2014/main" id="{8FD37CD2-6909-1A4C-9569-E8D595BA4C06}"/>
              </a:ext>
            </a:extLst>
          </p:cNvPr>
          <p:cNvSpPr>
            <a:spLocks noGrp="1"/>
          </p:cNvSpPr>
          <p:nvPr>
            <p:ph idx="1"/>
          </p:nvPr>
        </p:nvSpPr>
        <p:spPr/>
        <p:txBody>
          <a:bodyPr/>
          <a:lstStyle/>
          <a:p>
            <a:r>
              <a:rPr lang="en-US" sz="2400" dirty="0"/>
              <a:t>Definitions</a:t>
            </a:r>
          </a:p>
          <a:p>
            <a:pPr lvl="1"/>
            <a:r>
              <a:rPr lang="en-US" sz="2400" dirty="0"/>
              <a:t>What is nursing?</a:t>
            </a:r>
          </a:p>
          <a:p>
            <a:pPr lvl="1"/>
            <a:r>
              <a:rPr lang="en-US" sz="2400" dirty="0"/>
              <a:t>What do nurses do?</a:t>
            </a:r>
          </a:p>
          <a:p>
            <a:r>
              <a:rPr lang="en-US" sz="2400" dirty="0"/>
              <a:t>History: “Caring Corrupted”</a:t>
            </a:r>
          </a:p>
          <a:p>
            <a:r>
              <a:rPr lang="en-US" sz="2400" dirty="0"/>
              <a:t>Nursing dilemmas</a:t>
            </a:r>
          </a:p>
          <a:p>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220355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1AA54-B001-0245-8002-56082BB20488}"/>
              </a:ext>
            </a:extLst>
          </p:cNvPr>
          <p:cNvSpPr>
            <a:spLocks noGrp="1"/>
          </p:cNvSpPr>
          <p:nvPr>
            <p:ph type="title"/>
          </p:nvPr>
        </p:nvSpPr>
        <p:spPr/>
        <p:txBody>
          <a:bodyPr/>
          <a:lstStyle/>
          <a:p>
            <a:r>
              <a:rPr lang="en-US" dirty="0"/>
              <a:t>Definition of nursing</a:t>
            </a:r>
          </a:p>
        </p:txBody>
      </p:sp>
      <p:sp>
        <p:nvSpPr>
          <p:cNvPr id="3" name="Content Placeholder 2">
            <a:extLst>
              <a:ext uri="{FF2B5EF4-FFF2-40B4-BE49-F238E27FC236}">
                <a16:creationId xmlns:a16="http://schemas.microsoft.com/office/drawing/2014/main" id="{CB92260C-571E-9643-BB96-429867487F09}"/>
              </a:ext>
            </a:extLst>
          </p:cNvPr>
          <p:cNvSpPr>
            <a:spLocks noGrp="1"/>
          </p:cNvSpPr>
          <p:nvPr>
            <p:ph idx="1"/>
          </p:nvPr>
        </p:nvSpPr>
        <p:spPr>
          <a:xfrm>
            <a:off x="2231136" y="2414588"/>
            <a:ext cx="7729728" cy="3901369"/>
          </a:xfrm>
        </p:spPr>
        <p:txBody>
          <a:bodyPr>
            <a:normAutofit fontScale="77500" lnSpcReduction="20000"/>
          </a:bodyPr>
          <a:lstStyle/>
          <a:p>
            <a:pPr marL="0" indent="0">
              <a:lnSpc>
                <a:spcPct val="120000"/>
              </a:lnSpc>
              <a:buNone/>
            </a:pPr>
            <a:r>
              <a:rPr lang="en-US" b="1" dirty="0"/>
              <a:t>Definition of Nursing </a:t>
            </a:r>
            <a:r>
              <a:rPr lang="en-US" dirty="0"/>
              <a:t>(Short version)</a:t>
            </a:r>
            <a:br>
              <a:rPr lang="en-US" b="1" dirty="0"/>
            </a:br>
            <a:r>
              <a:rPr lang="en-US" dirty="0"/>
              <a:t>Nursing encompasses </a:t>
            </a:r>
            <a:r>
              <a:rPr lang="en-US" dirty="0">
                <a:solidFill>
                  <a:srgbClr val="00B050"/>
                </a:solidFill>
              </a:rPr>
              <a:t>autonomous and collaborative care</a:t>
            </a:r>
            <a:r>
              <a:rPr lang="en-US" dirty="0"/>
              <a:t> of individuals of all ages, families, groups and communities, sick or well and in all settings. Nursing includes the promotion of health, prevention of illness, and the care of ill, disabled and dying people. </a:t>
            </a:r>
            <a:r>
              <a:rPr lang="en-US" b="1" dirty="0">
                <a:solidFill>
                  <a:srgbClr val="FF0000"/>
                </a:solidFill>
              </a:rPr>
              <a:t>Advocacy</a:t>
            </a:r>
            <a:r>
              <a:rPr lang="en-US" dirty="0">
                <a:solidFill>
                  <a:srgbClr val="FF0000"/>
                </a:solidFill>
              </a:rPr>
              <a:t>,</a:t>
            </a:r>
            <a:r>
              <a:rPr lang="en-US" dirty="0"/>
              <a:t> promotion of a safe environment, research, participation in shaping health policy and in patient and health systems management, and education are also key nursing roles.</a:t>
            </a:r>
          </a:p>
          <a:p>
            <a:pPr marL="0" indent="0">
              <a:lnSpc>
                <a:spcPct val="120000"/>
              </a:lnSpc>
              <a:buNone/>
            </a:pPr>
            <a:r>
              <a:rPr lang="en-US" b="1" dirty="0"/>
              <a:t>Definition of a Nurse: </a:t>
            </a:r>
            <a:r>
              <a:rPr lang="en-US" dirty="0"/>
              <a:t>The nurse is a person who has completed a program of basic, generalized nursing education and is authorized by the appropriate regulatory authority to practice nursing in his/her country.  Basic nursing education is a formally recognized program of study providing a broad and sound foundation in the behavioral, life, and nursing sciences for the general practice of nursing, for a leadership role, and for post-basic education for specialty or advanced nursing practice.  The nurse is prepared and authorized (1) to engage in the general scope of nursing practice, including the promotion of health, prevention of illness, and care of physically ill, mentally ill, and disabled people of all ages and in all health care and other community settings; (2) to carry out health care teaching; (3) to participate fully as a member of the health care team; (4) to supervise and train nursing and health care auxiliaries; and (5) to be involved in research.   </a:t>
            </a:r>
          </a:p>
        </p:txBody>
      </p:sp>
      <p:sp>
        <p:nvSpPr>
          <p:cNvPr id="4" name="TextBox 3">
            <a:extLst>
              <a:ext uri="{FF2B5EF4-FFF2-40B4-BE49-F238E27FC236}">
                <a16:creationId xmlns:a16="http://schemas.microsoft.com/office/drawing/2014/main" id="{6B89AEA1-B9DA-CB4B-9B28-BBBEA068F0F8}"/>
              </a:ext>
            </a:extLst>
          </p:cNvPr>
          <p:cNvSpPr txBox="1"/>
          <p:nvPr/>
        </p:nvSpPr>
        <p:spPr>
          <a:xfrm>
            <a:off x="2231136" y="6315957"/>
            <a:ext cx="6303329" cy="246221"/>
          </a:xfrm>
          <a:prstGeom prst="rect">
            <a:avLst/>
          </a:prstGeom>
          <a:noFill/>
        </p:spPr>
        <p:txBody>
          <a:bodyPr wrap="none" rtlCol="0">
            <a:spAutoFit/>
          </a:bodyPr>
          <a:lstStyle/>
          <a:p>
            <a:r>
              <a:rPr lang="en-US" sz="1000" dirty="0"/>
              <a:t>Source: International Council of Nurses </a:t>
            </a:r>
            <a:r>
              <a:rPr lang="en-US" sz="1000" dirty="0">
                <a:hlinkClick r:id="rId2"/>
              </a:rPr>
              <a:t>http://www.icn.ch/who-we-are/icn-definition-of-nursing/</a:t>
            </a:r>
            <a:r>
              <a:rPr lang="en-US" sz="1000" dirty="0"/>
              <a:t> (Accessed July 2018)</a:t>
            </a:r>
          </a:p>
        </p:txBody>
      </p:sp>
    </p:spTree>
    <p:extLst>
      <p:ext uri="{BB962C8B-B14F-4D97-AF65-F5344CB8AC3E}">
        <p14:creationId xmlns:p14="http://schemas.microsoft.com/office/powerpoint/2010/main" val="659327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BEFEB-3F44-7E49-8B64-0A4C6CE01DC2}"/>
              </a:ext>
            </a:extLst>
          </p:cNvPr>
          <p:cNvSpPr>
            <a:spLocks noGrp="1"/>
          </p:cNvSpPr>
          <p:nvPr>
            <p:ph type="title"/>
          </p:nvPr>
        </p:nvSpPr>
        <p:spPr/>
        <p:txBody>
          <a:bodyPr/>
          <a:lstStyle/>
          <a:p>
            <a:r>
              <a:rPr lang="en-US" dirty="0"/>
              <a:t>What is nursing?</a:t>
            </a:r>
          </a:p>
        </p:txBody>
      </p:sp>
      <p:sp>
        <p:nvSpPr>
          <p:cNvPr id="3" name="Content Placeholder 2">
            <a:extLst>
              <a:ext uri="{FF2B5EF4-FFF2-40B4-BE49-F238E27FC236}">
                <a16:creationId xmlns:a16="http://schemas.microsoft.com/office/drawing/2014/main" id="{7E6C22D0-F0EB-A64B-BF46-35594CB95F42}"/>
              </a:ext>
            </a:extLst>
          </p:cNvPr>
          <p:cNvSpPr>
            <a:spLocks noGrp="1"/>
          </p:cNvSpPr>
          <p:nvPr>
            <p:ph idx="1"/>
          </p:nvPr>
        </p:nvSpPr>
        <p:spPr>
          <a:xfrm>
            <a:off x="2231136" y="2413262"/>
            <a:ext cx="7729728" cy="4020195"/>
          </a:xfrm>
        </p:spPr>
        <p:txBody>
          <a:bodyPr>
            <a:normAutofit/>
          </a:bodyPr>
          <a:lstStyle/>
          <a:p>
            <a:pPr marL="0" indent="0">
              <a:buNone/>
            </a:pPr>
            <a:r>
              <a:rPr lang="en-US" sz="1900" dirty="0"/>
              <a:t>“Nursing can be described as both an </a:t>
            </a:r>
            <a:r>
              <a:rPr lang="en-US" sz="1900" dirty="0">
                <a:solidFill>
                  <a:srgbClr val="FF0000"/>
                </a:solidFill>
              </a:rPr>
              <a:t>art and a science</a:t>
            </a:r>
            <a:r>
              <a:rPr lang="en-US" sz="1900" dirty="0"/>
              <a:t>; a heart and a mind. At its heart, lies a fundamental respect for human dignity and an intuition for a patient’s needs. This is supported by the mind, in the form of rigorous core learning. Due to the vast range of specialisms and complex skills in the nursing profession, each nurse will have specific strengths, passions and expertise.</a:t>
            </a:r>
          </a:p>
          <a:p>
            <a:pPr marL="0" indent="0">
              <a:buNone/>
            </a:pPr>
            <a:r>
              <a:rPr lang="en-US" sz="1900" dirty="0"/>
              <a:t>Nursing has a unifying ethos:  In assessing a patient, nurses do not just consider test results. Through the </a:t>
            </a:r>
            <a:r>
              <a:rPr lang="en-US" sz="1900" dirty="0">
                <a:solidFill>
                  <a:srgbClr val="FF0000"/>
                </a:solidFill>
              </a:rPr>
              <a:t>critical thinking </a:t>
            </a:r>
            <a:r>
              <a:rPr lang="en-US" sz="1900" dirty="0"/>
              <a:t>exemplified in the nursing process, </a:t>
            </a:r>
            <a:r>
              <a:rPr lang="en-US" sz="1900" dirty="0">
                <a:solidFill>
                  <a:srgbClr val="FF0000"/>
                </a:solidFill>
              </a:rPr>
              <a:t>nurses use their judgment </a:t>
            </a:r>
            <a:r>
              <a:rPr lang="en-US" sz="1900" dirty="0"/>
              <a:t>to integrate objective data with subjective experience of a patient’s biological, physical and behavioral needs. This ensures that every patient, from city hospital to community health center; state prison to summer camp, receives the best possible care regardless of who they are, or where they may be.”</a:t>
            </a:r>
          </a:p>
        </p:txBody>
      </p:sp>
      <p:sp>
        <p:nvSpPr>
          <p:cNvPr id="4" name="TextBox 3">
            <a:extLst>
              <a:ext uri="{FF2B5EF4-FFF2-40B4-BE49-F238E27FC236}">
                <a16:creationId xmlns:a16="http://schemas.microsoft.com/office/drawing/2014/main" id="{7732A926-AEF1-C44C-B323-616B31820731}"/>
              </a:ext>
            </a:extLst>
          </p:cNvPr>
          <p:cNvSpPr txBox="1"/>
          <p:nvPr/>
        </p:nvSpPr>
        <p:spPr>
          <a:xfrm>
            <a:off x="2240311" y="6447086"/>
            <a:ext cx="7720553" cy="246221"/>
          </a:xfrm>
          <a:prstGeom prst="rect">
            <a:avLst/>
          </a:prstGeom>
          <a:noFill/>
        </p:spPr>
        <p:txBody>
          <a:bodyPr wrap="square" rtlCol="0">
            <a:spAutoFit/>
          </a:bodyPr>
          <a:lstStyle/>
          <a:p>
            <a:r>
              <a:rPr lang="en-US" sz="1000" dirty="0"/>
              <a:t>Source: </a:t>
            </a:r>
            <a:r>
              <a:rPr lang="en-US" sz="1000" dirty="0">
                <a:hlinkClick r:id="rId2"/>
              </a:rPr>
              <a:t>https://www.nursingworld.org/practice-policy/workforce/what-is-nursing/</a:t>
            </a:r>
            <a:r>
              <a:rPr lang="en-US" sz="1000" dirty="0"/>
              <a:t> (Accessed July 2018)</a:t>
            </a:r>
          </a:p>
        </p:txBody>
      </p:sp>
    </p:spTree>
    <p:extLst>
      <p:ext uri="{BB962C8B-B14F-4D97-AF65-F5344CB8AC3E}">
        <p14:creationId xmlns:p14="http://schemas.microsoft.com/office/powerpoint/2010/main" val="192040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CFADA-4673-CE41-8C59-5198DA213DF7}"/>
              </a:ext>
            </a:extLst>
          </p:cNvPr>
          <p:cNvSpPr>
            <a:spLocks noGrp="1"/>
          </p:cNvSpPr>
          <p:nvPr>
            <p:ph type="title"/>
          </p:nvPr>
        </p:nvSpPr>
        <p:spPr/>
        <p:txBody>
          <a:bodyPr/>
          <a:lstStyle/>
          <a:p>
            <a:r>
              <a:rPr lang="en-US" dirty="0"/>
              <a:t>NURSING PROCESS</a:t>
            </a:r>
          </a:p>
        </p:txBody>
      </p:sp>
      <p:sp>
        <p:nvSpPr>
          <p:cNvPr id="3" name="Content Placeholder 2">
            <a:extLst>
              <a:ext uri="{FF2B5EF4-FFF2-40B4-BE49-F238E27FC236}">
                <a16:creationId xmlns:a16="http://schemas.microsoft.com/office/drawing/2014/main" id="{8271A612-2C90-764A-B3F2-5414DF909119}"/>
              </a:ext>
            </a:extLst>
          </p:cNvPr>
          <p:cNvSpPr>
            <a:spLocks noGrp="1"/>
          </p:cNvSpPr>
          <p:nvPr>
            <p:ph idx="1"/>
          </p:nvPr>
        </p:nvSpPr>
        <p:spPr>
          <a:xfrm>
            <a:off x="2231136" y="2638044"/>
            <a:ext cx="7729728" cy="3498805"/>
          </a:xfrm>
        </p:spPr>
        <p:txBody>
          <a:bodyPr>
            <a:normAutofit fontScale="92500"/>
          </a:bodyPr>
          <a:lstStyle/>
          <a:p>
            <a:r>
              <a:rPr lang="en-US" b="1" dirty="0"/>
              <a:t>Assessment – </a:t>
            </a:r>
            <a:r>
              <a:rPr lang="en-US" dirty="0"/>
              <a:t>Nurses assess patients on an in-depth physiological, psychological, economic, social and lifestyle basis.</a:t>
            </a:r>
          </a:p>
          <a:p>
            <a:r>
              <a:rPr lang="en-US" b="1" dirty="0"/>
              <a:t>Diagnosis –</a:t>
            </a:r>
            <a:r>
              <a:rPr lang="en-US" dirty="0"/>
              <a:t> Through careful consideration of both physical symptoms and patient behavior, the nurse forms a nursing diagnosis.</a:t>
            </a:r>
          </a:p>
          <a:p>
            <a:r>
              <a:rPr lang="en-US" b="1" dirty="0"/>
              <a:t>Outcomes / Planning – </a:t>
            </a:r>
            <a:r>
              <a:rPr lang="en-US" dirty="0"/>
              <a:t>With patient input, nurses uses their expertise to set realistic goals for the patient’s recovery. </a:t>
            </a:r>
          </a:p>
          <a:p>
            <a:r>
              <a:rPr lang="en-US" b="1" dirty="0"/>
              <a:t>Implementation – </a:t>
            </a:r>
            <a:r>
              <a:rPr lang="en-US" dirty="0"/>
              <a:t>By accurately implementing the care plan, nurses guarantee consistency of care for the patient whilst meticulously documenting their progress.</a:t>
            </a:r>
          </a:p>
          <a:p>
            <a:r>
              <a:rPr lang="en-US" b="1" dirty="0"/>
              <a:t>Evaluation – </a:t>
            </a:r>
            <a:r>
              <a:rPr lang="en-US" dirty="0"/>
              <a:t>By closely measuring, evaluating, and analyzing the effectiveness of each care plan, the nurse refines the plan to achieve the best patient outcomes. </a:t>
            </a:r>
          </a:p>
        </p:txBody>
      </p:sp>
    </p:spTree>
    <p:extLst>
      <p:ext uri="{BB962C8B-B14F-4D97-AF65-F5344CB8AC3E}">
        <p14:creationId xmlns:p14="http://schemas.microsoft.com/office/powerpoint/2010/main" val="3562199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85C0-3205-CC4F-BFFD-FE0E0DC85338}"/>
              </a:ext>
            </a:extLst>
          </p:cNvPr>
          <p:cNvSpPr>
            <a:spLocks noGrp="1"/>
          </p:cNvSpPr>
          <p:nvPr>
            <p:ph type="title"/>
          </p:nvPr>
        </p:nvSpPr>
        <p:spPr/>
        <p:txBody>
          <a:bodyPr/>
          <a:lstStyle/>
          <a:p>
            <a:r>
              <a:rPr lang="en-US" dirty="0"/>
              <a:t>International Council of Nurses</a:t>
            </a:r>
            <a:br>
              <a:rPr lang="en-US" dirty="0"/>
            </a:br>
            <a:r>
              <a:rPr lang="en-US" dirty="0"/>
              <a:t>Code of ethics</a:t>
            </a:r>
          </a:p>
        </p:txBody>
      </p:sp>
      <p:sp>
        <p:nvSpPr>
          <p:cNvPr id="3" name="Content Placeholder 2">
            <a:extLst>
              <a:ext uri="{FF2B5EF4-FFF2-40B4-BE49-F238E27FC236}">
                <a16:creationId xmlns:a16="http://schemas.microsoft.com/office/drawing/2014/main" id="{2FA51F35-931F-2B4D-890F-EADE2ED2C3C6}"/>
              </a:ext>
            </a:extLst>
          </p:cNvPr>
          <p:cNvSpPr>
            <a:spLocks noGrp="1"/>
          </p:cNvSpPr>
          <p:nvPr>
            <p:ph idx="1"/>
          </p:nvPr>
        </p:nvSpPr>
        <p:spPr/>
        <p:txBody>
          <a:bodyPr/>
          <a:lstStyle/>
          <a:p>
            <a:r>
              <a:rPr lang="en-US" dirty="0">
                <a:hlinkClick r:id="rId2"/>
              </a:rPr>
              <a:t>http://www.icn.ch/images/stories/documents/about/icncode_english.pdf</a:t>
            </a:r>
            <a:endParaRPr lang="en-US" dirty="0"/>
          </a:p>
        </p:txBody>
      </p:sp>
    </p:spTree>
    <p:extLst>
      <p:ext uri="{BB962C8B-B14F-4D97-AF65-F5344CB8AC3E}">
        <p14:creationId xmlns:p14="http://schemas.microsoft.com/office/powerpoint/2010/main" val="4263826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E14DD-B04E-1F49-966A-F890ACB96A42}"/>
              </a:ext>
            </a:extLst>
          </p:cNvPr>
          <p:cNvSpPr>
            <a:spLocks noGrp="1"/>
          </p:cNvSpPr>
          <p:nvPr>
            <p:ph type="title"/>
          </p:nvPr>
        </p:nvSpPr>
        <p:spPr/>
        <p:txBody>
          <a:bodyPr/>
          <a:lstStyle/>
          <a:p>
            <a:r>
              <a:rPr lang="en-US" dirty="0"/>
              <a:t>International Council of Nurses</a:t>
            </a:r>
            <a:br>
              <a:rPr lang="en-US" dirty="0"/>
            </a:br>
            <a:r>
              <a:rPr lang="en-US" dirty="0"/>
              <a:t>Code of ethics</a:t>
            </a:r>
          </a:p>
        </p:txBody>
      </p:sp>
      <p:pic>
        <p:nvPicPr>
          <p:cNvPr id="4" name="Content Placeholder 3">
            <a:extLst>
              <a:ext uri="{FF2B5EF4-FFF2-40B4-BE49-F238E27FC236}">
                <a16:creationId xmlns:a16="http://schemas.microsoft.com/office/drawing/2014/main" id="{A9166329-1020-7D49-8FAA-1FA62F8D87ED}"/>
              </a:ext>
            </a:extLst>
          </p:cNvPr>
          <p:cNvPicPr>
            <a:picLocks noGrp="1" noChangeAspect="1"/>
          </p:cNvPicPr>
          <p:nvPr>
            <p:ph idx="1"/>
          </p:nvPr>
        </p:nvPicPr>
        <p:blipFill>
          <a:blip r:embed="rId2"/>
          <a:stretch>
            <a:fillRect/>
          </a:stretch>
        </p:blipFill>
        <p:spPr>
          <a:xfrm>
            <a:off x="2954426" y="2638425"/>
            <a:ext cx="6283149" cy="3101975"/>
          </a:xfrm>
          <a:prstGeom prst="rect">
            <a:avLst/>
          </a:prstGeom>
        </p:spPr>
      </p:pic>
      <p:sp>
        <p:nvSpPr>
          <p:cNvPr id="5" name="Rectangle 4">
            <a:extLst>
              <a:ext uri="{FF2B5EF4-FFF2-40B4-BE49-F238E27FC236}">
                <a16:creationId xmlns:a16="http://schemas.microsoft.com/office/drawing/2014/main" id="{755627EF-E6BB-CE4D-B5C8-BBCCA918E920}"/>
              </a:ext>
            </a:extLst>
          </p:cNvPr>
          <p:cNvSpPr/>
          <p:nvPr/>
        </p:nvSpPr>
        <p:spPr>
          <a:xfrm>
            <a:off x="6474940" y="3506770"/>
            <a:ext cx="1660391" cy="286753"/>
          </a:xfrm>
          <a:prstGeom prst="rect">
            <a:avLst/>
          </a:prstGeom>
          <a:solidFill>
            <a:schemeClr val="accent1">
              <a:alpha val="2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0131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30370-356F-1340-BC34-9606009B6F1A}"/>
              </a:ext>
            </a:extLst>
          </p:cNvPr>
          <p:cNvSpPr>
            <a:spLocks noGrp="1"/>
          </p:cNvSpPr>
          <p:nvPr>
            <p:ph type="title"/>
          </p:nvPr>
        </p:nvSpPr>
        <p:spPr/>
        <p:txBody>
          <a:bodyPr/>
          <a:lstStyle/>
          <a:p>
            <a:r>
              <a:rPr lang="en-US" dirty="0"/>
              <a:t>Everyday Ethical Dilemmas</a:t>
            </a:r>
          </a:p>
        </p:txBody>
      </p:sp>
      <p:sp>
        <p:nvSpPr>
          <p:cNvPr id="3" name="Content Placeholder 2">
            <a:extLst>
              <a:ext uri="{FF2B5EF4-FFF2-40B4-BE49-F238E27FC236}">
                <a16:creationId xmlns:a16="http://schemas.microsoft.com/office/drawing/2014/main" id="{C6F8E4D4-C241-F342-B2CF-A510326D053A}"/>
              </a:ext>
            </a:extLst>
          </p:cNvPr>
          <p:cNvSpPr>
            <a:spLocks noGrp="1"/>
          </p:cNvSpPr>
          <p:nvPr>
            <p:ph idx="1"/>
          </p:nvPr>
        </p:nvSpPr>
        <p:spPr>
          <a:xfrm>
            <a:off x="2231136" y="2446638"/>
            <a:ext cx="7729728" cy="4003589"/>
          </a:xfrm>
        </p:spPr>
        <p:txBody>
          <a:bodyPr>
            <a:normAutofit fontScale="92500" lnSpcReduction="10000"/>
          </a:bodyPr>
          <a:lstStyle/>
          <a:p>
            <a:pPr marL="0" indent="0">
              <a:buNone/>
            </a:pPr>
            <a:r>
              <a:rPr lang="en-US" sz="2000" dirty="0"/>
              <a:t>What are the </a:t>
            </a:r>
            <a:r>
              <a:rPr lang="en-US" sz="2000" dirty="0">
                <a:solidFill>
                  <a:srgbClr val="0070C0"/>
                </a:solidFill>
              </a:rPr>
              <a:t>principles</a:t>
            </a:r>
            <a:r>
              <a:rPr lang="en-US" sz="2000" dirty="0"/>
              <a:t> and </a:t>
            </a:r>
            <a:r>
              <a:rPr lang="en-US" sz="2000" dirty="0">
                <a:solidFill>
                  <a:srgbClr val="7030A0"/>
                </a:solidFill>
              </a:rPr>
              <a:t>criteria</a:t>
            </a:r>
            <a:r>
              <a:rPr lang="en-US" sz="2000" dirty="0"/>
              <a:t> you will use to make a decisions about allocating your time? How much time per patient and when?</a:t>
            </a:r>
          </a:p>
          <a:p>
            <a:pPr marL="0" indent="0">
              <a:buNone/>
            </a:pPr>
            <a:endParaRPr lang="en-US" dirty="0"/>
          </a:p>
          <a:p>
            <a:pPr marL="457200" indent="-457200">
              <a:buFont typeface="+mj-lt"/>
              <a:buAutoNum type="arabicPeriod"/>
            </a:pPr>
            <a:r>
              <a:rPr lang="en-US" sz="2000" dirty="0"/>
              <a:t>Patient No. 1: Mr. M, a 42 years old male with 3 children, has just been told that he has terminal cancer - a matter of days maybe weeks.</a:t>
            </a:r>
          </a:p>
          <a:p>
            <a:pPr marL="457200" indent="-457200">
              <a:buFont typeface="+mj-lt"/>
              <a:buAutoNum type="arabicPeriod"/>
            </a:pPr>
            <a:r>
              <a:rPr lang="en-US" sz="2000" dirty="0"/>
              <a:t>Patient No. 2: Ms. J, a 36 year old female, Day 1 post-op with a drain placed in the  surgical incision (reading: 400 ml of blood). Her blood pressure is 87/65.</a:t>
            </a:r>
          </a:p>
          <a:p>
            <a:pPr marL="457200" indent="-457200">
              <a:buFont typeface="+mj-lt"/>
              <a:buAutoNum type="arabicPeriod"/>
            </a:pPr>
            <a:r>
              <a:rPr lang="en-US" sz="2000" dirty="0"/>
              <a:t>Patient No. 3:  Mr. K is an 87 year old man with post-operative delirium (hip surgery) and keeps asking to get up to use the toilet. </a:t>
            </a:r>
          </a:p>
          <a:p>
            <a:pPr marL="457200" indent="-457200">
              <a:buFont typeface="+mj-lt"/>
              <a:buAutoNum type="arabicPeriod"/>
            </a:pPr>
            <a:r>
              <a:rPr lang="en-US" sz="2000" dirty="0"/>
              <a:t>Patient No. 4: Mrs. P is a 57 year old you is on a ventilator. His tube needs to be suctioned.</a:t>
            </a:r>
          </a:p>
        </p:txBody>
      </p:sp>
    </p:spTree>
    <p:extLst>
      <p:ext uri="{BB962C8B-B14F-4D97-AF65-F5344CB8AC3E}">
        <p14:creationId xmlns:p14="http://schemas.microsoft.com/office/powerpoint/2010/main" val="2629196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20D47-B20D-5B46-AEF7-9032131AB95D}"/>
              </a:ext>
            </a:extLst>
          </p:cNvPr>
          <p:cNvSpPr>
            <a:spLocks noGrp="1"/>
          </p:cNvSpPr>
          <p:nvPr>
            <p:ph type="title"/>
          </p:nvPr>
        </p:nvSpPr>
        <p:spPr/>
        <p:txBody>
          <a:bodyPr/>
          <a:lstStyle/>
          <a:p>
            <a:r>
              <a:rPr lang="en-US" dirty="0"/>
              <a:t>Principles</a:t>
            </a:r>
          </a:p>
        </p:txBody>
      </p:sp>
      <p:sp>
        <p:nvSpPr>
          <p:cNvPr id="3" name="Content Placeholder 2">
            <a:extLst>
              <a:ext uri="{FF2B5EF4-FFF2-40B4-BE49-F238E27FC236}">
                <a16:creationId xmlns:a16="http://schemas.microsoft.com/office/drawing/2014/main" id="{1F91EA74-3E61-1643-8091-4085A58106B7}"/>
              </a:ext>
            </a:extLst>
          </p:cNvPr>
          <p:cNvSpPr>
            <a:spLocks noGrp="1"/>
          </p:cNvSpPr>
          <p:nvPr>
            <p:ph idx="1"/>
          </p:nvPr>
        </p:nvSpPr>
        <p:spPr>
          <a:xfrm>
            <a:off x="2231136" y="2638044"/>
            <a:ext cx="4305588" cy="3101983"/>
          </a:xfrm>
        </p:spPr>
        <p:txBody>
          <a:bodyPr/>
          <a:lstStyle/>
          <a:p>
            <a:pPr marL="0" indent="0">
              <a:buNone/>
            </a:pPr>
            <a:r>
              <a:rPr lang="en-US" sz="3200" dirty="0"/>
              <a:t>Allocative justice</a:t>
            </a:r>
          </a:p>
          <a:p>
            <a:pPr lvl="1"/>
            <a:r>
              <a:rPr lang="en-US" sz="1800" dirty="0"/>
              <a:t>“Justice states that people should be treated fairly and equally.” </a:t>
            </a:r>
            <a:r>
              <a:rPr lang="en-US" sz="1200" dirty="0"/>
              <a:t>(Guido, 2014 p.38)</a:t>
            </a:r>
          </a:p>
          <a:p>
            <a:pPr lvl="1"/>
            <a:r>
              <a:rPr lang="en-US" sz="1800" dirty="0"/>
              <a:t>“Ideally, justice means giving each person what he or she deserves.”   </a:t>
            </a:r>
            <a:r>
              <a:rPr lang="en-US" sz="1200" dirty="0"/>
              <a:t>(Guido, 2014 p.38) </a:t>
            </a:r>
          </a:p>
        </p:txBody>
      </p:sp>
      <p:pic>
        <p:nvPicPr>
          <p:cNvPr id="4" name="Picture 4" descr="http://culturalorganizing.org/wp-content/uploads/2016/10/IISC_EqualityEquity.jpg">
            <a:extLst>
              <a:ext uri="{FF2B5EF4-FFF2-40B4-BE49-F238E27FC236}">
                <a16:creationId xmlns:a16="http://schemas.microsoft.com/office/drawing/2014/main" id="{2C160080-FB0B-074F-AC8E-62EA0F397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3306" y="2790671"/>
            <a:ext cx="2947558" cy="221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33168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{6E21EBFE-C8F0-1E45-BE9A-7190C663C29B}tf10001120</Template>
  <TotalTime>182</TotalTime>
  <Words>814</Words>
  <Application>Microsoft Macintosh PowerPoint</Application>
  <PresentationFormat>Widescreen</PresentationFormat>
  <Paragraphs>49</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Gill Sans MT</vt:lpstr>
      <vt:lpstr>Parcel</vt:lpstr>
      <vt:lpstr>Nursing, Ethics, and  Day to Day Care Issues </vt:lpstr>
      <vt:lpstr>Today’s Session</vt:lpstr>
      <vt:lpstr>Definition of nursing</vt:lpstr>
      <vt:lpstr>What is nursing?</vt:lpstr>
      <vt:lpstr>NURSING PROCESS</vt:lpstr>
      <vt:lpstr>International Council of Nurses Code of ethics</vt:lpstr>
      <vt:lpstr>International Council of Nurses Code of ethics</vt:lpstr>
      <vt:lpstr>Everyday Ethical Dilemmas</vt:lpstr>
      <vt:lpstr>Principles</vt:lpstr>
      <vt:lpstr>Criteria</vt:lpstr>
      <vt:lpstr>Case Study</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Nursing, Ethics, and Day to Day Care Issues </dc:title>
  <dc:creator>Marie-Claire Rosenberg Roberts</dc:creator>
  <cp:lastModifiedBy>Marie-Claire Rosenberg Roberts</cp:lastModifiedBy>
  <cp:revision>21</cp:revision>
  <dcterms:created xsi:type="dcterms:W3CDTF">2018-07-23T19:55:03Z</dcterms:created>
  <dcterms:modified xsi:type="dcterms:W3CDTF">2018-07-23T22:57:33Z</dcterms:modified>
</cp:coreProperties>
</file>