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42" r:id="rId2"/>
    <p:sldId id="257" r:id="rId3"/>
    <p:sldId id="258" r:id="rId4"/>
    <p:sldId id="259" r:id="rId5"/>
    <p:sldId id="266" r:id="rId6"/>
    <p:sldId id="260" r:id="rId7"/>
    <p:sldId id="343" r:id="rId8"/>
    <p:sldId id="265" r:id="rId9"/>
    <p:sldId id="344" r:id="rId10"/>
    <p:sldId id="321" r:id="rId11"/>
    <p:sldId id="322" r:id="rId12"/>
    <p:sldId id="332" r:id="rId13"/>
    <p:sldId id="333" r:id="rId14"/>
    <p:sldId id="323" r:id="rId15"/>
    <p:sldId id="306" r:id="rId16"/>
    <p:sldId id="325" r:id="rId17"/>
    <p:sldId id="327" r:id="rId18"/>
    <p:sldId id="328" r:id="rId19"/>
    <p:sldId id="330" r:id="rId20"/>
    <p:sldId id="329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E7FF"/>
    <a:srgbClr val="689CFF"/>
    <a:srgbClr val="AFCCFF"/>
    <a:srgbClr val="7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2" d="100"/>
          <a:sy n="182" d="100"/>
        </p:scale>
        <p:origin x="-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21081-C683-4348-B15D-2ECA38C3089F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982A9-AAC3-6C40-9C89-0AF1397AC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56434-71F0-A143-A5B1-D0D21A306A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grafting of a leg from a recently deceased Ethiopian to replace a patient's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ulcered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cancerous leg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Twin Brothers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Syria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82A9-AAC3-6C40-9C89-0AF1397ACD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4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American plastic surgeon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82A9-AAC3-6C40-9C89-0AF1397ACD9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ADCBE-D66A-FB43-8088-43E85FEBC1B6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These are the donor and recipient, Ronald and Richard Herrick, who were identical twins.  This obviated the requirement for immunosuppression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ADCBE-D66A-FB43-8088-43E85FEBC1B6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These are the donor and recipient, Ronald and Richard Herrick, who were identical twins.  This obviated the requirement for immunosuppression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gray</a:t>
            </a:r>
            <a:r>
              <a:rPr lang="en-US" baseline="0" dirty="0" smtClean="0"/>
              <a:t> areas</a:t>
            </a:r>
          </a:p>
          <a:p>
            <a:r>
              <a:rPr lang="en-US" baseline="0" dirty="0" smtClean="0"/>
              <a:t>Conflicting second opinions</a:t>
            </a:r>
          </a:p>
          <a:p>
            <a:r>
              <a:rPr lang="en-US" baseline="0" dirty="0" smtClean="0"/>
              <a:t>Religious or cultural views impact what is considered beneficial and what is harmful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82A9-AAC3-6C40-9C89-0AF1397ACD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AFCCFF">
                <a:alpha val="76000"/>
              </a:srgbClr>
            </a:gs>
            <a:gs pos="100000">
              <a:srgbClr val="689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53231-9AAB-2347-AA74-9D8084C469C9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82A7-F3A8-2E4C-B983-9C4EF3CA9B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ormula_Comitis_Archiatrorum" TargetMode="External"/><Relationship Id="rId3" Type="http://schemas.openxmlformats.org/officeDocument/2006/relationships/hyperlink" Target="http://en.wikipedia.org/wiki/Al-Ruhaw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6-15 at 10.55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r="370"/>
          <a:stretch>
            <a:fillRect/>
          </a:stretch>
        </p:blipFill>
        <p:spPr>
          <a:xfrm>
            <a:off x="2135315" y="2290416"/>
            <a:ext cx="4842841" cy="2663376"/>
          </a:xfrm>
        </p:spPr>
      </p:pic>
      <p:pic>
        <p:nvPicPr>
          <p:cNvPr id="4" name="Picture 3" descr="Screen Shot 2015-06-15 at 10.55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48" y="897177"/>
            <a:ext cx="2379552" cy="841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256" y="5226832"/>
            <a:ext cx="5438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Ethics of Organ Transplantation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77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866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Were these surgeries ethical???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420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concept of Ethics new?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Medical ethics have been present since Antiquity!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Hippocratic Oath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2"/>
              </a:rPr>
              <a:t>Formula Comitis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Archiatrorum</a:t>
            </a:r>
            <a:r>
              <a:rPr lang="en-US" dirty="0" smtClean="0">
                <a:solidFill>
                  <a:srgbClr val="000000"/>
                </a:solidFill>
              </a:rPr>
              <a:t> – 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Century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Conduct of a </a:t>
            </a:r>
            <a:r>
              <a:rPr lang="en-US" dirty="0" smtClean="0">
                <a:solidFill>
                  <a:srgbClr val="000000"/>
                </a:solidFill>
              </a:rPr>
              <a:t>Physician - </a:t>
            </a:r>
            <a:r>
              <a:rPr lang="en-US" u="sng" dirty="0" smtClean="0">
                <a:solidFill>
                  <a:srgbClr val="000000"/>
                </a:solidFill>
                <a:hlinkClick r:id="rId3"/>
              </a:rPr>
              <a:t>Ishaq </a:t>
            </a:r>
            <a:r>
              <a:rPr lang="en-US" u="sng" dirty="0">
                <a:solidFill>
                  <a:srgbClr val="000000"/>
                </a:solidFill>
                <a:hlinkClick r:id="rId3"/>
              </a:rPr>
              <a:t>ibn Ali al-Ruhawi </a:t>
            </a:r>
            <a:endParaRPr lang="en-US" u="sng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Maimonides - Jewish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Thomas Aquinas – Roman Catholic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6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Biology (Science) and Medicine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u="sng" dirty="0" smtClean="0"/>
              <a:t>Current </a:t>
            </a:r>
            <a:r>
              <a:rPr lang="en-US" i="1" u="sng" dirty="0"/>
              <a:t>T</a:t>
            </a:r>
            <a:r>
              <a:rPr lang="en-US" i="1" u="sng" dirty="0" smtClean="0"/>
              <a:t>opics: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Euthanasia</a:t>
            </a:r>
          </a:p>
          <a:p>
            <a:r>
              <a:rPr lang="en-US" dirty="0" smtClean="0"/>
              <a:t>Surrogacy</a:t>
            </a:r>
          </a:p>
          <a:p>
            <a:r>
              <a:rPr lang="en-US" dirty="0" smtClean="0"/>
              <a:t>Scarce Resources</a:t>
            </a:r>
          </a:p>
          <a:p>
            <a:pPr lvl="1"/>
            <a:r>
              <a:rPr lang="en-US" dirty="0" smtClean="0"/>
              <a:t>Organ Donation and Allocation</a:t>
            </a:r>
          </a:p>
          <a:p>
            <a:pPr lvl="1"/>
            <a:r>
              <a:rPr lang="en-US" dirty="0" smtClean="0"/>
              <a:t>Rare Drugs/New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6-08 at 9.33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6" b="6733"/>
          <a:stretch/>
        </p:blipFill>
        <p:spPr>
          <a:xfrm>
            <a:off x="457200" y="86478"/>
            <a:ext cx="8229600" cy="6583362"/>
          </a:xfrm>
        </p:spPr>
      </p:pic>
    </p:spTree>
    <p:extLst>
      <p:ext uri="{BB962C8B-B14F-4D97-AF65-F5344CB8AC3E}">
        <p14:creationId xmlns:p14="http://schemas.microsoft.com/office/powerpoint/2010/main" val="10015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-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</a:p>
          <a:p>
            <a:r>
              <a:rPr lang="en-US" dirty="0" smtClean="0"/>
              <a:t>Beneficence</a:t>
            </a:r>
          </a:p>
          <a:p>
            <a:r>
              <a:rPr lang="en-US" dirty="0" smtClean="0"/>
              <a:t>Non-Maleficence</a:t>
            </a:r>
          </a:p>
          <a:p>
            <a:r>
              <a:rPr lang="en-US" dirty="0" smtClean="0"/>
              <a:t>Justice</a:t>
            </a: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Respect</a:t>
            </a: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Truthfulness/Honesty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2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5-14 at 7.39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211" r="5081" b="8601"/>
          <a:stretch/>
        </p:blipFill>
        <p:spPr>
          <a:xfrm>
            <a:off x="1976472" y="2126635"/>
            <a:ext cx="4990028" cy="327813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Finding Balance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96716" y="4334472"/>
            <a:ext cx="485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Individual                 Population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271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-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When does a patient have the right to make a decision, even if it seams wrong?</a:t>
            </a:r>
          </a:p>
          <a:p>
            <a:pPr lvl="2"/>
            <a:r>
              <a:rPr lang="en-US" dirty="0" smtClean="0"/>
              <a:t>Recipient</a:t>
            </a:r>
          </a:p>
          <a:p>
            <a:pPr lvl="2"/>
            <a:r>
              <a:rPr lang="en-US" dirty="0" smtClean="0"/>
              <a:t>Donor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Beneficence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Non-Maleficence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Justice</a:t>
            </a:r>
          </a:p>
          <a:p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Respect</a:t>
            </a:r>
          </a:p>
          <a:p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Truthfulness/Honesty</a:t>
            </a:r>
            <a:endParaRPr lang="en-US" sz="28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-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Autonomy</a:t>
            </a:r>
          </a:p>
          <a:p>
            <a:r>
              <a:rPr lang="en-US" dirty="0" smtClean="0"/>
              <a:t>Beneficence</a:t>
            </a:r>
          </a:p>
          <a:p>
            <a:pPr lvl="1"/>
            <a:r>
              <a:rPr lang="en-US" dirty="0" smtClean="0"/>
              <a:t>Actions that benefit the well-being of others</a:t>
            </a:r>
          </a:p>
          <a:p>
            <a:pPr lvl="1"/>
            <a:r>
              <a:rPr lang="en-US" dirty="0" smtClean="0"/>
              <a:t>Who deserves more benefit?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Non-Maleficence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Justice</a:t>
            </a:r>
          </a:p>
          <a:p>
            <a:r>
              <a:rPr lang="en-US" sz="2800" i="1" dirty="0" smtClean="0">
                <a:solidFill>
                  <a:srgbClr val="BFBFBF"/>
                </a:solidFill>
              </a:rPr>
              <a:t>Respect</a:t>
            </a:r>
          </a:p>
          <a:p>
            <a:r>
              <a:rPr lang="en-US" sz="2800" i="1" dirty="0" smtClean="0">
                <a:solidFill>
                  <a:srgbClr val="BFBFBF"/>
                </a:solidFill>
              </a:rPr>
              <a:t>Truthfulness/Honesty</a:t>
            </a:r>
            <a:endParaRPr lang="en-US" sz="2800" i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-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Autonomy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Beneficence</a:t>
            </a:r>
          </a:p>
          <a:p>
            <a:r>
              <a:rPr lang="en-US" dirty="0" smtClean="0"/>
              <a:t>Non-Maleficence</a:t>
            </a:r>
          </a:p>
          <a:p>
            <a:pPr lvl="1"/>
            <a:r>
              <a:rPr lang="en-US" sz="2400" dirty="0" smtClean="0"/>
              <a:t>“The treatment was a success, but the patient died”</a:t>
            </a:r>
          </a:p>
          <a:p>
            <a:pPr lvl="1"/>
            <a:r>
              <a:rPr lang="en-US" dirty="0" smtClean="0"/>
              <a:t>Risk / Benefit analysis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Justice</a:t>
            </a:r>
          </a:p>
          <a:p>
            <a:r>
              <a:rPr lang="en-US" sz="2800" i="1" dirty="0" smtClean="0">
                <a:solidFill>
                  <a:srgbClr val="BFBFBF"/>
                </a:solidFill>
              </a:rPr>
              <a:t>Respect</a:t>
            </a:r>
          </a:p>
          <a:p>
            <a:r>
              <a:rPr lang="en-US" sz="2800" i="1" dirty="0" smtClean="0">
                <a:solidFill>
                  <a:srgbClr val="BFBFBF"/>
                </a:solidFill>
              </a:rPr>
              <a:t>Truthfulness/Honesty</a:t>
            </a:r>
            <a:endParaRPr lang="en-US" sz="2800" i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5-14 at 7.39.58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211" r="5081" b="8601"/>
          <a:stretch/>
        </p:blipFill>
        <p:spPr>
          <a:xfrm>
            <a:off x="1976472" y="2126635"/>
            <a:ext cx="4990028" cy="327813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Finding Balance</a:t>
            </a:r>
            <a:br>
              <a:rPr lang="en-US" b="1" dirty="0" smtClean="0"/>
            </a:br>
            <a:r>
              <a:rPr lang="en-US" b="1" dirty="0" smtClean="0"/>
              <a:t>The Double Effect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46903" y="4362384"/>
            <a:ext cx="568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Beneficence	       	       Maleficence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428" y="5629084"/>
            <a:ext cx="6673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Often, 1 action will have an effect on 2 ethical considerations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9920" y="4643228"/>
            <a:ext cx="600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Beneficence		               Autonomy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801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443" y="246460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Ethical Considerations in Transplantation</a:t>
            </a:r>
            <a:endParaRPr lang="en-US" sz="4000" dirty="0">
              <a:latin typeface="Gloucester MT Extra Condensed"/>
              <a:cs typeface="Gloucester MT Extra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1672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Bruce Gelb, MD FACS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Renal Transplantation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Professor of Transplant Surgery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Mary Lea Johnson Transplant Center at NYULMC</a:t>
            </a:r>
          </a:p>
        </p:txBody>
      </p:sp>
      <p:pic>
        <p:nvPicPr>
          <p:cNvPr id="5" name="Picture 4" descr="NYUsom_1CP_CMYK_NYUL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35" y="1113452"/>
            <a:ext cx="2856000" cy="974313"/>
          </a:xfrm>
          <a:prstGeom prst="rect">
            <a:avLst/>
          </a:prstGeom>
          <a:effectLst>
            <a:outerShdw blurRad="647700" dist="25400" dir="2700000" sx="103000" sy="103000" algn="tl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88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-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Autonomy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Beneficence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Non-Maleficence</a:t>
            </a:r>
          </a:p>
          <a:p>
            <a:r>
              <a:rPr lang="en-US" dirty="0" smtClean="0"/>
              <a:t>Justice</a:t>
            </a:r>
          </a:p>
          <a:p>
            <a:pPr lvl="1"/>
            <a:r>
              <a:rPr lang="en-US" dirty="0" smtClean="0"/>
              <a:t>Equal access to treatment</a:t>
            </a: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Respect</a:t>
            </a:r>
          </a:p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Truthfulness/Honesty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Justice/Equality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MAJOR</a:t>
            </a:r>
            <a:r>
              <a:rPr lang="en-US" dirty="0" smtClean="0"/>
              <a:t> issue when dealing with a scarce resource</a:t>
            </a:r>
          </a:p>
          <a:p>
            <a:pPr lvl="1"/>
            <a:r>
              <a:rPr lang="en-US" dirty="0" smtClean="0"/>
              <a:t>Number of patients &gt;&gt;&gt; available organs</a:t>
            </a:r>
          </a:p>
          <a:p>
            <a:pPr lvl="1"/>
            <a:r>
              <a:rPr lang="en-US" dirty="0" smtClean="0"/>
              <a:t>Regional disparity</a:t>
            </a:r>
          </a:p>
          <a:p>
            <a:pPr lvl="1"/>
            <a:r>
              <a:rPr lang="en-US" dirty="0" smtClean="0"/>
              <a:t>Waiting time</a:t>
            </a:r>
          </a:p>
          <a:p>
            <a:pPr lvl="1"/>
            <a:r>
              <a:rPr lang="en-US" dirty="0" smtClean="0"/>
              <a:t>Organ donor registrations</a:t>
            </a:r>
          </a:p>
          <a:p>
            <a:pPr lvl="1"/>
            <a:r>
              <a:rPr lang="en-US" dirty="0" smtClean="0"/>
              <a:t>Comfort with a living donor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 Allocation &amp; Distributive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each person an </a:t>
            </a:r>
            <a:r>
              <a:rPr lang="en-US" b="1" dirty="0">
                <a:solidFill>
                  <a:srgbClr val="0000FF"/>
                </a:solidFill>
              </a:rPr>
              <a:t>equal share </a:t>
            </a:r>
          </a:p>
          <a:p>
            <a:r>
              <a:rPr lang="en-US" dirty="0"/>
              <a:t>To each person </a:t>
            </a:r>
            <a:r>
              <a:rPr lang="en-US" b="1" dirty="0">
                <a:solidFill>
                  <a:srgbClr val="0000FF"/>
                </a:solidFill>
              </a:rPr>
              <a:t>according to need </a:t>
            </a:r>
          </a:p>
          <a:p>
            <a:r>
              <a:rPr lang="en-US" dirty="0"/>
              <a:t>To each person </a:t>
            </a:r>
            <a:r>
              <a:rPr lang="en-US" b="1" dirty="0"/>
              <a:t>according to effort </a:t>
            </a:r>
          </a:p>
          <a:p>
            <a:r>
              <a:rPr lang="en-US" dirty="0"/>
              <a:t>To each person </a:t>
            </a:r>
            <a:r>
              <a:rPr lang="en-US" b="1" dirty="0"/>
              <a:t>according to contribution </a:t>
            </a:r>
          </a:p>
          <a:p>
            <a:r>
              <a:rPr lang="en-US" dirty="0"/>
              <a:t>To each person </a:t>
            </a:r>
            <a:r>
              <a:rPr lang="en-US" b="1" dirty="0"/>
              <a:t>according to merit </a:t>
            </a:r>
          </a:p>
          <a:p>
            <a:r>
              <a:rPr lang="en-US" dirty="0"/>
              <a:t>To each person according to </a:t>
            </a:r>
            <a:r>
              <a:rPr lang="en-US" b="1" dirty="0"/>
              <a:t>free-market </a:t>
            </a:r>
            <a:r>
              <a:rPr lang="en-US" b="1" dirty="0" smtClean="0"/>
              <a:t>exchanges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 Allocation &amp; Distributive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concept of </a:t>
            </a:r>
            <a:r>
              <a:rPr lang="en-US" b="1" i="1" dirty="0" smtClean="0"/>
              <a:t>Maximum Benefit</a:t>
            </a:r>
          </a:p>
          <a:p>
            <a:pPr lvl="1"/>
            <a:r>
              <a:rPr lang="en-US" dirty="0" smtClean="0"/>
              <a:t>Medical need</a:t>
            </a:r>
          </a:p>
          <a:p>
            <a:pPr lvl="1"/>
            <a:r>
              <a:rPr lang="en-US" dirty="0" smtClean="0"/>
              <a:t>Medical success</a:t>
            </a:r>
          </a:p>
          <a:p>
            <a:pPr lvl="2"/>
            <a:r>
              <a:rPr lang="en-US" dirty="0" smtClean="0"/>
              <a:t>How is success defined?</a:t>
            </a:r>
          </a:p>
          <a:p>
            <a:pPr marL="1314450" lvl="3" indent="0">
              <a:buNone/>
            </a:pPr>
            <a:r>
              <a:rPr lang="en-US" dirty="0"/>
              <a:t>	</a:t>
            </a:r>
            <a:r>
              <a:rPr lang="en-US" dirty="0" smtClean="0"/>
              <a:t>Survival</a:t>
            </a:r>
          </a:p>
          <a:p>
            <a:pPr marL="1314450" lvl="3" indent="0">
              <a:buNone/>
            </a:pPr>
            <a:r>
              <a:rPr lang="en-US" dirty="0"/>
              <a:t>	</a:t>
            </a:r>
            <a:r>
              <a:rPr lang="en-US" dirty="0" smtClean="0"/>
              <a:t>Raising children</a:t>
            </a:r>
          </a:p>
          <a:p>
            <a:pPr marL="1314450" lvl="3" indent="0">
              <a:buNone/>
            </a:pPr>
            <a:r>
              <a:rPr lang="en-US" dirty="0"/>
              <a:t>	</a:t>
            </a:r>
            <a:r>
              <a:rPr lang="en-US" dirty="0" smtClean="0"/>
              <a:t>Return to work</a:t>
            </a:r>
          </a:p>
          <a:p>
            <a:pPr marL="1314450" lvl="3" indent="0">
              <a:buNone/>
            </a:pPr>
            <a:r>
              <a:rPr lang="en-US" dirty="0"/>
              <a:t>	</a:t>
            </a:r>
            <a:r>
              <a:rPr lang="en-US" dirty="0" smtClean="0"/>
              <a:t>Contribution to society</a:t>
            </a:r>
          </a:p>
          <a:p>
            <a:pPr marL="1314450" lvl="3" indent="0">
              <a:buNone/>
            </a:pPr>
            <a:r>
              <a:rPr lang="en-US" dirty="0"/>
              <a:t>	</a:t>
            </a:r>
            <a:r>
              <a:rPr lang="en-US" dirty="0" smtClean="0"/>
              <a:t>Happiness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Ethical Questions Driven </a:t>
            </a:r>
            <a:r>
              <a:rPr lang="en-US" dirty="0"/>
              <a:t>B</a:t>
            </a:r>
            <a:r>
              <a:rPr lang="en-US" dirty="0" smtClean="0"/>
              <a:t>y the Organ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7F7F7F"/>
                </a:solidFill>
              </a:rPr>
              <a:t>Should someone who has received one organ transplant be given a second transplant? Or should people who have not had a transplant be given priority over those who have already had one? </a:t>
            </a:r>
            <a:endParaRPr lang="en-US" sz="2600" dirty="0" smtClean="0">
              <a:solidFill>
                <a:srgbClr val="7F7F7F"/>
              </a:solidFill>
            </a:endParaRPr>
          </a:p>
          <a:p>
            <a:endParaRPr lang="en-US" sz="2600" dirty="0">
              <a:solidFill>
                <a:srgbClr val="7F7F7F"/>
              </a:solidFill>
            </a:endParaRPr>
          </a:p>
          <a:p>
            <a:r>
              <a:rPr lang="en-US" sz="2600" dirty="0">
                <a:solidFill>
                  <a:srgbClr val="7F7F7F"/>
                </a:solidFill>
              </a:rPr>
              <a:t>Should people whose lifestyle choices (smoking, drinking, drug use, obesity, etc.) damaged their organ be given a chance at an organ transplant? </a:t>
            </a:r>
            <a:endParaRPr lang="en-US" sz="2600" dirty="0" smtClean="0">
              <a:solidFill>
                <a:srgbClr val="7F7F7F"/>
              </a:solidFill>
            </a:endParaRPr>
          </a:p>
          <a:p>
            <a:endParaRPr lang="en-US" sz="2600" dirty="0">
              <a:solidFill>
                <a:srgbClr val="7F7F7F"/>
              </a:solidFill>
            </a:endParaRPr>
          </a:p>
          <a:p>
            <a:r>
              <a:rPr lang="en-US" sz="2600" dirty="0">
                <a:solidFill>
                  <a:srgbClr val="7F7F7F"/>
                </a:solidFill>
              </a:rPr>
              <a:t>Should suicidal individuals be given an organ transplant? What if they attempted suicide in the past but are not currently contemplating suicide?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96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Questions Driven By the Organ Shortage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Should people who have young children be given an organ transplant over a single person? Over an elderly person? Should age and whether or not a person has children even matter?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Should people who can’t afford expensive anti-rejection drugs be passed over for a transplant? Should people who don’t have insurance and can’t pay for a transplant be allowed to go on the national waiting list? </a:t>
            </a:r>
            <a:endParaRPr lang="en-US" dirty="0" smtClean="0">
              <a:solidFill>
                <a:srgbClr val="7F7F7F"/>
              </a:solidFill>
            </a:endParaRPr>
          </a:p>
          <a:p>
            <a:endParaRPr lang="en-US" sz="3400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Should condemned prisoners receive organ transplants? What if they are serving a life sentence without parole?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5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Considerations - 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Registration Drives: </a:t>
            </a:r>
            <a:r>
              <a:rPr lang="en-US" i="1" dirty="0" err="1"/>
              <a:t>C</a:t>
            </a:r>
            <a:r>
              <a:rPr lang="en-US" i="1" dirty="0" err="1" smtClean="0"/>
              <a:t>omission</a:t>
            </a:r>
            <a:endParaRPr lang="en-US" i="1" dirty="0" smtClean="0"/>
          </a:p>
          <a:p>
            <a:r>
              <a:rPr lang="en-US" dirty="0" smtClean="0"/>
              <a:t>Opt-out:  </a:t>
            </a:r>
            <a:r>
              <a:rPr lang="en-US" i="1" dirty="0" err="1" smtClean="0"/>
              <a:t>Ommission</a:t>
            </a:r>
            <a:endParaRPr lang="en-US" dirty="0" smtClean="0"/>
          </a:p>
          <a:p>
            <a:r>
              <a:rPr lang="en-US" dirty="0" smtClean="0"/>
              <a:t>Mandated Choice</a:t>
            </a:r>
          </a:p>
          <a:p>
            <a:r>
              <a:rPr lang="en-US" dirty="0" smtClean="0"/>
              <a:t>Presumed Consent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Removing disincentives</a:t>
            </a:r>
          </a:p>
          <a:p>
            <a:r>
              <a:rPr lang="en-US" dirty="0" smtClean="0"/>
              <a:t>At-Risk populations (Prisoners, mentally challenged, victims of abuse, illegal residents)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9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Considerations </a:t>
            </a:r>
            <a:r>
              <a:rPr lang="en-US" dirty="0" smtClean="0"/>
              <a:t>– Living 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Obligation</a:t>
            </a:r>
          </a:p>
          <a:p>
            <a:r>
              <a:rPr lang="en-US" dirty="0" smtClean="0"/>
              <a:t>Donor/Recipient disagreement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Altruism</a:t>
            </a:r>
          </a:p>
          <a:p>
            <a:r>
              <a:rPr lang="en-US" dirty="0" smtClean="0"/>
              <a:t>Black Market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0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262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i="1" u="sng" dirty="0" smtClean="0"/>
              <a:t>JAMA, 2002</a:t>
            </a:r>
          </a:p>
          <a:p>
            <a:r>
              <a:rPr lang="en-US" sz="2000" dirty="0" smtClean="0"/>
              <a:t>96</a:t>
            </a:r>
            <a:r>
              <a:rPr lang="en-US" sz="2000" dirty="0"/>
              <a:t>% of people sold their kidneys to pay off debt </a:t>
            </a:r>
          </a:p>
          <a:p>
            <a:r>
              <a:rPr lang="en-US" sz="2000" dirty="0"/>
              <a:t>74% of people who sold their kidneys still had debt 6 years later </a:t>
            </a:r>
          </a:p>
          <a:p>
            <a:r>
              <a:rPr lang="en-US" sz="2000" dirty="0"/>
              <a:t>86% of people reported a deterioration in their health status after donation </a:t>
            </a:r>
          </a:p>
          <a:p>
            <a:r>
              <a:rPr lang="en-US" sz="2000" dirty="0"/>
              <a:t>79% would not recommend to others that they sell their </a:t>
            </a:r>
            <a:r>
              <a:rPr lang="en-US" sz="2000" dirty="0" smtClean="0"/>
              <a:t>kidneys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Screen Shot 2015-06-08 at 9.5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92" y="1735068"/>
            <a:ext cx="2900368" cy="43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75"/>
            <a:ext cx="8229600" cy="1143000"/>
          </a:xfrm>
        </p:spPr>
        <p:txBody>
          <a:bodyPr/>
          <a:lstStyle/>
          <a:p>
            <a:r>
              <a:rPr lang="en-US" dirty="0" smtClean="0"/>
              <a:t>History – ~A.D. 300</a:t>
            </a:r>
            <a:endParaRPr lang="en-US" dirty="0"/>
          </a:p>
        </p:txBody>
      </p:sp>
      <p:pic>
        <p:nvPicPr>
          <p:cNvPr id="6" name="Picture 5" descr="Screen shot 2014-08-26 at 4.19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285" y="1241408"/>
            <a:ext cx="3271110" cy="508682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413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406400" h="44450"/>
            <a:bevelB/>
          </a:sp3d>
        </p:spPr>
      </p:pic>
      <p:sp>
        <p:nvSpPr>
          <p:cNvPr id="8" name="Rectangle 7"/>
          <p:cNvSpPr/>
          <p:nvPr/>
        </p:nvSpPr>
        <p:spPr>
          <a:xfrm>
            <a:off x="6234394" y="6519446"/>
            <a:ext cx="2909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School of Castile and Leon, ‘Saints </a:t>
            </a:r>
            <a:r>
              <a:rPr lang="en-US" sz="800" i="1" dirty="0" err="1"/>
              <a:t>Cosmas</a:t>
            </a:r>
            <a:r>
              <a:rPr lang="en-US" sz="800" i="1" dirty="0"/>
              <a:t> and Damian Healing a Christian with the Leg of a Dead Moor’, 1460-1480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Modern Attempt (</a:t>
            </a:r>
            <a:r>
              <a:rPr lang="en-US" dirty="0" err="1" smtClean="0"/>
              <a:t>Allotransplantation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Russia, 1936       </a:t>
            </a:r>
            <a:r>
              <a:rPr lang="en-US" i="1" dirty="0" smtClean="0"/>
              <a:t>Surgeon:  </a:t>
            </a:r>
            <a:r>
              <a:rPr lang="en-US" i="1" dirty="0" err="1" smtClean="0"/>
              <a:t>Yurii</a:t>
            </a:r>
            <a:r>
              <a:rPr lang="en-US" i="1" dirty="0" smtClean="0"/>
              <a:t> </a:t>
            </a:r>
            <a:r>
              <a:rPr lang="en-US" i="1" dirty="0" err="1" smtClean="0"/>
              <a:t>Voronoy</a:t>
            </a:r>
            <a:endParaRPr lang="en-US" i="1" dirty="0" smtClean="0"/>
          </a:p>
          <a:p>
            <a:pPr lvl="2"/>
            <a:r>
              <a:rPr lang="en-US" dirty="0" smtClean="0"/>
              <a:t>Cadaveric kidney transplant</a:t>
            </a:r>
          </a:p>
          <a:p>
            <a:pPr lvl="2"/>
            <a:r>
              <a:rPr lang="en-US" dirty="0" smtClean="0"/>
              <a:t>Recipient:  26F, mercury poisoning</a:t>
            </a:r>
          </a:p>
          <a:p>
            <a:pPr lvl="2"/>
            <a:r>
              <a:rPr lang="en-US" dirty="0" smtClean="0"/>
              <a:t>Donor 60M, trauma.  </a:t>
            </a:r>
          </a:p>
          <a:p>
            <a:pPr lvl="2"/>
            <a:r>
              <a:rPr lang="en-US" dirty="0" smtClean="0"/>
              <a:t>Kidney functioned for ~ 36 hours</a:t>
            </a:r>
          </a:p>
          <a:p>
            <a:pPr lvl="2"/>
            <a:r>
              <a:rPr lang="en-US" dirty="0" smtClean="0"/>
              <a:t>Recipient died 2 days after surgery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3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 - 1936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First U.S. Attempt (kidney)</a:t>
            </a:r>
          </a:p>
          <a:p>
            <a:pPr lvl="2"/>
            <a:r>
              <a:rPr lang="en-US" dirty="0" smtClean="0"/>
              <a:t>Cadaveric kidney transplant</a:t>
            </a:r>
          </a:p>
          <a:p>
            <a:pPr lvl="2"/>
            <a:r>
              <a:rPr lang="en-US" dirty="0" smtClean="0"/>
              <a:t>Recipient:  44F, PCKD</a:t>
            </a:r>
          </a:p>
          <a:p>
            <a:pPr lvl="2"/>
            <a:r>
              <a:rPr lang="en-US" dirty="0" smtClean="0"/>
              <a:t>Donor COD: liver failure. </a:t>
            </a:r>
          </a:p>
          <a:p>
            <a:pPr lvl="2"/>
            <a:r>
              <a:rPr lang="en-US" dirty="0" smtClean="0"/>
              <a:t>Graft function for 10 months</a:t>
            </a:r>
          </a:p>
          <a:p>
            <a:pPr lvl="2"/>
            <a:r>
              <a:rPr lang="en-US" dirty="0" smtClean="0"/>
              <a:t>Recipient lived another 5 years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3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 - 1950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- December 23, 1954</a:t>
            </a:r>
            <a:endParaRPr lang="en-US" dirty="0"/>
          </a:p>
        </p:txBody>
      </p:sp>
      <p:pic>
        <p:nvPicPr>
          <p:cNvPr id="4" name="Picture 3" descr="1st Kidney tx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848" y="1745142"/>
            <a:ext cx="62245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1-29 at 7.59.06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3127" t="3069" r="2475" b="12895"/>
          <a:stretch>
            <a:fillRect/>
          </a:stretch>
        </p:blipFill>
        <p:spPr>
          <a:xfrm>
            <a:off x="2557267" y="1363724"/>
            <a:ext cx="4004423" cy="434530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8319" y="3190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670" y="5742062"/>
            <a:ext cx="3633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400" b="1" dirty="0"/>
              <a:t>Joseph Edward Murray </a:t>
            </a:r>
            <a:endParaRPr lang="en-US" sz="2400" b="1" dirty="0" smtClean="0"/>
          </a:p>
          <a:p>
            <a:pPr lvl="0" algn="ctr"/>
            <a:r>
              <a:rPr lang="en-US" b="1" dirty="0" smtClean="0"/>
              <a:t>(</a:t>
            </a:r>
            <a:r>
              <a:rPr lang="en-US" b="1" dirty="0"/>
              <a:t>April 1, 1919 – November 26,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9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creen shot 2013-08-26 at 3.42.2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156" y="2283179"/>
            <a:ext cx="35306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Screen shot 2013-08-26 at 3.42.17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383" y="1492687"/>
            <a:ext cx="20036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creen shot 2013-08-26 at 3.41.09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8076" y="319667"/>
            <a:ext cx="1893832" cy="18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2567" y="5130870"/>
            <a:ext cx="8170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Herrick – ESRD secondary to chronic </a:t>
            </a:r>
            <a:r>
              <a:rPr lang="en-US" dirty="0" err="1" smtClean="0"/>
              <a:t>glomerulonephritis</a:t>
            </a:r>
            <a:endParaRPr lang="en-US" dirty="0" smtClean="0"/>
          </a:p>
          <a:p>
            <a:r>
              <a:rPr lang="en-US" dirty="0" smtClean="0"/>
              <a:t>Ronald Herrick – </a:t>
            </a:r>
            <a:r>
              <a:rPr lang="en-US" dirty="0"/>
              <a:t>Donor (Died Age 79)</a:t>
            </a:r>
          </a:p>
          <a:p>
            <a:endParaRPr lang="en-US" dirty="0" smtClean="0"/>
          </a:p>
          <a:p>
            <a:r>
              <a:rPr lang="en-US" dirty="0" smtClean="0"/>
              <a:t>Recipient lived for 9 years after transplant (kidney functioned until the time of death)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creen shot 2013-08-26 at 3.42.2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156" y="2283179"/>
            <a:ext cx="35306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Screen shot 2013-08-26 at 3.42.17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383" y="1492687"/>
            <a:ext cx="20036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creen shot 2013-08-26 at 3.41.09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8076" y="319667"/>
            <a:ext cx="1893832" cy="18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2567" y="5130870"/>
            <a:ext cx="6180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Herrick – ESRD secondary to chronic </a:t>
            </a:r>
            <a:r>
              <a:rPr lang="en-US" dirty="0" err="1" smtClean="0"/>
              <a:t>glomerulonephritis</a:t>
            </a:r>
            <a:endParaRPr lang="en-US" dirty="0" smtClean="0"/>
          </a:p>
          <a:p>
            <a:r>
              <a:rPr lang="en-US" dirty="0" smtClean="0"/>
              <a:t>Ronald Herrick – Donor (Died Age 79)</a:t>
            </a:r>
          </a:p>
          <a:p>
            <a:endParaRPr lang="en-US" dirty="0" smtClean="0"/>
          </a:p>
          <a:p>
            <a:r>
              <a:rPr lang="en-US" dirty="0" smtClean="0"/>
              <a:t>Patient Survival:  9 years (Myocardial Infarction)</a:t>
            </a:r>
          </a:p>
          <a:p>
            <a:r>
              <a:rPr lang="en-US" dirty="0" smtClean="0"/>
              <a:t>Graft Survival:  9 years</a:t>
            </a:r>
            <a:endParaRPr lang="en-US" dirty="0"/>
          </a:p>
        </p:txBody>
      </p:sp>
      <p:pic>
        <p:nvPicPr>
          <p:cNvPr id="6" name="Content Placeholder 3" descr="Screen shot 2013-01-29 at 8.01.11 PM.png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0868" t="2646" r="11916" b="4884"/>
          <a:stretch/>
        </p:blipFill>
        <p:spPr>
          <a:xfrm>
            <a:off x="968575" y="1492687"/>
            <a:ext cx="2233885" cy="2743199"/>
          </a:xfrm>
        </p:spPr>
      </p:pic>
      <p:sp>
        <p:nvSpPr>
          <p:cNvPr id="7" name="TextBox 6"/>
          <p:cNvSpPr txBox="1"/>
          <p:nvPr/>
        </p:nvSpPr>
        <p:spPr>
          <a:xfrm>
            <a:off x="2284908" y="1426840"/>
            <a:ext cx="1191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1931-2010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32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924</Words>
  <Application>Microsoft Macintosh PowerPoint</Application>
  <PresentationFormat>On-screen Show (4:3)</PresentationFormat>
  <Paragraphs>174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Ethical Considerations in Transplantation</vt:lpstr>
      <vt:lpstr>History – ~A.D. 300</vt:lpstr>
      <vt:lpstr>PowerPoint Presentation</vt:lpstr>
      <vt:lpstr>PowerPoint Presentation</vt:lpstr>
      <vt:lpstr>History - December 23, 1954</vt:lpstr>
      <vt:lpstr>PowerPoint Presentation</vt:lpstr>
      <vt:lpstr>PowerPoint Presentation</vt:lpstr>
      <vt:lpstr>PowerPoint Presentation</vt:lpstr>
      <vt:lpstr>PowerPoint Presentation</vt:lpstr>
      <vt:lpstr>Is the concept of Ethics new? </vt:lpstr>
      <vt:lpstr>Bioethics</vt:lpstr>
      <vt:lpstr>PowerPoint Presentation</vt:lpstr>
      <vt:lpstr>Ethics - Framework</vt:lpstr>
      <vt:lpstr>Finding Balance</vt:lpstr>
      <vt:lpstr>Ethics - Framework</vt:lpstr>
      <vt:lpstr>Ethics - Framework</vt:lpstr>
      <vt:lpstr>Ethics - Framework</vt:lpstr>
      <vt:lpstr>Finding Balance The Double Effect</vt:lpstr>
      <vt:lpstr>Ethics - Framework</vt:lpstr>
      <vt:lpstr>Justice/Equality</vt:lpstr>
      <vt:lpstr>Organ Allocation &amp; Distributive Justice</vt:lpstr>
      <vt:lpstr>Organ Allocation &amp; Distributive Justice</vt:lpstr>
      <vt:lpstr>Ethical Questions Driven By the Organ Shortage</vt:lpstr>
      <vt:lpstr>Ethical Questions Driven By the Organ Shortage</vt:lpstr>
      <vt:lpstr>Ethical Considerations - Donors</vt:lpstr>
      <vt:lpstr>Ethical Considerations – Living Donors</vt:lpstr>
      <vt:lpstr>Selling Organs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Clinical Transplantation</dc:title>
  <dc:creator>Bruce Gelb</dc:creator>
  <cp:lastModifiedBy>Bruce Gelb</cp:lastModifiedBy>
  <cp:revision>58</cp:revision>
  <dcterms:created xsi:type="dcterms:W3CDTF">2014-08-26T19:10:57Z</dcterms:created>
  <dcterms:modified xsi:type="dcterms:W3CDTF">2015-06-15T20:48:38Z</dcterms:modified>
</cp:coreProperties>
</file>