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59" r:id="rId3"/>
    <p:sldId id="296" r:id="rId4"/>
    <p:sldId id="293" r:id="rId5"/>
    <p:sldId id="260" r:id="rId6"/>
    <p:sldId id="299" r:id="rId7"/>
    <p:sldId id="300" r:id="rId8"/>
    <p:sldId id="261" r:id="rId9"/>
    <p:sldId id="301" r:id="rId10"/>
    <p:sldId id="263" r:id="rId11"/>
    <p:sldId id="302" r:id="rId12"/>
    <p:sldId id="265" r:id="rId13"/>
    <p:sldId id="266" r:id="rId14"/>
    <p:sldId id="267" r:id="rId15"/>
    <p:sldId id="291" r:id="rId16"/>
    <p:sldId id="268" r:id="rId17"/>
    <p:sldId id="284" r:id="rId18"/>
    <p:sldId id="294" r:id="rId19"/>
    <p:sldId id="295" r:id="rId20"/>
    <p:sldId id="262" r:id="rId21"/>
    <p:sldId id="269" r:id="rId22"/>
    <p:sldId id="270" r:id="rId23"/>
    <p:sldId id="303" r:id="rId24"/>
    <p:sldId id="319" r:id="rId25"/>
    <p:sldId id="320" r:id="rId26"/>
    <p:sldId id="317" r:id="rId27"/>
    <p:sldId id="318" r:id="rId28"/>
    <p:sldId id="309" r:id="rId29"/>
    <p:sldId id="310" r:id="rId30"/>
    <p:sldId id="275" r:id="rId31"/>
    <p:sldId id="308" r:id="rId32"/>
    <p:sldId id="307" r:id="rId33"/>
    <p:sldId id="306" r:id="rId34"/>
    <p:sldId id="311" r:id="rId35"/>
    <p:sldId id="312" r:id="rId36"/>
    <p:sldId id="313" r:id="rId37"/>
    <p:sldId id="315" r:id="rId38"/>
    <p:sldId id="314" r:id="rId39"/>
    <p:sldId id="276" r:id="rId40"/>
    <p:sldId id="280" r:id="rId41"/>
    <p:sldId id="28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7D602C-E9A2-4C86-9051-2A1E7EFA32CF}">
          <p14:sldIdLst>
            <p14:sldId id="256"/>
            <p14:sldId id="259"/>
            <p14:sldId id="296"/>
            <p14:sldId id="293"/>
            <p14:sldId id="260"/>
            <p14:sldId id="299"/>
            <p14:sldId id="300"/>
            <p14:sldId id="261"/>
            <p14:sldId id="301"/>
            <p14:sldId id="263"/>
            <p14:sldId id="302"/>
            <p14:sldId id="265"/>
            <p14:sldId id="266"/>
            <p14:sldId id="267"/>
            <p14:sldId id="291"/>
            <p14:sldId id="268"/>
            <p14:sldId id="284"/>
            <p14:sldId id="294"/>
            <p14:sldId id="295"/>
            <p14:sldId id="262"/>
            <p14:sldId id="269"/>
            <p14:sldId id="270"/>
            <p14:sldId id="303"/>
            <p14:sldId id="319"/>
            <p14:sldId id="320"/>
            <p14:sldId id="317"/>
            <p14:sldId id="318"/>
            <p14:sldId id="309"/>
            <p14:sldId id="310"/>
            <p14:sldId id="275"/>
            <p14:sldId id="308"/>
            <p14:sldId id="307"/>
            <p14:sldId id="306"/>
            <p14:sldId id="311"/>
            <p14:sldId id="312"/>
            <p14:sldId id="313"/>
            <p14:sldId id="315"/>
            <p14:sldId id="314"/>
            <p14:sldId id="276"/>
            <p14:sldId id="280"/>
            <p14:sldId id="289"/>
          </p14:sldIdLst>
        </p14:section>
        <p14:section name="Untitled Section" id="{EC5E1851-4F8B-45DD-B948-A28E6ED4FBE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1" d="100"/>
          <a:sy n="71" d="100"/>
        </p:scale>
        <p:origin x="-57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59D37D-6A0C-4B4F-A95E-8D0FC59B284E}" type="datetimeFigureOut">
              <a:rPr lang="en-US" smtClean="0"/>
              <a:pPr/>
              <a:t>7/6/2015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D40878-C4CF-436B-AA6B-330366E8F663}" type="slidenum">
              <a:rPr lang="en-US" smtClean="0"/>
              <a:pPr/>
              <a:t>‹#›</a:t>
            </a:fld>
            <a:endParaRPr lang="en-US"/>
          </a:p>
        </p:txBody>
      </p:sp>
    </p:spTree>
    <p:extLst>
      <p:ext uri="{BB962C8B-B14F-4D97-AF65-F5344CB8AC3E}">
        <p14:creationId xmlns:p14="http://schemas.microsoft.com/office/powerpoint/2010/main" val="952451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B5E81C41-4AE3-4EB5-9BBE-FB203D780E94}" type="datetimeFigureOut">
              <a:rPr lang="en-US"/>
              <a:pPr>
                <a:defRPr/>
              </a:pPr>
              <a:t>7/6/2015</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936ED2EC-A898-4D23-9545-1B908E1EDBE1}" type="slidenum">
              <a:rPr lang="en-US"/>
              <a:pPr>
                <a:defRPr/>
              </a:pPr>
              <a:t>‹#›</a:t>
            </a:fld>
            <a:endParaRPr lang="en-US"/>
          </a:p>
        </p:txBody>
      </p:sp>
    </p:spTree>
    <p:extLst>
      <p:ext uri="{BB962C8B-B14F-4D97-AF65-F5344CB8AC3E}">
        <p14:creationId xmlns:p14="http://schemas.microsoft.com/office/powerpoint/2010/main" val="2139601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6ED2EC-A898-4D23-9545-1B908E1EDBE1}" type="slidenum">
              <a:rPr lang="en-US" smtClean="0"/>
              <a:pPr>
                <a:defRPr/>
              </a:pPr>
              <a:t>23</a:t>
            </a:fld>
            <a:endParaRPr lang="en-US"/>
          </a:p>
        </p:txBody>
      </p:sp>
    </p:spTree>
    <p:extLst>
      <p:ext uri="{BB962C8B-B14F-4D97-AF65-F5344CB8AC3E}">
        <p14:creationId xmlns:p14="http://schemas.microsoft.com/office/powerpoint/2010/main" val="145400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6ED2EC-A898-4D23-9545-1B908E1EDBE1}" type="slidenum">
              <a:rPr lang="en-US" smtClean="0"/>
              <a:pPr>
                <a:defRPr/>
              </a:pPr>
              <a:t>41</a:t>
            </a:fld>
            <a:endParaRPr lang="en-US"/>
          </a:p>
        </p:txBody>
      </p:sp>
    </p:spTree>
    <p:extLst>
      <p:ext uri="{BB962C8B-B14F-4D97-AF65-F5344CB8AC3E}">
        <p14:creationId xmlns:p14="http://schemas.microsoft.com/office/powerpoint/2010/main" val="391465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2ED4D59E-3D05-46E0-A098-7E7CB17BA4A5}" type="datetimeFigureOut">
              <a:rPr lang="en-US"/>
              <a:pPr>
                <a:defRPr/>
              </a:pPr>
              <a:t>7/6/2015</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8B75E155-08A3-4DB3-B722-EC2372B45AD5}"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B88912C-E6A2-4C98-BB1F-0737A395171B}" type="datetimeFigureOut">
              <a:rPr lang="en-US"/>
              <a:pPr>
                <a:defRPr/>
              </a:pPr>
              <a:t>7/6/2015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CBF2F7C-D4C4-46F7-AD34-7E7A57E8C3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B0A9625-EE7B-4AF5-B947-CE17903E8041}" type="datetimeFigureOut">
              <a:rPr lang="en-US"/>
              <a:pPr>
                <a:defRPr/>
              </a:pPr>
              <a:t>7/6/2015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1B7C419-4D1D-49F1-8075-722FC2868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05F689E9-64D2-42A8-B5A5-119634A0C3EA}" type="datetimeFigureOut">
              <a:rPr lang="en-US"/>
              <a:pPr>
                <a:defRPr/>
              </a:pPr>
              <a:t>7/6/2015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501A7B9-B5B3-4138-BBDA-90483558A4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F53560-D50B-4E14-A656-8FDE682597E6}" type="datetimeFigureOut">
              <a:rPr lang="en-US"/>
              <a:pPr>
                <a:defRPr/>
              </a:pPr>
              <a:t>7/6/2015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990DC1-127C-4682-A57D-3A704670F9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8D0D325A-9369-477D-85EA-C4970F14C7C8}" type="datetimeFigureOut">
              <a:rPr lang="en-US"/>
              <a:pPr>
                <a:defRPr/>
              </a:pPr>
              <a:t>7/6/2015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8012EE3-C48A-4773-A254-E0F1A11571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41405704-4AAC-4B94-A484-9E0B097ED419}"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E55DF910-43DB-4692-AAE7-4CB8453633D7}" type="datetimeFigureOut">
              <a:rPr lang="en-US"/>
              <a:pPr>
                <a:defRPr/>
              </a:pPr>
              <a:t>7/6/2015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0FF7B54-2BDC-41F7-9A6C-4F8A26D83B01}" type="datetimeFigureOut">
              <a:rPr lang="en-US"/>
              <a:pPr>
                <a:defRPr/>
              </a:pPr>
              <a:t>7/6/2015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A14F67F-6290-4112-84EB-6C2768D727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07A2F49F-3F96-4E8E-B065-70E39D7A5365}" type="datetimeFigureOut">
              <a:rPr lang="en-US"/>
              <a:pPr>
                <a:defRPr/>
              </a:pPr>
              <a:t>7/6/2015</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33DD0E50-50BA-4033-BBFE-D2675D0D31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86AE97F1-F1AC-42E7-91DE-01A04CA4AA0E}" type="datetimeFigureOut">
              <a:rPr lang="en-US"/>
              <a:pPr>
                <a:defRPr/>
              </a:pPr>
              <a:t>7/6/2015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376D494-ACC5-4814-9EEC-B7A1AF011F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37C7C388-D909-4E07-8A7E-08C6F5E8276A}" type="datetimeFigureOut">
              <a:rPr lang="en-US"/>
              <a:pPr>
                <a:defRPr/>
              </a:pPr>
              <a:t>7/6/2015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4C11D2E-1A05-4CFB-ABFE-118E2B558E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Arial" charset="0"/>
              </a:defRPr>
            </a:lvl1pPr>
          </a:lstStyle>
          <a:p>
            <a:pPr>
              <a:defRPr/>
            </a:pPr>
            <a:fld id="{88DD6153-BF89-4924-87F9-ACFF719FEB8C}" type="datetimeFigureOut">
              <a:rPr lang="en-US"/>
              <a:pPr>
                <a:defRPr/>
              </a:pPr>
              <a:t>7/6/2015</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Arial" charset="0"/>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Arial" charset="0"/>
              </a:defRPr>
            </a:lvl1pPr>
          </a:lstStyle>
          <a:p>
            <a:pPr>
              <a:defRPr/>
            </a:pPr>
            <a:fld id="{1EEB5506-28F0-47C9-8AF8-046422DACD5E}"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67" r:id="rId8"/>
    <p:sldLayoutId id="2147483666" r:id="rId9"/>
    <p:sldLayoutId id="2147483665" r:id="rId10"/>
    <p:sldLayoutId id="2147483664"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E116B"/>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C0C58"/>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E116B"/>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E116B"/>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ellcometrust.files.wordpress.com/2012/01/screen-shot-2012-01-20-at-13-03-31-e1327065427939.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q=http://www.princeton.edu/morefoodlesscarbon/speakers/lee-silver/&amp;sa=U&amp;ei=pJNKU-fPA5a-sQSC44KYCQ&amp;ved=0CCwQ9QEwBA&amp;usg=AFQjCNGX_5x1PTeKkdHildgBT4i1Y5xXFQ"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953000"/>
            <a:ext cx="8305800" cy="1524000"/>
          </a:xfrm>
        </p:spPr>
        <p:txBody>
          <a:bodyPr/>
          <a:lstStyle/>
          <a:p>
            <a:pPr eaLnBrk="1" hangingPunct="1">
              <a:defRPr/>
            </a:pPr>
            <a:r>
              <a:rPr lang="en-US" dirty="0" err="1" smtClean="0"/>
              <a:t>Miri</a:t>
            </a:r>
            <a:r>
              <a:rPr lang="en-US" dirty="0" smtClean="0"/>
              <a:t> Seminar </a:t>
            </a:r>
          </a:p>
          <a:p>
            <a:pPr eaLnBrk="1" hangingPunct="1">
              <a:defRPr/>
            </a:pPr>
            <a:r>
              <a:rPr lang="en-US" dirty="0" smtClean="0"/>
              <a:t>Tufts University</a:t>
            </a:r>
          </a:p>
          <a:p>
            <a:pPr eaLnBrk="1" hangingPunct="1">
              <a:defRPr/>
            </a:pPr>
            <a:r>
              <a:rPr lang="en-US" dirty="0" smtClean="0"/>
              <a:t>April 18, 2014</a:t>
            </a:r>
          </a:p>
          <a:p>
            <a:pPr eaLnBrk="1" hangingPunct="1">
              <a:defRPr/>
            </a:pPr>
            <a:endParaRPr lang="en-US" dirty="0" smtClean="0"/>
          </a:p>
        </p:txBody>
      </p:sp>
      <p:sp>
        <p:nvSpPr>
          <p:cNvPr id="4" name="Title 3"/>
          <p:cNvSpPr>
            <a:spLocks noGrp="1"/>
          </p:cNvSpPr>
          <p:nvPr>
            <p:ph type="ctrTitle"/>
          </p:nvPr>
        </p:nvSpPr>
        <p:spPr>
          <a:xfrm>
            <a:off x="0" y="0"/>
            <a:ext cx="9144000" cy="5029200"/>
          </a:xfrm>
        </p:spPr>
        <p:txBody>
          <a:bodyPr/>
          <a:lstStyle/>
          <a:p>
            <a:pPr eaLnBrk="1" hangingPunct="1">
              <a:defRPr/>
            </a:pPr>
            <a:r>
              <a:rPr sz="2800" dirty="0" smtClean="0">
                <a:latin typeface="Times New Roman" pitchFamily="18" charset="0"/>
                <a:cs typeface="Times New Roman" pitchFamily="18" charset="0"/>
              </a:rPr>
              <a:t>Sheldon Krimsky</a:t>
            </a:r>
            <a:r>
              <a:rPr sz="2400" b="1" dirty="0" smtClean="0">
                <a:latin typeface="Times New Roman" pitchFamily="18" charset="0"/>
                <a:cs typeface="Times New Roman" pitchFamily="18" charset="0"/>
              </a:rPr>
              <a:t/>
            </a:r>
            <a:br>
              <a:rPr sz="2400" b="1" dirty="0" smtClean="0">
                <a:latin typeface="Times New Roman" pitchFamily="18" charset="0"/>
                <a:cs typeface="Times New Roman" pitchFamily="18" charset="0"/>
              </a:rPr>
            </a:br>
            <a:r>
              <a:rPr sz="2400" b="1" dirty="0" smtClean="0">
                <a:latin typeface="Times New Roman" pitchFamily="18" charset="0"/>
                <a:cs typeface="Times New Roman" pitchFamily="18" charset="0"/>
              </a:rPr>
              <a:t>Lenore Stern Professor of Humanities &amp; Social Sciences,</a:t>
            </a:r>
            <a:br>
              <a:rPr sz="2400" b="1" dirty="0" smtClean="0">
                <a:latin typeface="Times New Roman" pitchFamily="18" charset="0"/>
                <a:cs typeface="Times New Roman" pitchFamily="18" charset="0"/>
              </a:rPr>
            </a:br>
            <a:endParaRPr sz="2400" dirty="0"/>
          </a:p>
        </p:txBody>
      </p:sp>
      <p:sp>
        <p:nvSpPr>
          <p:cNvPr id="14339" name="TextBox 1"/>
          <p:cNvSpPr txBox="1">
            <a:spLocks noChangeArrowheads="1"/>
          </p:cNvSpPr>
          <p:nvPr/>
        </p:nvSpPr>
        <p:spPr bwMode="auto">
          <a:xfrm>
            <a:off x="0" y="685800"/>
            <a:ext cx="9144000" cy="1200329"/>
          </a:xfrm>
          <a:prstGeom prst="rect">
            <a:avLst/>
          </a:prstGeom>
          <a:noFill/>
          <a:ln w="28575">
            <a:solidFill>
              <a:srgbClr val="FF0000"/>
            </a:solidFill>
            <a:miter lim="800000"/>
            <a:headEnd/>
            <a:tailEnd/>
          </a:ln>
        </p:spPr>
        <p:txBody>
          <a:bodyPr>
            <a:spAutoFit/>
          </a:bodyPr>
          <a:lstStyle/>
          <a:p>
            <a:pPr algn="ctr"/>
            <a:r>
              <a:rPr lang="en-US" sz="3600" b="1" dirty="0" smtClean="0">
                <a:latin typeface="Times New Roman" pitchFamily="18" charset="0"/>
                <a:cs typeface="Times New Roman" pitchFamily="18" charset="0"/>
              </a:rPr>
              <a:t>Genetically </a:t>
            </a:r>
            <a:r>
              <a:rPr lang="en-US" sz="3600" b="1" dirty="0">
                <a:latin typeface="Times New Roman" pitchFamily="18" charset="0"/>
                <a:cs typeface="Times New Roman" pitchFamily="18" charset="0"/>
              </a:rPr>
              <a:t>Designed </a:t>
            </a:r>
            <a:r>
              <a:rPr lang="en-US" sz="3600" b="1" dirty="0" smtClean="0">
                <a:latin typeface="Times New Roman" pitchFamily="18" charset="0"/>
                <a:cs typeface="Times New Roman" pitchFamily="18" charset="0"/>
              </a:rPr>
              <a:t>Babies</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&amp; </a:t>
            </a:r>
          </a:p>
          <a:p>
            <a:pPr algn="ctr"/>
            <a:r>
              <a:rPr lang="en-US" sz="3600" b="1" dirty="0" smtClean="0">
                <a:latin typeface="Times New Roman" pitchFamily="18" charset="0"/>
                <a:cs typeface="Times New Roman" pitchFamily="18" charset="0"/>
              </a:rPr>
              <a:t>Mitochondrial Disease</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0" y="1219200"/>
            <a:ext cx="9067800" cy="5638800"/>
          </a:xfrm>
        </p:spPr>
        <p:txBody>
          <a:bodyPr/>
          <a:lstStyle/>
          <a:p>
            <a:pPr eaLnBrk="1" hangingPunct="1"/>
            <a:r>
              <a:rPr lang="en-US" sz="3600" dirty="0" smtClean="0">
                <a:latin typeface="Times New Roman" pitchFamily="18" charset="0"/>
                <a:cs typeface="Times New Roman" pitchFamily="18" charset="0"/>
              </a:rPr>
              <a:t>Since the first IVF birth in England in 1978—Louise Brown, IVF has been one of the fastest growing assisted reproduction technologies in the world.</a:t>
            </a:r>
          </a:p>
          <a:p>
            <a:pPr eaLnBrk="1" hangingPunct="1"/>
            <a:endParaRPr lang="en-US" sz="3600" dirty="0" smtClean="0">
              <a:latin typeface="Times New Roman" pitchFamily="18" charset="0"/>
              <a:cs typeface="Times New Roman" pitchFamily="18" charset="0"/>
            </a:endParaRPr>
          </a:p>
          <a:p>
            <a:pPr eaLnBrk="1" hangingPunct="1"/>
            <a:r>
              <a:rPr lang="en-US" dirty="0" smtClean="0"/>
              <a:t> </a:t>
            </a:r>
          </a:p>
        </p:txBody>
      </p:sp>
      <p:sp>
        <p:nvSpPr>
          <p:cNvPr id="3" name="Title 2"/>
          <p:cNvSpPr>
            <a:spLocks noGrp="1"/>
          </p:cNvSpPr>
          <p:nvPr>
            <p:ph type="title"/>
          </p:nvPr>
        </p:nvSpPr>
        <p:spPr>
          <a:xfrm>
            <a:off x="152400" y="152400"/>
            <a:ext cx="8991600" cy="762000"/>
          </a:xfrm>
          <a:ln w="28575">
            <a:solidFill>
              <a:srgbClr val="FF0000"/>
            </a:solidFill>
          </a:ln>
        </p:spPr>
        <p:txBody>
          <a:bodyPr>
            <a:normAutofit/>
          </a:bodyPr>
          <a:lstStyle/>
          <a:p>
            <a:pPr algn="ctr" eaLnBrk="1" hangingPunct="1">
              <a:defRPr/>
            </a:pPr>
            <a:r>
              <a:rPr sz="3600" b="1" dirty="0" smtClean="0"/>
              <a:t>Late 1990s:  </a:t>
            </a:r>
            <a:r>
              <a:rPr sz="3600" b="1" dirty="0" err="1" smtClean="0"/>
              <a:t>Ooplasmic</a:t>
            </a:r>
            <a:r>
              <a:rPr sz="3600" b="1" dirty="0" smtClean="0"/>
              <a:t> Transfer in Women</a:t>
            </a:r>
            <a:endParaRPr sz="3600" b="1" dirty="0"/>
          </a:p>
        </p:txBody>
      </p:sp>
      <p:pic>
        <p:nvPicPr>
          <p:cNvPr id="4" name="Picture 2" descr="E:\CONFERENCES\TUFTS  OSHER LIFE LONG LEARNING TALK\LOUISE BROW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276600"/>
            <a:ext cx="3733800" cy="3429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026"/>
            <a:ext cx="8991600" cy="4524315"/>
          </a:xfrm>
          <a:prstGeom prst="rect">
            <a:avLst/>
          </a:prstGeom>
        </p:spPr>
        <p:txBody>
          <a:bodyPr wrap="square">
            <a:spAutoFit/>
          </a:bodyPr>
          <a:lstStyle/>
          <a:p>
            <a:pPr eaLnBrk="1" hangingPunct="1"/>
            <a:r>
              <a:rPr lang="en-US" sz="3200" dirty="0">
                <a:latin typeface="Times New Roman" pitchFamily="18" charset="0"/>
                <a:cs typeface="Times New Roman" pitchFamily="18" charset="0"/>
              </a:rPr>
              <a:t>St Barnabas Medical Center, which goes back to 1865, houses the Institute for Reproductive Medicine &amp; Science—considered one of the nation’s largest fertility centers</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Dr. Jacques Cohen, an </a:t>
            </a:r>
            <a:r>
              <a:rPr lang="en-US" sz="3200" dirty="0" smtClean="0">
                <a:latin typeface="Times New Roman" pitchFamily="18" charset="0"/>
                <a:cs typeface="Times New Roman" pitchFamily="18" charset="0"/>
              </a:rPr>
              <a:t>embryologist </a:t>
            </a:r>
            <a:r>
              <a:rPr lang="en-US" sz="3200" dirty="0">
                <a:latin typeface="Times New Roman" pitchFamily="18" charset="0"/>
                <a:cs typeface="Times New Roman" pitchFamily="18" charset="0"/>
              </a:rPr>
              <a:t>of the Institute, </a:t>
            </a:r>
            <a:r>
              <a:rPr lang="en-US" sz="3200" dirty="0" smtClean="0">
                <a:latin typeface="Times New Roman" pitchFamily="18" charset="0"/>
                <a:cs typeface="Times New Roman" pitchFamily="18" charset="0"/>
              </a:rPr>
              <a:t>developed </a:t>
            </a:r>
            <a:r>
              <a:rPr lang="en-US" sz="3200" dirty="0">
                <a:latin typeface="Times New Roman" pitchFamily="18" charset="0"/>
                <a:cs typeface="Times New Roman" pitchFamily="18" charset="0"/>
              </a:rPr>
              <a:t>a technique </a:t>
            </a:r>
            <a:r>
              <a:rPr lang="en-US" sz="3200" dirty="0" smtClean="0">
                <a:latin typeface="Times New Roman" pitchFamily="18" charset="0"/>
                <a:cs typeface="Times New Roman" pitchFamily="18" charset="0"/>
              </a:rPr>
              <a:t>in the 1990s called </a:t>
            </a:r>
            <a:r>
              <a:rPr lang="en-US" sz="3200" dirty="0">
                <a:latin typeface="Times New Roman" pitchFamily="18" charset="0"/>
                <a:cs typeface="Times New Roman" pitchFamily="18" charset="0"/>
              </a:rPr>
              <a:t>the cytoplasmic </a:t>
            </a:r>
            <a:r>
              <a:rPr lang="en-US" sz="3200" dirty="0" smtClean="0">
                <a:latin typeface="Times New Roman" pitchFamily="18" charset="0"/>
                <a:cs typeface="Times New Roman" pitchFamily="18" charset="0"/>
              </a:rPr>
              <a:t>(or </a:t>
            </a:r>
            <a:r>
              <a:rPr lang="en-US" sz="3200" dirty="0" err="1" smtClean="0">
                <a:latin typeface="Times New Roman" pitchFamily="18" charset="0"/>
                <a:cs typeface="Times New Roman" pitchFamily="18" charset="0"/>
              </a:rPr>
              <a:t>ooplasmic</a:t>
            </a:r>
            <a:r>
              <a:rPr lang="en-US" sz="3200" dirty="0" smtClean="0">
                <a:latin typeface="Times New Roman" pitchFamily="18" charset="0"/>
                <a:cs typeface="Times New Roman" pitchFamily="18" charset="0"/>
              </a:rPr>
              <a:t>) transfer: </a:t>
            </a:r>
            <a:r>
              <a:rPr lang="en-US" sz="3200" dirty="0">
                <a:latin typeface="Times New Roman" pitchFamily="18" charset="0"/>
                <a:cs typeface="Times New Roman" pitchFamily="18" charset="0"/>
              </a:rPr>
              <a:t>the contents of a fertile egg from a donor are injected into the infertile egg of the patient who has undergone unsuccessful attempts of IVF along with the sperm.</a:t>
            </a:r>
            <a:r>
              <a:rPr lang="en-US" sz="3200" baseline="30000" dirty="0">
                <a:latin typeface="Times New Roman" pitchFamily="18" charset="0"/>
                <a:cs typeface="Times New Roman" pitchFamily="18" charset="0"/>
                <a:hlinkClick r:id="rId2" action="ppaction://hlinkfile"/>
              </a:rPr>
              <a:t>[</a:t>
            </a:r>
            <a:endParaRPr lang="en-US" sz="3200" dirty="0">
              <a:latin typeface="Times New Roman" pitchFamily="18" charset="0"/>
              <a:cs typeface="Times New Roman" pitchFamily="18" charset="0"/>
            </a:endParaRPr>
          </a:p>
        </p:txBody>
      </p:sp>
      <p:pic>
        <p:nvPicPr>
          <p:cNvPr id="3075" name="Picture 3" descr="E:\CONFERENCES\TUFTS  OSHER LIFE LONG LEARNING TALK\JACQUES COH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540341"/>
            <a:ext cx="4343400" cy="216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6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lstStyle/>
          <a:p>
            <a:pPr eaLnBrk="1" hangingPunct="1"/>
            <a:r>
              <a:rPr lang="en-US" b="1" smtClean="0"/>
              <a:t>Cytoplasmic Transfer :</a:t>
            </a:r>
            <a:r>
              <a:rPr lang="en-US" smtClean="0"/>
              <a:t> A technique in which cytoplasm from a donor egg is drawn into a pipette containing a single sperm from the male partner, after which that donated cytoplasm and the sperm are injected into the patient's egg.</a:t>
            </a:r>
            <a:br>
              <a:rPr lang="en-US" smtClean="0"/>
            </a:br>
            <a:endParaRPr lang="en-US" smtClean="0"/>
          </a:p>
        </p:txBody>
      </p:sp>
      <p:sp>
        <p:nvSpPr>
          <p:cNvPr id="3" name="Title 2"/>
          <p:cNvSpPr>
            <a:spLocks noGrp="1"/>
          </p:cNvSpPr>
          <p:nvPr>
            <p:ph type="title"/>
          </p:nvPr>
        </p:nvSpPr>
        <p:spPr>
          <a:xfrm>
            <a:off x="457200" y="152400"/>
            <a:ext cx="8229600" cy="762000"/>
          </a:xfrm>
          <a:ln w="28575">
            <a:solidFill>
              <a:srgbClr val="FF0000"/>
            </a:solidFill>
          </a:ln>
        </p:spPr>
        <p:txBody>
          <a:bodyPr/>
          <a:lstStyle/>
          <a:p>
            <a:pPr algn="ctr" eaLnBrk="1" hangingPunct="1">
              <a:defRPr/>
            </a:pPr>
            <a:r>
              <a:rPr sz="3600" smtClean="0"/>
              <a:t>Cytoplasmic Transfer</a:t>
            </a:r>
            <a:endParaRPr sz="3600"/>
          </a:p>
        </p:txBody>
      </p:sp>
      <p:pic>
        <p:nvPicPr>
          <p:cNvPr id="26627" name="Picture 2" descr="C:\Users\krimskys\Desktop\Cytoplasmic tranfer.jpg"/>
          <p:cNvPicPr>
            <a:picLocks noChangeAspect="1" noChangeArrowheads="1"/>
          </p:cNvPicPr>
          <p:nvPr/>
        </p:nvPicPr>
        <p:blipFill>
          <a:blip r:embed="rId3" cstate="print"/>
          <a:srcRect/>
          <a:stretch>
            <a:fillRect/>
          </a:stretch>
        </p:blipFill>
        <p:spPr bwMode="auto">
          <a:xfrm>
            <a:off x="2514600" y="3733800"/>
            <a:ext cx="4572000"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eaLnBrk="1" hangingPunct="1"/>
            <a:r>
              <a:rPr lang="en-US" sz="4000" dirty="0" smtClean="0"/>
              <a:t> </a:t>
            </a:r>
            <a:r>
              <a:rPr lang="en-US" sz="4000" dirty="0" smtClean="0">
                <a:latin typeface="Times New Roman" pitchFamily="18" charset="0"/>
                <a:cs typeface="Times New Roman" pitchFamily="18" charset="0"/>
              </a:rPr>
              <a:t>To improve chances of pregnancy—enhance fertility</a:t>
            </a:r>
          </a:p>
          <a:p>
            <a:pPr eaLnBrk="1" hangingPunct="1"/>
            <a:endParaRPr lang="en-US" sz="4000" dirty="0" smtClean="0">
              <a:latin typeface="Times New Roman" pitchFamily="18" charset="0"/>
              <a:cs typeface="Times New Roman" pitchFamily="18" charset="0"/>
            </a:endParaRPr>
          </a:p>
          <a:p>
            <a:pPr eaLnBrk="1" hangingPunct="1"/>
            <a:r>
              <a:rPr lang="en-US" sz="4000" dirty="0" smtClean="0">
                <a:latin typeface="Times New Roman" pitchFamily="18" charset="0"/>
                <a:cs typeface="Times New Roman" pitchFamily="18" charset="0"/>
              </a:rPr>
              <a:t>To prevent the transfer of mitochondrial disease to the newborn. </a:t>
            </a:r>
          </a:p>
          <a:p>
            <a:pPr eaLnBrk="1" hangingPunct="1"/>
            <a:r>
              <a:rPr lang="en-US" sz="3200" dirty="0" smtClean="0">
                <a:latin typeface="Times New Roman" pitchFamily="18" charset="0"/>
                <a:cs typeface="Times New Roman" pitchFamily="18" charset="0"/>
              </a:rPr>
              <a:t>(mitochondria generate ATP from food sources)</a:t>
            </a:r>
          </a:p>
          <a:p>
            <a:pPr eaLnBrk="1" hangingPunct="1"/>
            <a:endParaRPr lang="en-US" sz="1800" dirty="0" smtClean="0">
              <a:latin typeface="Times New Roman" pitchFamily="18" charset="0"/>
              <a:cs typeface="Times New Roman" pitchFamily="18" charset="0"/>
            </a:endParaRPr>
          </a:p>
          <a:p>
            <a:pPr eaLnBrk="1" hangingPunct="1"/>
            <a:r>
              <a:rPr lang="en-US" sz="1800" dirty="0" smtClean="0">
                <a:latin typeface="Times New Roman" pitchFamily="18" charset="0"/>
                <a:cs typeface="Times New Roman" pitchFamily="18" charset="0"/>
              </a:rPr>
              <a:t>ATP= adenosine </a:t>
            </a:r>
            <a:r>
              <a:rPr lang="en-US" sz="1800" dirty="0" err="1" smtClean="0">
                <a:latin typeface="Times New Roman" pitchFamily="18" charset="0"/>
                <a:cs typeface="Times New Roman" pitchFamily="18" charset="0"/>
              </a:rPr>
              <a:t>triphosphate</a:t>
            </a:r>
            <a:r>
              <a:rPr lang="en-US" sz="1800" dirty="0" smtClean="0">
                <a:latin typeface="Times New Roman" pitchFamily="18" charset="0"/>
                <a:cs typeface="Times New Roman" pitchFamily="18" charset="0"/>
              </a:rPr>
              <a:t>; provides energy to cells</a:t>
            </a:r>
          </a:p>
          <a:p>
            <a:pPr eaLnBrk="1" hangingPunct="1"/>
            <a:endParaRPr lang="en-US" dirty="0" smtClean="0"/>
          </a:p>
          <a:p>
            <a:pPr eaLnBrk="1" hangingPunct="1"/>
            <a:endParaRPr lang="en-US" dirty="0" smtClean="0"/>
          </a:p>
          <a:p>
            <a:pPr eaLnBrk="1" hangingPunct="1"/>
            <a:endParaRPr lang="en-US" dirty="0" smtClean="0"/>
          </a:p>
        </p:txBody>
      </p:sp>
      <p:sp>
        <p:nvSpPr>
          <p:cNvPr id="3" name="Title 2"/>
          <p:cNvSpPr>
            <a:spLocks noGrp="1"/>
          </p:cNvSpPr>
          <p:nvPr>
            <p:ph type="title"/>
          </p:nvPr>
        </p:nvSpPr>
        <p:spPr>
          <a:xfrm>
            <a:off x="457200" y="152400"/>
            <a:ext cx="8229600" cy="838200"/>
          </a:xfrm>
          <a:ln w="28575">
            <a:solidFill>
              <a:srgbClr val="FF0000"/>
            </a:solidFill>
          </a:ln>
        </p:spPr>
        <p:txBody>
          <a:bodyPr/>
          <a:lstStyle/>
          <a:p>
            <a:pPr algn="ctr" eaLnBrk="1" hangingPunct="1">
              <a:defRPr/>
            </a:pPr>
            <a:r>
              <a:rPr sz="3600" smtClean="0"/>
              <a:t>Reasons for Cytoplasmic transfer</a:t>
            </a:r>
            <a:endParaRPr sz="3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152400" y="1066800"/>
            <a:ext cx="8991600" cy="5791200"/>
          </a:xfrm>
        </p:spPr>
        <p:txBody>
          <a:bodyPr/>
          <a:lstStyle/>
          <a:p>
            <a:pPr marL="0" indent="0" eaLnBrk="1" hangingPunct="1">
              <a:buNone/>
            </a:pPr>
            <a:r>
              <a:rPr lang="en-US" sz="3200" dirty="0" smtClean="0"/>
              <a:t>The mitochondria are cells in the cytoplasm—sometimes hundreds. Each cell has 37 genes compared to 20-30,000 in the cell’s nucleus. </a:t>
            </a:r>
          </a:p>
          <a:p>
            <a:pPr eaLnBrk="1" hangingPunct="1"/>
            <a:endParaRPr lang="en-US" sz="3200" dirty="0"/>
          </a:p>
          <a:p>
            <a:pPr eaLnBrk="1" hangingPunct="1"/>
            <a:endParaRPr lang="en-US" sz="3200" dirty="0" smtClean="0"/>
          </a:p>
        </p:txBody>
      </p:sp>
      <p:sp>
        <p:nvSpPr>
          <p:cNvPr id="3" name="Title 2"/>
          <p:cNvSpPr>
            <a:spLocks noGrp="1"/>
          </p:cNvSpPr>
          <p:nvPr>
            <p:ph type="title"/>
          </p:nvPr>
        </p:nvSpPr>
        <p:spPr>
          <a:xfrm>
            <a:off x="457200" y="152400"/>
            <a:ext cx="8229600" cy="685800"/>
          </a:xfrm>
          <a:ln w="28575">
            <a:solidFill>
              <a:srgbClr val="FF0000"/>
            </a:solidFill>
          </a:ln>
        </p:spPr>
        <p:txBody>
          <a:bodyPr/>
          <a:lstStyle/>
          <a:p>
            <a:pPr algn="ctr" eaLnBrk="1" hangingPunct="1">
              <a:defRPr/>
            </a:pPr>
            <a:r>
              <a:rPr sz="3600" smtClean="0"/>
              <a:t>Mitochondrial Disease</a:t>
            </a:r>
            <a:endParaRPr sz="3600"/>
          </a:p>
        </p:txBody>
      </p:sp>
      <p:pic>
        <p:nvPicPr>
          <p:cNvPr id="4098" name="Picture 2" descr="E:\CONFERENCES\TUFTS  OSHER LIFE LONG LEARNING TALK\mitochond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76513"/>
            <a:ext cx="5334000" cy="4281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89389"/>
            <a:ext cx="8305800" cy="4247317"/>
          </a:xfrm>
          <a:prstGeom prst="rect">
            <a:avLst/>
          </a:prstGeom>
        </p:spPr>
        <p:txBody>
          <a:bodyPr wrap="square">
            <a:spAutoFit/>
          </a:bodyPr>
          <a:lstStyle/>
          <a:p>
            <a:r>
              <a:rPr lang="en-US" sz="5400" dirty="0">
                <a:latin typeface="Times New Roman" pitchFamily="18" charset="0"/>
                <a:cs typeface="Times New Roman" pitchFamily="18" charset="0"/>
              </a:rPr>
              <a:t>Mitochondria are responsible for creating more than 90% of the energy needed by the body to sustain life and support growth. </a:t>
            </a:r>
          </a:p>
        </p:txBody>
      </p:sp>
    </p:spTree>
    <p:extLst>
      <p:ext uri="{BB962C8B-B14F-4D97-AF65-F5344CB8AC3E}">
        <p14:creationId xmlns:p14="http://schemas.microsoft.com/office/powerpoint/2010/main" val="168766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533400"/>
            <a:ext cx="8229600" cy="5562600"/>
          </a:xfrm>
        </p:spPr>
        <p:txBody>
          <a:bodyPr/>
          <a:lstStyle/>
          <a:p>
            <a:pPr eaLnBrk="1" hangingPunct="1"/>
            <a:r>
              <a:rPr lang="en-US" sz="3600" dirty="0" smtClean="0"/>
              <a:t>The mother might not be affected or may be mildly affected by mitochondria that are mutated—but the child born to her might be highly affected.</a:t>
            </a:r>
          </a:p>
          <a:p>
            <a:pPr eaLnBrk="1" hangingPunct="1"/>
            <a:endParaRPr lang="en-US" sz="3600" dirty="0" smtClean="0"/>
          </a:p>
          <a:p>
            <a:pPr eaLnBrk="1" hangingPunct="1"/>
            <a:r>
              <a:rPr lang="en-US" sz="3600" dirty="0" smtClean="0"/>
              <a:t>By transferring mitochondria from a donor cell to the mother’s cell, the good mitochondria can overwhelm the abnormal mitochondria. (the sour milk analogy).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0" y="1524000"/>
            <a:ext cx="9144000" cy="5257800"/>
          </a:xfrm>
        </p:spPr>
        <p:txBody>
          <a:bodyPr/>
          <a:lstStyle/>
          <a:p>
            <a:pPr eaLnBrk="1" hangingPunct="1"/>
            <a:r>
              <a:rPr lang="en-US" sz="4400" smtClean="0"/>
              <a:t>In 1997, Cohen &amp; Colleagues at St. Barnabas Hospital reported the first human pregnancy following cytoplasm transfer from donor oocytes  into eggs of  a patient with a history of fertility problems.</a:t>
            </a:r>
            <a:endParaRPr lang="fr-FR" sz="4400" smtClean="0"/>
          </a:p>
          <a:p>
            <a:pPr eaLnBrk="1" hangingPunct="1"/>
            <a:endParaRPr lang="en-US" sz="1800" smtClean="0">
              <a:latin typeface="Times New Roman" pitchFamily="18" charset="0"/>
              <a:cs typeface="Times New Roman" pitchFamily="18" charset="0"/>
            </a:endParaRPr>
          </a:p>
          <a:p>
            <a:pPr eaLnBrk="1" hangingPunct="1"/>
            <a:endParaRPr lang="en-US" sz="1800" smtClean="0">
              <a:latin typeface="Times New Roman" pitchFamily="18" charset="0"/>
              <a:cs typeface="Times New Roman" pitchFamily="18" charset="0"/>
            </a:endParaRPr>
          </a:p>
          <a:p>
            <a:pPr eaLnBrk="1" hangingPunct="1"/>
            <a:r>
              <a:rPr lang="en-US" sz="1800" smtClean="0">
                <a:latin typeface="Times New Roman" pitchFamily="18" charset="0"/>
                <a:cs typeface="Times New Roman" pitchFamily="18" charset="0"/>
              </a:rPr>
              <a:t>Levy &amp; Yves, 2003.</a:t>
            </a:r>
            <a:endParaRPr lang="fr-FR" sz="1800" smtClean="0">
              <a:latin typeface="Times New Roman" pitchFamily="18" charset="0"/>
              <a:cs typeface="Times New Roman" pitchFamily="18" charset="0"/>
            </a:endParaRPr>
          </a:p>
        </p:txBody>
      </p:sp>
      <p:sp>
        <p:nvSpPr>
          <p:cNvPr id="3" name="Title 2"/>
          <p:cNvSpPr>
            <a:spLocks noGrp="1"/>
          </p:cNvSpPr>
          <p:nvPr>
            <p:ph type="title"/>
          </p:nvPr>
        </p:nvSpPr>
        <p:spPr>
          <a:xfrm>
            <a:off x="457200" y="152400"/>
            <a:ext cx="8229600" cy="685800"/>
          </a:xfrm>
          <a:ln w="28575">
            <a:solidFill>
              <a:srgbClr val="FF0000"/>
            </a:solidFill>
          </a:ln>
        </p:spPr>
        <p:txBody>
          <a:bodyPr/>
          <a:lstStyle/>
          <a:p>
            <a:pPr algn="ctr" eaLnBrk="1" hangingPunct="1">
              <a:defRPr/>
            </a:pPr>
            <a:r>
              <a:rPr sz="3200" smtClean="0">
                <a:latin typeface="Times New Roman" panose="02020603050405020304" pitchFamily="18" charset="0"/>
                <a:cs typeface="Times New Roman" panose="02020603050405020304" pitchFamily="18" charset="0"/>
              </a:rPr>
              <a:t>First child born with </a:t>
            </a:r>
            <a:r>
              <a:rPr sz="3200" err="1" smtClean="0">
                <a:latin typeface="Times New Roman" panose="02020603050405020304" pitchFamily="18" charset="0"/>
                <a:cs typeface="Times New Roman" panose="02020603050405020304" pitchFamily="18" charset="0"/>
              </a:rPr>
              <a:t>ooplasmic</a:t>
            </a:r>
            <a:r>
              <a:rPr sz="3200" smtClean="0">
                <a:latin typeface="Times New Roman" panose="02020603050405020304" pitchFamily="18" charset="0"/>
                <a:cs typeface="Times New Roman" panose="02020603050405020304" pitchFamily="18" charset="0"/>
              </a:rPr>
              <a:t> transfer</a:t>
            </a:r>
            <a:endParaRPr lang="fr-FR"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858000"/>
          </a:xfrm>
        </p:spPr>
        <p:txBody>
          <a:bodyPr/>
          <a:lstStyle/>
          <a:p>
            <a:pPr marL="0" indent="0" eaLnBrk="1" hangingPunct="1">
              <a:buNone/>
              <a:defRPr/>
            </a:pPr>
            <a:r>
              <a:rPr lang="en-US" sz="2800" dirty="0"/>
              <a:t> </a:t>
            </a:r>
            <a:r>
              <a:rPr lang="en-US" sz="3600" dirty="0"/>
              <a:t>The authors stated that “</a:t>
            </a:r>
            <a:r>
              <a:rPr lang="en-US" sz="3600" i="1" dirty="0"/>
              <a:t>these are the  first reported cases of </a:t>
            </a:r>
            <a:r>
              <a:rPr lang="en-US" sz="3600" i="1" dirty="0" smtClean="0"/>
              <a:t> </a:t>
            </a:r>
            <a:r>
              <a:rPr lang="en-US" sz="3600" i="1" dirty="0" err="1" smtClean="0"/>
              <a:t>germline</a:t>
            </a:r>
            <a:r>
              <a:rPr lang="en-US" sz="3600" i="1" dirty="0" smtClean="0"/>
              <a:t> </a:t>
            </a:r>
            <a:r>
              <a:rPr lang="en-US" sz="3600" i="1" dirty="0" err="1"/>
              <a:t>mtDNA</a:t>
            </a:r>
            <a:r>
              <a:rPr lang="en-US" sz="3600" i="1" dirty="0"/>
              <a:t> genetic modification which have led to the inheritance of two </a:t>
            </a:r>
            <a:r>
              <a:rPr lang="en-US" sz="3600" i="1" dirty="0" err="1"/>
              <a:t>mtDNA</a:t>
            </a:r>
            <a:r>
              <a:rPr lang="en-US" sz="3600" i="1" dirty="0"/>
              <a:t> populations in the children resulting from </a:t>
            </a:r>
            <a:r>
              <a:rPr lang="en-US" sz="3600" i="1" dirty="0" err="1"/>
              <a:t>ooplasmic</a:t>
            </a:r>
            <a:r>
              <a:rPr lang="en-US" sz="3600" i="1" dirty="0"/>
              <a:t> transplantation.”</a:t>
            </a:r>
          </a:p>
          <a:p>
            <a:pPr marL="0" indent="0" eaLnBrk="1" hangingPunct="1">
              <a:buNone/>
              <a:defRPr/>
            </a:pPr>
            <a:endParaRPr lang="en-US" sz="3600" dirty="0"/>
          </a:p>
          <a:p>
            <a:pPr marL="268288" indent="0" eaLnBrk="1" hangingPunct="1">
              <a:buNone/>
              <a:defRPr/>
            </a:pPr>
            <a:r>
              <a:rPr lang="en-US" sz="3600" dirty="0"/>
              <a:t>Whether all these children are entirely healthy, however, remains unclear, and no  </a:t>
            </a:r>
            <a:r>
              <a:rPr lang="en-US" sz="3600" dirty="0" smtClean="0"/>
              <a:t>follow </a:t>
            </a:r>
            <a:r>
              <a:rPr lang="en-US" sz="3600" dirty="0"/>
              <a:t>up </a:t>
            </a:r>
            <a:r>
              <a:rPr lang="en-US" sz="3600" dirty="0" smtClean="0"/>
              <a:t>studies </a:t>
            </a:r>
            <a:r>
              <a:rPr lang="en-US" sz="3600" dirty="0"/>
              <a:t>have been completed to verify the results. </a:t>
            </a:r>
          </a:p>
        </p:txBody>
      </p:sp>
    </p:spTree>
    <p:extLst>
      <p:ext uri="{BB962C8B-B14F-4D97-AF65-F5344CB8AC3E}">
        <p14:creationId xmlns:p14="http://schemas.microsoft.com/office/powerpoint/2010/main" val="69789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96000"/>
          </a:xfrm>
        </p:spPr>
        <p:txBody>
          <a:bodyPr/>
          <a:lstStyle/>
          <a:p>
            <a:r>
              <a:rPr lang="en-US" sz="4400" dirty="0"/>
              <a:t>The lack of  testing  and long -term </a:t>
            </a:r>
            <a:r>
              <a:rPr lang="en-US" sz="4400" dirty="0" err="1"/>
              <a:t>followup</a:t>
            </a:r>
            <a:r>
              <a:rPr lang="en-US" sz="4400" dirty="0"/>
              <a:t> of the children born from the procedure so far is a significant shortcoming, making evaluation of the safety and effectiveness of the technique very difficult. </a:t>
            </a:r>
          </a:p>
          <a:p>
            <a:endParaRPr lang="en-US" sz="4400" dirty="0"/>
          </a:p>
        </p:txBody>
      </p:sp>
    </p:spTree>
    <p:extLst>
      <p:ext uri="{BB962C8B-B14F-4D97-AF65-F5344CB8AC3E}">
        <p14:creationId xmlns:p14="http://schemas.microsoft.com/office/powerpoint/2010/main" val="2902539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60959" y="990600"/>
            <a:ext cx="9067800" cy="5334000"/>
          </a:xfrm>
        </p:spPr>
        <p:txBody>
          <a:bodyPr/>
          <a:lstStyle/>
          <a:p>
            <a:pPr marL="0" indent="0" eaLnBrk="1" hangingPunct="1">
              <a:buFont typeface="Wingdings 2" pitchFamily="18" charset="2"/>
              <a:buNone/>
            </a:pPr>
            <a:r>
              <a:rPr lang="en-US" sz="3200" dirty="0" smtClean="0"/>
              <a:t>Since the publication of </a:t>
            </a:r>
            <a:r>
              <a:rPr lang="en-US" sz="3200" i="1" dirty="0" smtClean="0"/>
              <a:t>Splicing Life</a:t>
            </a:r>
            <a:r>
              <a:rPr lang="en-US" sz="3200" dirty="0" smtClean="0"/>
              <a:t> in 1982, the report of a national bioethics advisory committee, there was a widely recognized moral principle preventing eugenics--transforming human beings through genetics.</a:t>
            </a:r>
          </a:p>
          <a:p>
            <a:pPr marL="0" indent="0" eaLnBrk="1" hangingPunct="1">
              <a:buFont typeface="Wingdings 2" pitchFamily="18" charset="2"/>
              <a:buNone/>
            </a:pPr>
            <a:endParaRPr lang="en-US" sz="3200" dirty="0" smtClean="0"/>
          </a:p>
          <a:p>
            <a:pPr marL="0" indent="0" eaLnBrk="1" hangingPunct="1">
              <a:buFont typeface="Wingdings 2" pitchFamily="18" charset="2"/>
              <a:buNone/>
            </a:pPr>
            <a:r>
              <a:rPr lang="en-US" sz="3200" dirty="0" smtClean="0"/>
              <a:t>Introducing genes into a fully formed person—into their somatic cells was viewed as closer to drug therapy than genetically modifying sperm, egg or embryo.</a:t>
            </a:r>
          </a:p>
        </p:txBody>
      </p:sp>
      <p:sp>
        <p:nvSpPr>
          <p:cNvPr id="3" name="Title 2"/>
          <p:cNvSpPr>
            <a:spLocks noGrp="1"/>
          </p:cNvSpPr>
          <p:nvPr>
            <p:ph type="title"/>
          </p:nvPr>
        </p:nvSpPr>
        <p:spPr>
          <a:xfrm>
            <a:off x="76200" y="76200"/>
            <a:ext cx="8839200" cy="685800"/>
          </a:xfrm>
          <a:ln w="28575">
            <a:solidFill>
              <a:srgbClr val="FF0000"/>
            </a:solidFill>
          </a:ln>
        </p:spPr>
        <p:txBody>
          <a:bodyPr/>
          <a:lstStyle/>
          <a:p>
            <a:pPr algn="ctr" eaLnBrk="1" hangingPunct="1">
              <a:defRPr/>
            </a:pPr>
            <a:r>
              <a:rPr sz="3600" smtClean="0"/>
              <a:t>Historical Context</a:t>
            </a:r>
            <a:endParaRPr sz="3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0" y="1219200"/>
            <a:ext cx="9144000" cy="5486400"/>
          </a:xfrm>
        </p:spPr>
        <p:txBody>
          <a:bodyPr/>
          <a:lstStyle/>
          <a:p>
            <a:pPr eaLnBrk="1" hangingPunct="1"/>
            <a:r>
              <a:rPr lang="en-US" sz="3200" dirty="0" smtClean="0"/>
              <a:t>Two babies at St. Barnabas had detectable mitochondrial DNA </a:t>
            </a:r>
            <a:r>
              <a:rPr lang="en-US" sz="3200" dirty="0" err="1" smtClean="0"/>
              <a:t>heteroplasmy</a:t>
            </a:r>
            <a:r>
              <a:rPr lang="en-US" sz="3200" dirty="0" smtClean="0"/>
              <a:t>—considered by many reproductive biologists as a risk factor for the offspring.</a:t>
            </a:r>
          </a:p>
          <a:p>
            <a:pPr eaLnBrk="1" hangingPunct="1"/>
            <a:r>
              <a:rPr lang="en-US" sz="3200" dirty="0" smtClean="0"/>
              <a:t>In 2001 a letter from FDA/DHHS went to IVF clinics and researchers:  “We want to advise you that the [FDA] has jurisdiction over human cells used in therapy involving the transfer of genetic material by means other than the union </a:t>
            </a:r>
            <a:r>
              <a:rPr lang="en-US" sz="3200" dirty="0" err="1" smtClean="0"/>
              <a:t>pf</a:t>
            </a:r>
            <a:r>
              <a:rPr lang="en-US" sz="3200" dirty="0" smtClean="0"/>
              <a:t> gamete nuclei.”  FDA cited </a:t>
            </a:r>
            <a:r>
              <a:rPr lang="en-US" sz="3200" dirty="0" err="1" smtClean="0"/>
              <a:t>ooplasm</a:t>
            </a:r>
            <a:r>
              <a:rPr lang="en-US" sz="3200" dirty="0" smtClean="0"/>
              <a:t> transfer as one of the examples.</a:t>
            </a:r>
          </a:p>
        </p:txBody>
      </p:sp>
      <p:sp>
        <p:nvSpPr>
          <p:cNvPr id="3" name="Title 2"/>
          <p:cNvSpPr>
            <a:spLocks noGrp="1"/>
          </p:cNvSpPr>
          <p:nvPr>
            <p:ph type="title"/>
          </p:nvPr>
        </p:nvSpPr>
        <p:spPr bwMode="auto">
          <a:xfrm>
            <a:off x="457200" y="152400"/>
            <a:ext cx="8229600" cy="609600"/>
          </a:xfrm>
          <a:ln w="28575">
            <a:solidFill>
              <a:srgbClr val="FF0000"/>
            </a:solidFill>
          </a:ln>
        </p:spPr>
        <p:txBody>
          <a:bodyPr wrap="square" lIns="91440" tIns="45720" rIns="91440" bIns="45720" numCol="1" compatLnSpc="1">
            <a:prstTxWarp prst="textNoShape">
              <a:avLst/>
            </a:prstTxWarp>
            <a:normAutofit fontScale="90000"/>
          </a:bodyPr>
          <a:lstStyle/>
          <a:p>
            <a:pPr algn="ctr" eaLnBrk="1" hangingPunct="1">
              <a:defRPr/>
            </a:pPr>
            <a:r>
              <a:rPr sz="3800" smtClean="0">
                <a:ln>
                  <a:noFill/>
                </a:ln>
                <a:effectLst/>
                <a:latin typeface="Times New Roman" pitchFamily="18" charset="0"/>
              </a:rPr>
              <a:t>FDA stops </a:t>
            </a:r>
            <a:r>
              <a:rPr sz="3800" err="1" smtClean="0">
                <a:ln>
                  <a:noFill/>
                </a:ln>
                <a:effectLst/>
                <a:latin typeface="Times New Roman" pitchFamily="18" charset="0"/>
              </a:rPr>
              <a:t>ooplasm</a:t>
            </a:r>
            <a:r>
              <a:rPr sz="3800" smtClean="0">
                <a:ln>
                  <a:noFill/>
                </a:ln>
                <a:effectLst/>
                <a:latin typeface="Times New Roman" pitchFamily="18" charset="0"/>
              </a:rPr>
              <a:t> transfer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1"/>
          </p:nvPr>
        </p:nvSpPr>
        <p:spPr>
          <a:xfrm>
            <a:off x="457200" y="1447800"/>
            <a:ext cx="8229600" cy="4678363"/>
          </a:xfrm>
        </p:spPr>
        <p:txBody>
          <a:bodyPr/>
          <a:lstStyle/>
          <a:p>
            <a:pPr eaLnBrk="1" hangingPunct="1"/>
            <a:r>
              <a:rPr lang="en-US" dirty="0" smtClean="0"/>
              <a:t>FDA wrote:</a:t>
            </a:r>
          </a:p>
          <a:p>
            <a:pPr eaLnBrk="1" hangingPunct="1"/>
            <a:endParaRPr lang="en-US" dirty="0" smtClean="0"/>
          </a:p>
          <a:p>
            <a:pPr eaLnBrk="1" hangingPunct="1"/>
            <a:r>
              <a:rPr lang="en-US" sz="4000" dirty="0" smtClean="0">
                <a:latin typeface="Times New Roman" pitchFamily="18" charset="0"/>
              </a:rPr>
              <a:t>“The use of such genetically manipulated cells (and/or their derivatives) in humans constitutes a clinical investigation and requires submission of an Investigational New Drug application (IND) to FDA”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xfrm>
            <a:off x="0" y="152400"/>
            <a:ext cx="9144000" cy="1066800"/>
          </a:xfrm>
          <a:ln w="38100">
            <a:solidFill>
              <a:srgbClr val="FF0000"/>
            </a:solidFill>
          </a:ln>
        </p:spPr>
        <p:txBody>
          <a:bodyPr wrap="square" lIns="91440" tIns="45720" rIns="91440" bIns="45720" numCol="1" compatLnSpc="1">
            <a:prstTxWarp prst="textNoShape">
              <a:avLst/>
            </a:prstTxWarp>
            <a:normAutofit/>
          </a:bodyPr>
          <a:lstStyle/>
          <a:p>
            <a:pPr algn="ctr" eaLnBrk="1" hangingPunct="1">
              <a:defRPr/>
            </a:pPr>
            <a:r>
              <a:rPr sz="3200" dirty="0" smtClean="0">
                <a:ln>
                  <a:noFill/>
                </a:ln>
                <a:effectLst/>
                <a:latin typeface="Times New Roman" pitchFamily="18" charset="0"/>
              </a:rPr>
              <a:t>Meanwhile other procedures for treating mitochondrial disease were being tested on animals.</a:t>
            </a:r>
          </a:p>
        </p:txBody>
      </p:sp>
      <p:sp>
        <p:nvSpPr>
          <p:cNvPr id="40962" name="Rectangle 3"/>
          <p:cNvSpPr>
            <a:spLocks noGrp="1"/>
          </p:cNvSpPr>
          <p:nvPr>
            <p:ph type="body" idx="1"/>
          </p:nvPr>
        </p:nvSpPr>
        <p:spPr>
          <a:xfrm>
            <a:off x="76200" y="1219200"/>
            <a:ext cx="9067800" cy="5638800"/>
          </a:xfrm>
        </p:spPr>
        <p:txBody>
          <a:bodyPr/>
          <a:lstStyle/>
          <a:p>
            <a:pPr eaLnBrk="1" hangingPunct="1"/>
            <a:r>
              <a:rPr lang="en-US" dirty="0" smtClean="0"/>
              <a:t>While the FDA was considering the proposals on </a:t>
            </a:r>
            <a:r>
              <a:rPr lang="en-US" dirty="0" err="1" smtClean="0"/>
              <a:t>ooplasmic</a:t>
            </a:r>
            <a:r>
              <a:rPr lang="en-US" dirty="0" smtClean="0"/>
              <a:t> transfer, other procedures were developed to treat mitochondrial disease.</a:t>
            </a:r>
          </a:p>
          <a:p>
            <a:pPr eaLnBrk="1" hangingPunct="1"/>
            <a:r>
              <a:rPr lang="en-US" dirty="0" err="1" smtClean="0"/>
              <a:t>Oooplasmic</a:t>
            </a:r>
            <a:r>
              <a:rPr lang="en-US" dirty="0" smtClean="0"/>
              <a:t> transfer</a:t>
            </a:r>
          </a:p>
          <a:p>
            <a:pPr eaLnBrk="1" hangingPunct="1"/>
            <a:r>
              <a:rPr lang="en-US" dirty="0" smtClean="0"/>
              <a:t>Pronuclear </a:t>
            </a:r>
            <a:r>
              <a:rPr lang="en-US" dirty="0" smtClean="0"/>
              <a:t>Transfer (PNT)</a:t>
            </a:r>
          </a:p>
          <a:p>
            <a:pPr eaLnBrk="1" hangingPunct="1"/>
            <a:r>
              <a:rPr lang="en-US" dirty="0" smtClean="0"/>
              <a:t>Maternal Spindle Transfer (MST).  </a:t>
            </a:r>
          </a:p>
          <a:p>
            <a:pPr eaLnBrk="1" hangingPunct="1"/>
            <a:r>
              <a:rPr lang="en-US" dirty="0" smtClean="0"/>
              <a:t>PNT &amp; MST  involve scooping up the nuclear DNA of the </a:t>
            </a:r>
            <a:r>
              <a:rPr lang="en-US" dirty="0" err="1" smtClean="0"/>
              <a:t>mtDNA</a:t>
            </a:r>
            <a:r>
              <a:rPr lang="en-US" dirty="0"/>
              <a:t>-</a:t>
            </a:r>
            <a:r>
              <a:rPr lang="en-US" dirty="0" smtClean="0"/>
              <a:t>damaged egg and transplanting it to an enucleated donor egg. </a:t>
            </a:r>
          </a:p>
          <a:p>
            <a:pPr eaLnBrk="1" hangingPunct="1"/>
            <a:endParaRPr lang="en-US" dirty="0" smtClean="0"/>
          </a:p>
          <a:p>
            <a:pPr eaLnBrk="1" hangingPunct="1"/>
            <a:r>
              <a:rPr lang="en-US" dirty="0" smtClean="0"/>
              <a:t>What they all have in common is a three genome baby—two female </a:t>
            </a:r>
            <a:r>
              <a:rPr lang="en-US" dirty="0" err="1" smtClean="0"/>
              <a:t>mt</a:t>
            </a:r>
            <a:r>
              <a:rPr lang="en-US" dirty="0" smtClean="0"/>
              <a:t> genomes, 1 female nuclear genome and 1 male nuclear genome.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lstStyle/>
          <a:p>
            <a:r>
              <a:rPr lang="en-US" dirty="0" smtClean="0"/>
              <a:t>In the pro-nuclear transfer, you take the sperm and egg (fertilized) from intending parents. You extract two </a:t>
            </a:r>
            <a:r>
              <a:rPr lang="en-US" dirty="0" err="1" smtClean="0"/>
              <a:t>pronuclei</a:t>
            </a:r>
            <a:r>
              <a:rPr lang="en-US" dirty="0" smtClean="0"/>
              <a:t>; then you take a donor egg and sperm from intending father (fertilized).  Remove </a:t>
            </a:r>
            <a:r>
              <a:rPr lang="en-US" dirty="0" err="1" smtClean="0"/>
              <a:t>pronuclei</a:t>
            </a:r>
            <a:r>
              <a:rPr lang="en-US" dirty="0"/>
              <a:t> </a:t>
            </a:r>
            <a:r>
              <a:rPr lang="en-US" dirty="0" smtClean="0"/>
              <a:t>from donor egg. </a:t>
            </a:r>
          </a:p>
          <a:p>
            <a:r>
              <a:rPr lang="en-US" dirty="0" smtClean="0"/>
              <a:t>Replace the </a:t>
            </a:r>
            <a:r>
              <a:rPr lang="en-US" dirty="0" err="1" smtClean="0"/>
              <a:t>pronuclei</a:t>
            </a:r>
            <a:r>
              <a:rPr lang="en-US" dirty="0" smtClean="0"/>
              <a:t> with that of intending parents.</a:t>
            </a:r>
          </a:p>
          <a:p>
            <a:r>
              <a:rPr lang="en-US" dirty="0" smtClean="0"/>
              <a:t>Now you have an egg with healthy mitochondria.</a:t>
            </a:r>
          </a:p>
          <a:p>
            <a:endParaRPr lang="en-US" dirty="0"/>
          </a:p>
          <a:p>
            <a:r>
              <a:rPr lang="en-US" dirty="0" smtClean="0"/>
              <a:t>In Material Spindle Transfer, the spindle (haploid chromosome) is removed from intending mother’s egg and transferred into an enucleated donor egg (spindle removed). Now the mother’s nuclear DNA is in an egg with healthy mitochondria. Intending father’s sperm fertilizes the egg.</a:t>
            </a:r>
            <a:endParaRPr lang="en-US" dirty="0"/>
          </a:p>
        </p:txBody>
      </p:sp>
    </p:spTree>
    <p:extLst>
      <p:ext uri="{BB962C8B-B14F-4D97-AF65-F5344CB8AC3E}">
        <p14:creationId xmlns:p14="http://schemas.microsoft.com/office/powerpoint/2010/main" val="2773512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NFERENCES\FDA HEARINGS 2.25.14\PNT After Fertilizatio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772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6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CONFERENCES\FDA HEARINGS 2.25.14\MST Before Fertilization Egg Repai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8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
            <a:ext cx="8610600" cy="5943600"/>
          </a:xfrm>
        </p:spPr>
        <p:txBody>
          <a:bodyPr/>
          <a:lstStyle/>
          <a:p>
            <a:endParaRPr lang="en-US" dirty="0"/>
          </a:p>
        </p:txBody>
      </p:sp>
      <p:pic>
        <p:nvPicPr>
          <p:cNvPr id="3074" name="Picture 2" descr="E:\CONFERENCES\FDA HEARINGS 2.25.14\Maternal Spindle Trans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52400"/>
            <a:ext cx="792707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0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43600"/>
          </a:xfrm>
        </p:spPr>
        <p:txBody>
          <a:bodyPr/>
          <a:lstStyle/>
          <a:p>
            <a:endParaRPr lang="en-US" dirty="0"/>
          </a:p>
        </p:txBody>
      </p:sp>
      <p:pic>
        <p:nvPicPr>
          <p:cNvPr id="4098" name="Picture 2" descr="E:\CONFERENCES\FDA HEARINGS 2.25.14\ProNuclear Transfer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705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652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lstStyle/>
          <a:p>
            <a:endParaRPr lang="en-US" dirty="0" smtClean="0"/>
          </a:p>
          <a:p>
            <a:r>
              <a:rPr lang="en-US" sz="3600" dirty="0" smtClean="0"/>
              <a:t>Dr</a:t>
            </a:r>
            <a:r>
              <a:rPr lang="en-US" sz="3600" dirty="0"/>
              <a:t>. </a:t>
            </a:r>
            <a:r>
              <a:rPr lang="en-US" sz="3600" dirty="0" err="1"/>
              <a:t>Mitalipov’s</a:t>
            </a:r>
            <a:r>
              <a:rPr lang="en-US" sz="3600" dirty="0"/>
              <a:t> </a:t>
            </a:r>
            <a:r>
              <a:rPr lang="en-US" sz="3600" dirty="0" smtClean="0"/>
              <a:t>(National Primate Center in Oregon) procedure </a:t>
            </a:r>
            <a:r>
              <a:rPr lang="en-US" sz="3600" dirty="0"/>
              <a:t>would allow these women to bear children by placing the nucleus from the mother’s egg into a donor egg whose nucleus has been removed. The defective mitochondria, which float outside the nucleus in the egg’s cytoplasm, are left behind.</a:t>
            </a:r>
          </a:p>
        </p:txBody>
      </p:sp>
      <p:sp>
        <p:nvSpPr>
          <p:cNvPr id="3" name="Title 2"/>
          <p:cNvSpPr>
            <a:spLocks noGrp="1"/>
          </p:cNvSpPr>
          <p:nvPr>
            <p:ph type="title"/>
          </p:nvPr>
        </p:nvSpPr>
        <p:spPr>
          <a:xfrm>
            <a:off x="457200" y="152400"/>
            <a:ext cx="8229600" cy="914400"/>
          </a:xfrm>
          <a:ln w="28575">
            <a:solidFill>
              <a:srgbClr val="FF0000"/>
            </a:solidFill>
          </a:ln>
        </p:spPr>
        <p:txBody>
          <a:bodyPr>
            <a:normAutofit fontScale="90000"/>
          </a:bodyPr>
          <a:lstStyle/>
          <a:p>
            <a:r>
              <a:rPr lang="en-US" dirty="0"/>
              <a:t/>
            </a:r>
            <a:br>
              <a:rPr lang="en-US" dirty="0"/>
            </a:br>
            <a:r>
              <a:rPr lang="en-US" sz="3100" dirty="0" err="1"/>
              <a:t>Shoukhrat</a:t>
            </a:r>
            <a:r>
              <a:rPr lang="en-US" sz="3100" dirty="0"/>
              <a:t> </a:t>
            </a:r>
            <a:r>
              <a:rPr lang="en-US" sz="3100" dirty="0" err="1"/>
              <a:t>Mitalipov</a:t>
            </a:r>
            <a:r>
              <a:rPr lang="en-US" sz="3100" dirty="0"/>
              <a:t> has developed a procedure to help women conceive without passing on their genetic defects.</a:t>
            </a:r>
          </a:p>
        </p:txBody>
      </p:sp>
    </p:spTree>
    <p:extLst>
      <p:ext uri="{BB962C8B-B14F-4D97-AF65-F5344CB8AC3E}">
        <p14:creationId xmlns:p14="http://schemas.microsoft.com/office/powerpoint/2010/main" val="3371549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ECTURES\Mitalip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8153399" cy="5029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5410200"/>
            <a:ext cx="7315200" cy="1077218"/>
          </a:xfrm>
          <a:prstGeom prst="rect">
            <a:avLst/>
          </a:prstGeom>
          <a:noFill/>
          <a:ln w="28575">
            <a:solidFill>
              <a:srgbClr val="FF0000"/>
            </a:solidFill>
          </a:ln>
        </p:spPr>
        <p:txBody>
          <a:bodyPr wrap="square" rtlCol="0">
            <a:spAutoFit/>
          </a:bodyPr>
          <a:lstStyle/>
          <a:p>
            <a:pPr algn="ctr"/>
            <a:r>
              <a:rPr lang="en-US" sz="3200" dirty="0" err="1">
                <a:latin typeface="Times New Roman" pitchFamily="18" charset="0"/>
                <a:cs typeface="Times New Roman" pitchFamily="18" charset="0"/>
              </a:rPr>
              <a:t>Shoukhrat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Mitalipov</a:t>
            </a:r>
            <a:r>
              <a:rPr lang="en-US" sz="3200" dirty="0" smtClean="0">
                <a:latin typeface="Times New Roman" pitchFamily="18" charset="0"/>
                <a:cs typeface="Times New Roman" pitchFamily="18" charset="0"/>
              </a:rPr>
              <a:t>, National Primate Center in Oregon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68474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43600"/>
          </a:xfrm>
        </p:spPr>
        <p:txBody>
          <a:bodyPr/>
          <a:lstStyle/>
          <a:p>
            <a:endParaRPr lang="en-US" dirty="0"/>
          </a:p>
        </p:txBody>
      </p:sp>
      <p:sp>
        <p:nvSpPr>
          <p:cNvPr id="4" name="TextBox 3"/>
          <p:cNvSpPr txBox="1"/>
          <p:nvPr/>
        </p:nvSpPr>
        <p:spPr>
          <a:xfrm>
            <a:off x="1295400" y="1143000"/>
            <a:ext cx="7086600" cy="1384995"/>
          </a:xfrm>
          <a:prstGeom prst="rect">
            <a:avLst/>
          </a:prstGeom>
          <a:noFill/>
        </p:spPr>
        <p:txBody>
          <a:bodyPr wrap="square" rtlCol="0">
            <a:spAutoFit/>
          </a:bodyPr>
          <a:lstStyle/>
          <a:p>
            <a:r>
              <a:rPr lang="en-US" sz="2800" dirty="0" smtClean="0"/>
              <a:t>Somatic  Cell		 Germ Line </a:t>
            </a:r>
          </a:p>
          <a:p>
            <a:r>
              <a:rPr lang="en-US" sz="2800" dirty="0" smtClean="0"/>
              <a:t>Gene Therapy	 	Gene Therapy</a:t>
            </a:r>
          </a:p>
          <a:p>
            <a:r>
              <a:rPr lang="en-US" sz="2800" dirty="0" smtClean="0"/>
              <a:t>				</a:t>
            </a:r>
            <a:endParaRPr lang="en-US" sz="2800" dirty="0"/>
          </a:p>
        </p:txBody>
      </p:sp>
      <p:cxnSp>
        <p:nvCxnSpPr>
          <p:cNvPr id="6" name="Straight Connector 5"/>
          <p:cNvCxnSpPr/>
          <p:nvPr/>
        </p:nvCxnSpPr>
        <p:spPr>
          <a:xfrm>
            <a:off x="4721817" y="1143000"/>
            <a:ext cx="0" cy="3086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32004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4724400" y="4419600"/>
            <a:ext cx="914400" cy="914400"/>
          </a:xfrm>
          <a:prstGeom prst="bentConnector3">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5029200"/>
            <a:ext cx="2286000" cy="646331"/>
          </a:xfrm>
          <a:prstGeom prst="rect">
            <a:avLst/>
          </a:prstGeom>
          <a:noFill/>
        </p:spPr>
        <p:txBody>
          <a:bodyPr wrap="square" rtlCol="0">
            <a:spAutoFit/>
          </a:bodyPr>
          <a:lstStyle/>
          <a:p>
            <a:r>
              <a:rPr lang="en-US" dirty="0" smtClean="0">
                <a:latin typeface="Arial Black" pitchFamily="34" charset="0"/>
              </a:rPr>
              <a:t>MORAL BOUNDARY</a:t>
            </a:r>
            <a:endParaRPr lang="en-US" dirty="0">
              <a:latin typeface="Arial Black" pitchFamily="34" charset="0"/>
            </a:endParaRPr>
          </a:p>
        </p:txBody>
      </p:sp>
    </p:spTree>
    <p:extLst>
      <p:ext uri="{BB962C8B-B14F-4D97-AF65-F5344CB8AC3E}">
        <p14:creationId xmlns:p14="http://schemas.microsoft.com/office/powerpoint/2010/main" val="2200758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0" y="152400"/>
            <a:ext cx="8686800" cy="762000"/>
          </a:xfrm>
          <a:ln w="28575">
            <a:solidFill>
              <a:srgbClr val="FF0000"/>
            </a:solidFill>
          </a:ln>
        </p:spPr>
        <p:txBody>
          <a:bodyPr wrap="square" lIns="91440" tIns="45720" rIns="91440" bIns="45720" numCol="1" compatLnSpc="1">
            <a:prstTxWarp prst="textNoShape">
              <a:avLst/>
            </a:prstTxWarp>
          </a:bodyPr>
          <a:lstStyle/>
          <a:p>
            <a:pPr algn="ctr" eaLnBrk="1" hangingPunct="1">
              <a:defRPr/>
            </a:pPr>
            <a:r>
              <a:rPr sz="3600" smtClean="0">
                <a:ln>
                  <a:noFill/>
                </a:ln>
                <a:effectLst/>
                <a:latin typeface="Times New Roman" pitchFamily="18" charset="0"/>
              </a:rPr>
              <a:t>Concerns about 3-Genome Babies</a:t>
            </a:r>
          </a:p>
        </p:txBody>
      </p:sp>
      <p:sp>
        <p:nvSpPr>
          <p:cNvPr id="52227" name="Rectangle 3"/>
          <p:cNvSpPr>
            <a:spLocks noGrp="1"/>
          </p:cNvSpPr>
          <p:nvPr>
            <p:ph type="body" idx="1"/>
          </p:nvPr>
        </p:nvSpPr>
        <p:spPr>
          <a:xfrm>
            <a:off x="76200" y="1447800"/>
            <a:ext cx="9067800" cy="5410200"/>
          </a:xfrm>
        </p:spPr>
        <p:txBody>
          <a:bodyPr/>
          <a:lstStyle/>
          <a:p>
            <a:pPr eaLnBrk="1" hangingPunct="1">
              <a:defRPr/>
            </a:pPr>
            <a:r>
              <a:rPr lang="en-US" sz="4000" dirty="0" smtClean="0">
                <a:latin typeface="Times New Roman" pitchFamily="18" charset="0"/>
              </a:rPr>
              <a:t>Risks of </a:t>
            </a:r>
            <a:r>
              <a:rPr lang="en-US" sz="4000" dirty="0" err="1" smtClean="0">
                <a:latin typeface="Times New Roman" pitchFamily="18" charset="0"/>
              </a:rPr>
              <a:t>heteroplasmy</a:t>
            </a:r>
            <a:endParaRPr lang="en-US" sz="4000" dirty="0" smtClean="0">
              <a:latin typeface="Times New Roman" pitchFamily="18" charset="0"/>
            </a:endParaRPr>
          </a:p>
          <a:p>
            <a:pPr marL="0" indent="0" eaLnBrk="1" hangingPunct="1">
              <a:buFont typeface="Wingdings 2" pitchFamily="18" charset="2"/>
              <a:buNone/>
              <a:defRPr/>
            </a:pPr>
            <a:endParaRPr lang="en-US" sz="4000" dirty="0" smtClean="0">
              <a:latin typeface="Times New Roman" pitchFamily="18" charset="0"/>
            </a:endParaRPr>
          </a:p>
          <a:p>
            <a:pPr eaLnBrk="1" hangingPunct="1">
              <a:defRPr/>
            </a:pPr>
            <a:r>
              <a:rPr lang="en-US" sz="4000" dirty="0" smtClean="0">
                <a:latin typeface="Times New Roman" pitchFamily="18" charset="0"/>
              </a:rPr>
              <a:t>Communication between nuclear and \</a:t>
            </a:r>
          </a:p>
          <a:p>
            <a:pPr marL="0" indent="0" eaLnBrk="1" hangingPunct="1">
              <a:buFont typeface="Wingdings 2" pitchFamily="18" charset="2"/>
              <a:buNone/>
              <a:defRPr/>
            </a:pPr>
            <a:r>
              <a:rPr lang="en-US" sz="4000" dirty="0">
                <a:latin typeface="Times New Roman" pitchFamily="18" charset="0"/>
              </a:rPr>
              <a:t> </a:t>
            </a:r>
            <a:r>
              <a:rPr lang="en-US" sz="4000" dirty="0" smtClean="0">
                <a:latin typeface="Times New Roman" pitchFamily="18" charset="0"/>
              </a:rPr>
              <a:t>  </a:t>
            </a:r>
            <a:r>
              <a:rPr lang="en-US" sz="4000" dirty="0" err="1" smtClean="0">
                <a:latin typeface="Times New Roman" pitchFamily="18" charset="0"/>
              </a:rPr>
              <a:t>mt</a:t>
            </a:r>
            <a:r>
              <a:rPr lang="en-US" sz="4000" dirty="0" smtClean="0">
                <a:latin typeface="Times New Roman" pitchFamily="18" charset="0"/>
              </a:rPr>
              <a:t> DNA</a:t>
            </a:r>
          </a:p>
          <a:p>
            <a:pPr eaLnBrk="1" hangingPunct="1">
              <a:defRPr/>
            </a:pPr>
            <a:endParaRPr lang="en-US" sz="4000" dirty="0" smtClean="0">
              <a:latin typeface="Times New Roman" pitchFamily="18" charset="0"/>
            </a:endParaRPr>
          </a:p>
          <a:p>
            <a:pPr eaLnBrk="1" hangingPunct="1">
              <a:defRPr/>
            </a:pPr>
            <a:r>
              <a:rPr lang="en-US" sz="4000" dirty="0" smtClean="0">
                <a:latin typeface="Times New Roman" pitchFamily="18" charset="0"/>
              </a:rPr>
              <a:t> Beginnings of germ line gene modification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a:xfrm>
            <a:off x="0" y="76200"/>
            <a:ext cx="8686800" cy="6019800"/>
          </a:xfrm>
        </p:spPr>
        <p:txBody>
          <a:bodyPr/>
          <a:lstStyle/>
          <a:p>
            <a:pPr eaLnBrk="1" hangingPunct="1"/>
            <a:r>
              <a:rPr lang="en-US" dirty="0" err="1" smtClean="0"/>
              <a:t>Cytoplasmic</a:t>
            </a:r>
            <a:r>
              <a:rPr lang="en-US" dirty="0" smtClean="0"/>
              <a:t> transfer appears to be consistently associated  with mitochondrial </a:t>
            </a:r>
            <a:r>
              <a:rPr lang="en-US" dirty="0" err="1" smtClean="0"/>
              <a:t>heteroplasmy</a:t>
            </a:r>
            <a:r>
              <a:rPr lang="en-US" dirty="0" smtClean="0"/>
              <a:t> (Scott and </a:t>
            </a:r>
            <a:r>
              <a:rPr lang="en-US" dirty="0" err="1" smtClean="0"/>
              <a:t>Alkani</a:t>
            </a:r>
            <a:r>
              <a:rPr lang="en-US" dirty="0" smtClean="0"/>
              <a:t>, 1998). </a:t>
            </a:r>
          </a:p>
          <a:p>
            <a:pPr eaLnBrk="1" hangingPunct="1"/>
            <a:endParaRPr lang="en-US" dirty="0" smtClean="0"/>
          </a:p>
          <a:p>
            <a:pPr eaLnBrk="1" hangingPunct="1"/>
            <a:r>
              <a:rPr lang="en-US" dirty="0" err="1" smtClean="0"/>
              <a:t>Heteroplasmy</a:t>
            </a:r>
            <a:r>
              <a:rPr lang="en-US" dirty="0" smtClean="0"/>
              <a:t>—or babies born with two distinct female mitochondrial genomes, is a risk which must be understood before </a:t>
            </a:r>
            <a:r>
              <a:rPr lang="en-US" dirty="0" err="1" smtClean="0"/>
              <a:t>cytoplasmic</a:t>
            </a:r>
            <a:r>
              <a:rPr lang="en-US" dirty="0" smtClean="0"/>
              <a:t> transfer aka </a:t>
            </a:r>
            <a:r>
              <a:rPr lang="en-US" dirty="0" err="1" smtClean="0"/>
              <a:t>ooplasm</a:t>
            </a:r>
            <a:r>
              <a:rPr lang="en-US" dirty="0" smtClean="0"/>
              <a:t> transfer is considered for clinical practice.</a:t>
            </a:r>
          </a:p>
          <a:p>
            <a:pPr eaLnBrk="1" hangingPunct="1"/>
            <a:endParaRPr lang="en-US" dirty="0" smtClean="0"/>
          </a:p>
          <a:p>
            <a:pPr eaLnBrk="1" hangingPunct="1"/>
            <a:r>
              <a:rPr lang="en-US" dirty="0" smtClean="0"/>
              <a:t>While an estimated 30 babies have been born using the technique there have been no systematic follow-up studies that examine the rate and degree of </a:t>
            </a:r>
            <a:r>
              <a:rPr lang="en-US" dirty="0" err="1" smtClean="0"/>
              <a:t>heteroplasmy</a:t>
            </a:r>
            <a:r>
              <a:rPr lang="en-US" dirty="0" smtClean="0"/>
              <a:t> in the newborn and in cases where it exists on its effect on the developmental health of the child. </a:t>
            </a:r>
          </a:p>
        </p:txBody>
      </p:sp>
    </p:spTree>
    <p:extLst>
      <p:ext uri="{BB962C8B-B14F-4D97-AF65-F5344CB8AC3E}">
        <p14:creationId xmlns:p14="http://schemas.microsoft.com/office/powerpoint/2010/main" val="3655215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457200" y="0"/>
            <a:ext cx="8229600" cy="6781800"/>
          </a:xfrm>
        </p:spPr>
        <p:txBody>
          <a:bodyPr/>
          <a:lstStyle/>
          <a:p>
            <a:pPr eaLnBrk="1" hangingPunct="1"/>
            <a:r>
              <a:rPr lang="en-US" dirty="0" err="1" smtClean="0"/>
              <a:t>Heteroplasmy</a:t>
            </a:r>
            <a:r>
              <a:rPr lang="en-US" dirty="0" smtClean="0"/>
              <a:t> created by the mixture of cytoplasm from different strains of mice resulted in physiological impairment, including disproportionate weight gain and cardiovascular system changes.</a:t>
            </a:r>
          </a:p>
          <a:p>
            <a:pPr eaLnBrk="1" hangingPunct="1"/>
            <a:endParaRPr lang="en-US" dirty="0" smtClean="0"/>
          </a:p>
          <a:p>
            <a:pPr eaLnBrk="1" hangingPunct="1"/>
            <a:r>
              <a:rPr lang="en-US" dirty="0" smtClean="0"/>
              <a:t>Cytoplasmic transfer used in cattle produces </a:t>
            </a:r>
            <a:r>
              <a:rPr lang="en-US" dirty="0" err="1" smtClean="0"/>
              <a:t>heteroplasmic</a:t>
            </a:r>
            <a:r>
              <a:rPr lang="en-US" dirty="0" smtClean="0"/>
              <a:t> offspring (Ferreira et al. 2010).</a:t>
            </a:r>
          </a:p>
          <a:p>
            <a:pPr eaLnBrk="1" hangingPunct="1"/>
            <a:r>
              <a:rPr lang="en-US" dirty="0" smtClean="0"/>
              <a:t>Some children born through cytoplasmic transfer have been identified as </a:t>
            </a:r>
            <a:r>
              <a:rPr lang="en-US" dirty="0" err="1" smtClean="0"/>
              <a:t>heteroplasmic</a:t>
            </a:r>
            <a:r>
              <a:rPr lang="en-US" dirty="0" smtClean="0"/>
              <a:t> (Levy et al. </a:t>
            </a:r>
            <a:r>
              <a:rPr lang="en-US" i="1" dirty="0" smtClean="0"/>
              <a:t>Human Reproduction</a:t>
            </a:r>
            <a:r>
              <a:rPr lang="en-US" dirty="0" smtClean="0"/>
              <a:t> 2004).</a:t>
            </a:r>
          </a:p>
          <a:p>
            <a:pPr eaLnBrk="1" hangingPunct="1"/>
            <a:endParaRPr lang="en-US" dirty="0" smtClean="0"/>
          </a:p>
          <a:p>
            <a:pPr eaLnBrk="1" hangingPunct="1"/>
            <a:r>
              <a:rPr lang="en-US" dirty="0" smtClean="0"/>
              <a:t>Mixing of two different mouse mitochondrial DNA within the same female </a:t>
            </a:r>
            <a:r>
              <a:rPr lang="en-US" dirty="0" err="1" smtClean="0"/>
              <a:t>germline</a:t>
            </a:r>
            <a:r>
              <a:rPr lang="en-US" dirty="0" smtClean="0"/>
              <a:t> can lead to offspring with </a:t>
            </a:r>
            <a:r>
              <a:rPr lang="en-US" dirty="0" err="1" smtClean="0"/>
              <a:t>neuro</a:t>
            </a:r>
            <a:r>
              <a:rPr lang="en-US" dirty="0" smtClean="0"/>
              <a:t>-psychiatric defects  (Shapely et al. </a:t>
            </a:r>
            <a:r>
              <a:rPr lang="en-US" i="1" dirty="0" smtClean="0"/>
              <a:t>CELL </a:t>
            </a:r>
            <a:r>
              <a:rPr lang="en-US" dirty="0" smtClean="0"/>
              <a:t>2012)..</a:t>
            </a:r>
          </a:p>
        </p:txBody>
      </p:sp>
    </p:spTree>
    <p:extLst>
      <p:ext uri="{BB962C8B-B14F-4D97-AF65-F5344CB8AC3E}">
        <p14:creationId xmlns:p14="http://schemas.microsoft.com/office/powerpoint/2010/main" val="416772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0" y="1066800"/>
            <a:ext cx="9144000" cy="5638800"/>
          </a:xfrm>
        </p:spPr>
        <p:txBody>
          <a:bodyPr/>
          <a:lstStyle/>
          <a:p>
            <a:pPr eaLnBrk="1" hangingPunct="1"/>
            <a:r>
              <a:rPr lang="en-US" sz="3600" dirty="0" smtClean="0">
                <a:latin typeface="Times New Roman" pitchFamily="18" charset="0"/>
                <a:cs typeface="Times New Roman" pitchFamily="18" charset="0"/>
              </a:rPr>
              <a:t>“Infusion of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 party mitochondria itself or with deletions and/or mutations could theoretically increase the risk of mitochondrial </a:t>
            </a:r>
            <a:r>
              <a:rPr lang="en-US" sz="3600" dirty="0" err="1" smtClean="0">
                <a:latin typeface="Times New Roman" pitchFamily="18" charset="0"/>
                <a:cs typeface="Times New Roman" pitchFamily="18" charset="0"/>
              </a:rPr>
              <a:t>hteroplasmy</a:t>
            </a:r>
            <a:r>
              <a:rPr lang="en-US" sz="36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Chappel</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Obst</a:t>
            </a:r>
            <a:r>
              <a:rPr lang="en-US" sz="2800" i="1" dirty="0" smtClean="0">
                <a:latin typeface="Times New Roman" pitchFamily="18" charset="0"/>
                <a:cs typeface="Times New Roman" pitchFamily="18" charset="0"/>
              </a:rPr>
              <a:t> &amp; </a:t>
            </a:r>
            <a:r>
              <a:rPr lang="en-US" sz="2800" i="1" dirty="0" err="1" smtClean="0">
                <a:latin typeface="Times New Roman" pitchFamily="18" charset="0"/>
                <a:cs typeface="Times New Roman" pitchFamily="18" charset="0"/>
              </a:rPr>
              <a:t>Gyn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Int</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2013).</a:t>
            </a:r>
          </a:p>
          <a:p>
            <a:pPr eaLnBrk="1" hangingPunct="1"/>
            <a:endParaRPr lang="en-US" sz="3600" dirty="0" smtClean="0">
              <a:latin typeface="Times New Roman" pitchFamily="18" charset="0"/>
              <a:cs typeface="Times New Roman" pitchFamily="18" charset="0"/>
            </a:endParaRPr>
          </a:p>
          <a:p>
            <a:pPr eaLnBrk="1" hangingPunct="1"/>
            <a:r>
              <a:rPr lang="en-US" sz="3600" dirty="0" smtClean="0">
                <a:latin typeface="Times New Roman" pitchFamily="18" charset="0"/>
                <a:cs typeface="Times New Roman" pitchFamily="18" charset="0"/>
              </a:rPr>
              <a:t>“Metabolic abnormalities in offspring may have been due to the differences in response to nuclear signals between the two populations of mitochondrial DNA.” </a:t>
            </a:r>
            <a:r>
              <a:rPr lang="en-US" sz="2800" dirty="0" err="1">
                <a:latin typeface="Times New Roman" pitchFamily="18" charset="0"/>
                <a:cs typeface="Times New Roman" pitchFamily="18" charset="0"/>
              </a:rPr>
              <a:t>Chappel</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Obst</a:t>
            </a:r>
            <a:r>
              <a:rPr lang="en-US" sz="2800" i="1" dirty="0">
                <a:latin typeface="Times New Roman" pitchFamily="18" charset="0"/>
                <a:cs typeface="Times New Roman" pitchFamily="18" charset="0"/>
              </a:rPr>
              <a:t> &amp; </a:t>
            </a:r>
            <a:r>
              <a:rPr lang="en-US" sz="2800" i="1" dirty="0" err="1">
                <a:latin typeface="Times New Roman" pitchFamily="18" charset="0"/>
                <a:cs typeface="Times New Roman" pitchFamily="18" charset="0"/>
              </a:rPr>
              <a:t>Gyn</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Int</a:t>
            </a:r>
            <a:r>
              <a:rPr lang="en-US" sz="2800" i="1"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2013).</a:t>
            </a:r>
          </a:p>
          <a:p>
            <a:pPr eaLnBrk="1" hangingPunct="1"/>
            <a:endParaRPr lang="fr-FR" sz="3600" dirty="0" smtClean="0">
              <a:latin typeface="Times New Roman" pitchFamily="18" charset="0"/>
              <a:cs typeface="Times New Roman" pitchFamily="18" charset="0"/>
            </a:endParaRPr>
          </a:p>
        </p:txBody>
      </p:sp>
      <p:sp>
        <p:nvSpPr>
          <p:cNvPr id="3" name="Title 2"/>
          <p:cNvSpPr>
            <a:spLocks noGrp="1"/>
          </p:cNvSpPr>
          <p:nvPr>
            <p:ph type="title"/>
          </p:nvPr>
        </p:nvSpPr>
        <p:spPr>
          <a:xfrm>
            <a:off x="457200" y="152400"/>
            <a:ext cx="8229600" cy="609600"/>
          </a:xfrm>
          <a:ln w="28575">
            <a:solidFill>
              <a:srgbClr val="FF0000"/>
            </a:solidFill>
          </a:ln>
        </p:spPr>
        <p:txBody>
          <a:bodyPr>
            <a:noAutofit/>
          </a:bodyPr>
          <a:lstStyle/>
          <a:p>
            <a:pPr algn="ctr" eaLnBrk="1" hangingPunct="1">
              <a:defRPr/>
            </a:pPr>
            <a:r>
              <a:rPr sz="3600" smtClean="0">
                <a:latin typeface="Times New Roman" panose="02020603050405020304" pitchFamily="18" charset="0"/>
                <a:cs typeface="Times New Roman" panose="02020603050405020304" pitchFamily="18" charset="0"/>
              </a:rPr>
              <a:t>Mitochondrial </a:t>
            </a:r>
            <a:r>
              <a:rPr sz="3600" err="1" smtClean="0">
                <a:latin typeface="Times New Roman" panose="02020603050405020304" pitchFamily="18" charset="0"/>
                <a:cs typeface="Times New Roman" panose="02020603050405020304" pitchFamily="18" charset="0"/>
              </a:rPr>
              <a:t>heteroplasmy</a:t>
            </a:r>
            <a:endParaRPr lang="fr-FR"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222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9144000" cy="6781800"/>
          </a:xfrm>
        </p:spPr>
        <p:txBody>
          <a:bodyPr/>
          <a:lstStyle/>
          <a:p>
            <a:r>
              <a:rPr lang="en-US" sz="3200" dirty="0" smtClean="0"/>
              <a:t>“Mice show significantly altered basic </a:t>
            </a:r>
            <a:r>
              <a:rPr lang="en-US" sz="3200" dirty="0" err="1" smtClean="0"/>
              <a:t>physicological</a:t>
            </a:r>
            <a:r>
              <a:rPr lang="en-US" sz="3200" dirty="0" smtClean="0"/>
              <a:t> functions when in a </a:t>
            </a:r>
            <a:r>
              <a:rPr lang="en-US" sz="3200" dirty="0" err="1" smtClean="0"/>
              <a:t>heteroplasmic</a:t>
            </a:r>
            <a:r>
              <a:rPr lang="en-US" sz="3200" dirty="0" smtClean="0"/>
              <a:t> state.” </a:t>
            </a:r>
          </a:p>
          <a:p>
            <a:r>
              <a:rPr lang="en-US" dirty="0" err="1" smtClean="0"/>
              <a:t>Ferrera</a:t>
            </a:r>
            <a:r>
              <a:rPr lang="en-US" dirty="0" smtClean="0"/>
              <a:t> et al </a:t>
            </a:r>
            <a:r>
              <a:rPr lang="en-US" i="1" dirty="0" err="1" smtClean="0"/>
              <a:t>Biol</a:t>
            </a:r>
            <a:r>
              <a:rPr lang="en-US" i="1" dirty="0" smtClean="0"/>
              <a:t> of </a:t>
            </a:r>
            <a:r>
              <a:rPr lang="en-US" i="1" dirty="0" err="1" smtClean="0"/>
              <a:t>Reprod</a:t>
            </a:r>
            <a:r>
              <a:rPr lang="en-US" i="1" dirty="0" smtClean="0"/>
              <a:t>, </a:t>
            </a:r>
            <a:r>
              <a:rPr lang="en-US" dirty="0" smtClean="0"/>
              <a:t> 2010</a:t>
            </a:r>
          </a:p>
          <a:p>
            <a:endParaRPr lang="en-US" dirty="0" smtClean="0"/>
          </a:p>
          <a:p>
            <a:endParaRPr lang="en-US" dirty="0" smtClean="0"/>
          </a:p>
          <a:p>
            <a:r>
              <a:rPr lang="en-US" sz="3200" dirty="0" smtClean="0"/>
              <a:t>“</a:t>
            </a:r>
            <a:r>
              <a:rPr lang="en-US" sz="3200" dirty="0" err="1" smtClean="0"/>
              <a:t>heteroplasmic</a:t>
            </a:r>
            <a:r>
              <a:rPr lang="en-US" sz="3200" dirty="0" smtClean="0"/>
              <a:t> animals had increased body mass and fat mass compared to controls  at all ages…had abnormalities in electrolytes and hematologic parameters.”   </a:t>
            </a:r>
          </a:p>
          <a:p>
            <a:pPr>
              <a:buNone/>
            </a:pPr>
            <a:r>
              <a:rPr lang="en-US" sz="2800" dirty="0" smtClean="0"/>
              <a:t>	</a:t>
            </a:r>
            <a:r>
              <a:rPr lang="en-US" sz="2400" dirty="0" smtClean="0"/>
              <a:t>Acton et al.  </a:t>
            </a:r>
            <a:r>
              <a:rPr lang="en-US" sz="2400" i="1" dirty="0" err="1" smtClean="0"/>
              <a:t>Biol</a:t>
            </a:r>
            <a:r>
              <a:rPr lang="en-US" sz="2400" i="1" dirty="0" smtClean="0"/>
              <a:t> of </a:t>
            </a:r>
            <a:r>
              <a:rPr lang="en-US" sz="2400" i="1" dirty="0" err="1" smtClean="0"/>
              <a:t>Reprod</a:t>
            </a:r>
            <a:r>
              <a:rPr lang="en-US" sz="2400" dirty="0" smtClean="0"/>
              <a:t>, 2007</a:t>
            </a:r>
            <a:endParaRPr lang="en-US" sz="2400" dirty="0"/>
          </a:p>
        </p:txBody>
      </p:sp>
    </p:spTree>
    <p:extLst>
      <p:ext uri="{BB962C8B-B14F-4D97-AF65-F5344CB8AC3E}">
        <p14:creationId xmlns:p14="http://schemas.microsoft.com/office/powerpoint/2010/main" val="3948322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629400"/>
          </a:xfrm>
        </p:spPr>
        <p:txBody>
          <a:bodyPr/>
          <a:lstStyle/>
          <a:p>
            <a:endParaRPr lang="en-US" dirty="0" smtClean="0"/>
          </a:p>
          <a:p>
            <a:endParaRPr lang="en-US" dirty="0" smtClean="0"/>
          </a:p>
          <a:p>
            <a:r>
              <a:rPr lang="en-US" sz="3200" dirty="0" smtClean="0"/>
              <a:t>“There are concerns that </a:t>
            </a:r>
            <a:r>
              <a:rPr lang="en-US" sz="3200" dirty="0" err="1" smtClean="0"/>
              <a:t>cytoplasmic</a:t>
            </a:r>
            <a:r>
              <a:rPr lang="en-US" sz="3200" dirty="0" smtClean="0"/>
              <a:t> transfer could cause major epigenetic modifications, and two of the first  16 pregnancies involving </a:t>
            </a:r>
            <a:r>
              <a:rPr lang="en-US" sz="3200" dirty="0" err="1" smtClean="0"/>
              <a:t>cytoplasmic</a:t>
            </a:r>
            <a:r>
              <a:rPr lang="en-US" sz="3200" dirty="0" smtClean="0"/>
              <a:t> transfer had chromosomal abnormalities.”</a:t>
            </a:r>
          </a:p>
          <a:p>
            <a:endParaRPr lang="en-US" sz="3200" dirty="0" smtClean="0"/>
          </a:p>
          <a:p>
            <a:r>
              <a:rPr lang="en-US" sz="2400" dirty="0" smtClean="0"/>
              <a:t>Brown et al, </a:t>
            </a:r>
            <a:r>
              <a:rPr lang="en-US" sz="2400" i="1" dirty="0" smtClean="0"/>
              <a:t>The Lancet, </a:t>
            </a:r>
            <a:r>
              <a:rPr lang="en-US" sz="2400" dirty="0" smtClean="0"/>
              <a:t>2006</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lstStyle/>
          <a:p>
            <a:r>
              <a:rPr lang="en-US" sz="3600" dirty="0" smtClean="0"/>
              <a:t>“</a:t>
            </a:r>
            <a:r>
              <a:rPr lang="en-US" sz="3600" dirty="0" err="1" smtClean="0"/>
              <a:t>Cytoplasmic</a:t>
            </a:r>
            <a:r>
              <a:rPr lang="en-US" sz="3600" dirty="0" smtClean="0"/>
              <a:t> transfer is still an experimental technique that, while offering treatment to some infertile couples, is equally capable of generating unexpected  abnormalities.”</a:t>
            </a:r>
          </a:p>
          <a:p>
            <a:endParaRPr lang="en-US" sz="3600" dirty="0" smtClean="0"/>
          </a:p>
          <a:p>
            <a:r>
              <a:rPr lang="en-US" sz="2800" dirty="0" smtClean="0"/>
              <a:t>St. John, </a:t>
            </a:r>
            <a:r>
              <a:rPr lang="en-US" sz="2800" i="1" dirty="0" smtClean="0"/>
              <a:t>Human Reproduction</a:t>
            </a:r>
            <a:r>
              <a:rPr lang="en-US" sz="2800" dirty="0" smtClean="0"/>
              <a:t>, 2002</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“Some </a:t>
            </a:r>
            <a:r>
              <a:rPr lang="en-US" dirty="0"/>
              <a:t>of the deficient mitochondria from the woman with mitochondrial disease may be transferred to the enucleated egg, causing mitochondrial </a:t>
            </a:r>
            <a:r>
              <a:rPr lang="en-US" dirty="0" err="1"/>
              <a:t>heteroplasmy</a:t>
            </a:r>
            <a:r>
              <a:rPr lang="en-US" dirty="0"/>
              <a:t>. This could result in mitochondrial disease developing either in the child or in future generations. Although Craven et al (2010)1 found that embryos created by transfer of </a:t>
            </a:r>
            <a:r>
              <a:rPr lang="en-US" dirty="0" err="1"/>
              <a:t>pronuclei</a:t>
            </a:r>
            <a:r>
              <a:rPr lang="en-US" dirty="0"/>
              <a:t> using abnormally </a:t>
            </a:r>
            <a:r>
              <a:rPr lang="en-US" dirty="0" err="1"/>
              <a:t>fertilised</a:t>
            </a:r>
            <a:r>
              <a:rPr lang="en-US" dirty="0"/>
              <a:t> eggs had less than 2% carry-over of mitochondrial DNA and some had no detectable carry-over, as pointed out in the Nuffield ‘</a:t>
            </a:r>
            <a:r>
              <a:rPr lang="en-US" i="1" dirty="0"/>
              <a:t>Scientific review of the safety and efficacy of </a:t>
            </a:r>
            <a:r>
              <a:rPr lang="en-US" i="1" dirty="0" smtClean="0"/>
              <a:t>methods.”</a:t>
            </a:r>
            <a:endParaRPr lang="en-US" dirty="0"/>
          </a:p>
        </p:txBody>
      </p:sp>
      <p:sp>
        <p:nvSpPr>
          <p:cNvPr id="3" name="Title 2"/>
          <p:cNvSpPr>
            <a:spLocks noGrp="1"/>
          </p:cNvSpPr>
          <p:nvPr>
            <p:ph type="title"/>
          </p:nvPr>
        </p:nvSpPr>
        <p:spPr>
          <a:ln w="28575">
            <a:solidFill>
              <a:schemeClr val="tx1"/>
            </a:solidFill>
          </a:ln>
        </p:spPr>
        <p:txBody>
          <a:bodyPr>
            <a:normAutofit/>
          </a:bodyPr>
          <a:lstStyle/>
          <a:p>
            <a:r>
              <a:rPr lang="en-US" sz="2800" b="1" dirty="0" smtClean="0"/>
              <a:t>Nuclear Transfer to Treat Prevent mitochondrial 		disease in the offspring</a:t>
            </a:r>
            <a:endParaRPr lang="en-US" sz="2800" b="1" dirty="0"/>
          </a:p>
        </p:txBody>
      </p:sp>
    </p:spTree>
    <p:extLst>
      <p:ext uri="{BB962C8B-B14F-4D97-AF65-F5344CB8AC3E}">
        <p14:creationId xmlns:p14="http://schemas.microsoft.com/office/powerpoint/2010/main" val="1261345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9144000" cy="6553200"/>
          </a:xfrm>
        </p:spPr>
        <p:txBody>
          <a:bodyPr/>
          <a:lstStyle/>
          <a:p>
            <a:r>
              <a:rPr lang="en-US" sz="3600" i="1" dirty="0" smtClean="0"/>
              <a:t>“To </a:t>
            </a:r>
            <a:r>
              <a:rPr lang="en-US" sz="3600" i="1" dirty="0"/>
              <a:t>avoid mitochondrial disease through assisted conception</a:t>
            </a:r>
            <a:r>
              <a:rPr lang="en-US" sz="3600" dirty="0"/>
              <a:t>’ there is evidence that at least in some cases there can unexpectedly be preferential multiplication of unhealthy mitochondria. Craven et al were unable to investigate this. However, if preferential multiplication were to occur, it could increase the risk of mitochondrial disease either in the child over time, or in future generations</a:t>
            </a:r>
            <a:r>
              <a:rPr lang="en-US" sz="3600" dirty="0" smtClean="0"/>
              <a:t>.”</a:t>
            </a:r>
            <a:endParaRPr lang="en-US" sz="3600" dirty="0"/>
          </a:p>
          <a:p>
            <a:endParaRPr lang="en-US" sz="3600" dirty="0"/>
          </a:p>
        </p:txBody>
      </p:sp>
    </p:spTree>
    <p:extLst>
      <p:ext uri="{BB962C8B-B14F-4D97-AF65-F5344CB8AC3E}">
        <p14:creationId xmlns:p14="http://schemas.microsoft.com/office/powerpoint/2010/main" val="2024150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0" y="990600"/>
            <a:ext cx="9144000" cy="5715000"/>
          </a:xfrm>
        </p:spPr>
        <p:txBody>
          <a:bodyPr/>
          <a:lstStyle/>
          <a:p>
            <a:pPr eaLnBrk="1" hangingPunct="1"/>
            <a:r>
              <a:rPr lang="en-US" sz="2800" dirty="0" smtClean="0"/>
              <a:t>Is </a:t>
            </a:r>
            <a:r>
              <a:rPr lang="en-US" sz="2800" dirty="0" err="1" smtClean="0"/>
              <a:t>ooplasmic</a:t>
            </a:r>
            <a:r>
              <a:rPr lang="en-US" sz="2800" dirty="0" smtClean="0"/>
              <a:t> transfer safe and effective for the offspring?</a:t>
            </a:r>
          </a:p>
          <a:p>
            <a:pPr eaLnBrk="1" hangingPunct="1"/>
            <a:endParaRPr lang="en-US" sz="2800" dirty="0" smtClean="0"/>
          </a:p>
          <a:p>
            <a:pPr eaLnBrk="1" hangingPunct="1"/>
            <a:r>
              <a:rPr lang="en-US" sz="2800" dirty="0" smtClean="0"/>
              <a:t>If the procedure is found to be generally safe but with some risks, do prospective parents have the authority to undertake the procedure, balancing risks and benefits, without additional oversight.</a:t>
            </a:r>
          </a:p>
          <a:p>
            <a:pPr eaLnBrk="1" hangingPunct="1"/>
            <a:endParaRPr lang="en-US" sz="2800" dirty="0" smtClean="0"/>
          </a:p>
          <a:p>
            <a:pPr eaLnBrk="1" hangingPunct="1"/>
            <a:r>
              <a:rPr lang="en-US" sz="2800" dirty="0" smtClean="0"/>
              <a:t>Are the potential benefits of </a:t>
            </a:r>
            <a:r>
              <a:rPr lang="en-US" sz="2800" dirty="0" err="1" smtClean="0"/>
              <a:t>ooplasm</a:t>
            </a:r>
            <a:r>
              <a:rPr lang="en-US" sz="2800" dirty="0" smtClean="0"/>
              <a:t> transfer for improving fertility or preventing the transfer of mitochondrial disease unique and sufficient to open the door to germ line genetic modification.  What will be next—trying to make babies more intelligent?</a:t>
            </a:r>
          </a:p>
        </p:txBody>
      </p:sp>
      <p:sp>
        <p:nvSpPr>
          <p:cNvPr id="3" name="Title 2"/>
          <p:cNvSpPr>
            <a:spLocks noGrp="1"/>
          </p:cNvSpPr>
          <p:nvPr>
            <p:ph type="title"/>
          </p:nvPr>
        </p:nvSpPr>
        <p:spPr>
          <a:xfrm>
            <a:off x="0" y="228600"/>
            <a:ext cx="9144000" cy="609600"/>
          </a:xfrm>
          <a:ln w="38100">
            <a:solidFill>
              <a:srgbClr val="FF0000"/>
            </a:solidFill>
          </a:ln>
        </p:spPr>
        <p:txBody>
          <a:bodyPr>
            <a:normAutofit fontScale="90000"/>
          </a:bodyPr>
          <a:lstStyle/>
          <a:p>
            <a:pPr algn="ctr" eaLnBrk="1" hangingPunct="1">
              <a:defRPr/>
            </a:pPr>
            <a:r>
              <a:rPr smtClean="0"/>
              <a:t>Questions to be answered</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22949895"/>
              </p:ext>
            </p:extLst>
          </p:nvPr>
        </p:nvGraphicFramePr>
        <p:xfrm>
          <a:off x="457200" y="533400"/>
          <a:ext cx="4202112" cy="5440363"/>
        </p:xfrm>
        <a:graphic>
          <a:graphicData uri="http://schemas.openxmlformats.org/presentationml/2006/ole">
            <mc:AlternateContent xmlns:mc="http://schemas.openxmlformats.org/markup-compatibility/2006">
              <mc:Choice xmlns:v="urn:schemas-microsoft-com:vml" Requires="v">
                <p:oleObj spid="_x0000_s1046" name="Acrobat Document" r:id="rId3" imgW="5366520" imgH="8235000" progId="AcroExch.Document.7">
                  <p:embed/>
                </p:oleObj>
              </mc:Choice>
              <mc:Fallback>
                <p:oleObj name="Acrobat Document" r:id="rId3" imgW="5366520" imgH="8235000" progId="AcroExch.Document.7">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4202112" cy="544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876800" y="1143000"/>
            <a:ext cx="3505200" cy="3970318"/>
          </a:xfrm>
          <a:prstGeom prst="rect">
            <a:avLst/>
          </a:prstGeom>
          <a:noFill/>
        </p:spPr>
        <p:txBody>
          <a:bodyPr wrap="square" rtlCol="0">
            <a:spAutoFit/>
          </a:bodyPr>
          <a:lstStyle/>
          <a:p>
            <a:r>
              <a:rPr lang="en-US" sz="2800" dirty="0" smtClean="0"/>
              <a:t>“Zygote therapy would thus involve an alteration of the genetic inheritance of future generations and a significant departure from  standard medical therapy.” (p. 46).                                                                                                                                                                                                                                                                                                          </a:t>
            </a:r>
            <a:endParaRPr lang="en-US" sz="2800" dirty="0"/>
          </a:p>
        </p:txBody>
      </p:sp>
    </p:spTree>
    <p:extLst>
      <p:ext uri="{BB962C8B-B14F-4D97-AF65-F5344CB8AC3E}">
        <p14:creationId xmlns:p14="http://schemas.microsoft.com/office/powerpoint/2010/main" val="44754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0" y="1524000"/>
            <a:ext cx="9144000" cy="5029200"/>
          </a:xfrm>
        </p:spPr>
        <p:txBody>
          <a:bodyPr/>
          <a:lstStyle/>
          <a:p>
            <a:pPr eaLnBrk="1" hangingPunct="1"/>
            <a:r>
              <a:rPr lang="en-US" sz="3200" dirty="0" smtClean="0"/>
              <a:t>Inheritable Genetic Modification (IGM) is prohibited by the Charter of Fundamental Rights of the European Union, the Council of Europe’s Oviedo Convention on Biomedicine and Human Rights, the United Nations Education, Scientific, and Cultural Organization’s Universal Declaration on the Human Genome and Human Rights, and other instruments of international law. Supported by 40 countries.</a:t>
            </a:r>
          </a:p>
        </p:txBody>
      </p:sp>
      <p:sp>
        <p:nvSpPr>
          <p:cNvPr id="3" name="Title 2"/>
          <p:cNvSpPr>
            <a:spLocks noGrp="1"/>
          </p:cNvSpPr>
          <p:nvPr>
            <p:ph type="title"/>
          </p:nvPr>
        </p:nvSpPr>
        <p:spPr>
          <a:xfrm>
            <a:off x="76200" y="304800"/>
            <a:ext cx="9144000" cy="914400"/>
          </a:xfrm>
          <a:ln w="28575">
            <a:solidFill>
              <a:srgbClr val="FF0000"/>
            </a:solidFill>
          </a:ln>
        </p:spPr>
        <p:txBody>
          <a:bodyPr>
            <a:noAutofit/>
          </a:bodyPr>
          <a:lstStyle/>
          <a:p>
            <a:pPr algn="ctr" eaLnBrk="1" hangingPunct="1">
              <a:defRPr/>
            </a:pPr>
            <a:r>
              <a:rPr sz="2800" smtClean="0"/>
              <a:t>International treaty on genetically modifying  the </a:t>
            </a:r>
            <a:br>
              <a:rPr sz="2800" smtClean="0"/>
            </a:br>
            <a:r>
              <a:rPr sz="2800" smtClean="0"/>
              <a:t>human genome</a:t>
            </a:r>
            <a:endParaRPr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4572000"/>
          </a:xfrm>
        </p:spPr>
        <p:txBody>
          <a:bodyPr/>
          <a:lstStyle/>
          <a:p>
            <a:r>
              <a:rPr lang="en-US" dirty="0" smtClean="0"/>
              <a:t> </a:t>
            </a:r>
            <a:r>
              <a:rPr lang="en-US" sz="3200" dirty="0" smtClean="0"/>
              <a:t>Obtain donor egg with partner’s sperm</a:t>
            </a:r>
          </a:p>
          <a:p>
            <a:endParaRPr lang="en-US" sz="3200" dirty="0"/>
          </a:p>
          <a:p>
            <a:r>
              <a:rPr lang="en-US" sz="3200" dirty="0" smtClean="0"/>
              <a:t> Have prenatal genetic diagnosis on intending mother’s eggs to determine the eggs with least </a:t>
            </a:r>
            <a:r>
              <a:rPr lang="en-US" sz="3200" dirty="0" err="1" smtClean="0"/>
              <a:t>mt</a:t>
            </a:r>
            <a:r>
              <a:rPr lang="en-US" sz="3200" dirty="0" smtClean="0"/>
              <a:t> mutations.</a:t>
            </a:r>
          </a:p>
          <a:p>
            <a:endParaRPr lang="en-US" sz="3200" dirty="0"/>
          </a:p>
          <a:p>
            <a:r>
              <a:rPr lang="en-US" sz="3200" dirty="0" smtClean="0"/>
              <a:t> adopt a child</a:t>
            </a:r>
            <a:br>
              <a:rPr lang="en-US" sz="3200" dirty="0" smtClean="0"/>
            </a:br>
            <a:endParaRPr lang="en-US" sz="3200" dirty="0" smtClean="0"/>
          </a:p>
          <a:p>
            <a:r>
              <a:rPr lang="en-US" sz="3200" dirty="0"/>
              <a:t> </a:t>
            </a:r>
            <a:r>
              <a:rPr lang="en-US" sz="3200" dirty="0" smtClean="0"/>
              <a:t>Go through </a:t>
            </a:r>
            <a:r>
              <a:rPr lang="en-US" sz="3200" dirty="0" err="1" smtClean="0"/>
              <a:t>ooplasmic</a:t>
            </a:r>
            <a:r>
              <a:rPr lang="en-US" sz="3200" dirty="0" smtClean="0"/>
              <a:t> transfer; MST, or PNT</a:t>
            </a:r>
            <a:endParaRPr lang="en-US" sz="3200" dirty="0"/>
          </a:p>
        </p:txBody>
      </p:sp>
      <p:sp>
        <p:nvSpPr>
          <p:cNvPr id="3" name="Title 2"/>
          <p:cNvSpPr>
            <a:spLocks noGrp="1"/>
          </p:cNvSpPr>
          <p:nvPr>
            <p:ph type="title"/>
          </p:nvPr>
        </p:nvSpPr>
        <p:spPr>
          <a:xfrm>
            <a:off x="457200" y="152400"/>
            <a:ext cx="8229600" cy="838200"/>
          </a:xfrm>
          <a:ln w="28575">
            <a:solidFill>
              <a:srgbClr val="FF0000"/>
            </a:solidFill>
          </a:ln>
        </p:spPr>
        <p:txBody>
          <a:bodyPr>
            <a:normAutofit fontScale="90000"/>
          </a:bodyPr>
          <a:lstStyle/>
          <a:p>
            <a:r>
              <a:rPr lang="en-US" sz="3600" dirty="0" smtClean="0"/>
              <a:t>Options for prospective mother with </a:t>
            </a:r>
            <a:r>
              <a:rPr lang="en-US" sz="3600" dirty="0" err="1" smtClean="0"/>
              <a:t>mt</a:t>
            </a:r>
            <a:r>
              <a:rPr lang="en-US" sz="3600" dirty="0" smtClean="0"/>
              <a:t> disease</a:t>
            </a:r>
            <a:endParaRPr lang="en-US" sz="3600" dirty="0"/>
          </a:p>
        </p:txBody>
      </p:sp>
    </p:spTree>
    <p:extLst>
      <p:ext uri="{BB962C8B-B14F-4D97-AF65-F5344CB8AC3E}">
        <p14:creationId xmlns:p14="http://schemas.microsoft.com/office/powerpoint/2010/main" val="269149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9144000" cy="5715000"/>
          </a:xfrm>
        </p:spPr>
        <p:txBody>
          <a:bodyPr/>
          <a:lstStyle/>
          <a:p>
            <a:pPr eaLnBrk="1" hangingPunct="1">
              <a:defRPr/>
            </a:pPr>
            <a:r>
              <a:rPr lang="en-US" sz="4800" dirty="0" smtClean="0">
                <a:latin typeface="Times New Roman" pitchFamily="18" charset="0"/>
                <a:cs typeface="Times New Roman" pitchFamily="18" charset="0"/>
              </a:rPr>
              <a:t>As time progressed, some scientists and bioethicists began to question whether the restriction against genetically modifying babies --gametes/embryos was the correct ethical boundary.</a:t>
            </a:r>
          </a:p>
          <a:p>
            <a:pPr eaLnBrk="1" hangingPunct="1">
              <a:defRPr/>
            </a:pPr>
            <a:endParaRPr lang="en-US" sz="4800" dirty="0">
              <a:latin typeface="Times New Roman" pitchFamily="18" charset="0"/>
              <a:cs typeface="Times New Roman" pitchFamily="18" charset="0"/>
            </a:endParaRPr>
          </a:p>
        </p:txBody>
      </p:sp>
      <p:sp>
        <p:nvSpPr>
          <p:cNvPr id="3" name="Title 2"/>
          <p:cNvSpPr>
            <a:spLocks noGrp="1"/>
          </p:cNvSpPr>
          <p:nvPr>
            <p:ph type="title"/>
          </p:nvPr>
        </p:nvSpPr>
        <p:spPr>
          <a:xfrm>
            <a:off x="0" y="152400"/>
            <a:ext cx="9144000" cy="838200"/>
          </a:xfrm>
          <a:ln w="28575">
            <a:solidFill>
              <a:srgbClr val="FF0000"/>
            </a:solidFill>
          </a:ln>
        </p:spPr>
        <p:txBody>
          <a:bodyPr/>
          <a:lstStyle/>
          <a:p>
            <a:pPr algn="ctr" eaLnBrk="1" hangingPunct="1">
              <a:defRPr/>
            </a:pPr>
            <a:r>
              <a:rPr sz="3600" smtClean="0"/>
              <a:t>Weakening the moral boundary</a:t>
            </a:r>
            <a:endParaRPr sz="3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9144000" cy="6400800"/>
          </a:xfrm>
        </p:spPr>
        <p:txBody>
          <a:bodyPr/>
          <a:lstStyle/>
          <a:p>
            <a:pPr eaLnBrk="1" hangingPunct="1">
              <a:defRPr/>
            </a:pPr>
            <a:r>
              <a:rPr lang="en-US" sz="4400" dirty="0">
                <a:latin typeface="Times New Roman" pitchFamily="18" charset="0"/>
                <a:cs typeface="Times New Roman" pitchFamily="18" charset="0"/>
              </a:rPr>
              <a:t>A new proposal was introduced: The distinction became </a:t>
            </a:r>
            <a:r>
              <a:rPr lang="en-US" sz="4400" b="1" dirty="0">
                <a:latin typeface="Times New Roman" pitchFamily="18" charset="0"/>
                <a:cs typeface="Times New Roman" pitchFamily="18" charset="0"/>
              </a:rPr>
              <a:t>enhancement vs. therapy.  </a:t>
            </a:r>
            <a:r>
              <a:rPr lang="en-US" sz="4400" dirty="0">
                <a:latin typeface="Times New Roman" pitchFamily="18" charset="0"/>
                <a:cs typeface="Times New Roman" pitchFamily="18" charset="0"/>
              </a:rPr>
              <a:t>In other words if the intervention was designed to “cure” or “repair” the gamete or embryo, that would be permissible; but if it were to enhance it, it would </a:t>
            </a:r>
            <a:r>
              <a:rPr lang="en-US" sz="4400" dirty="0" smtClean="0">
                <a:latin typeface="Times New Roman" pitchFamily="18" charset="0"/>
                <a:cs typeface="Times New Roman" pitchFamily="18" charset="0"/>
              </a:rPr>
              <a:t>not.</a:t>
            </a:r>
          </a:p>
          <a:p>
            <a:pPr eaLnBrk="1" hangingPunct="1">
              <a:defRPr/>
            </a:pPr>
            <a:r>
              <a:rPr lang="en-US" sz="4400" dirty="0" smtClean="0">
                <a:latin typeface="Times New Roman" pitchFamily="18" charset="0"/>
                <a:cs typeface="Times New Roman" pitchFamily="18" charset="0"/>
              </a:rPr>
              <a:t>The term was “enhancement eugenics”</a:t>
            </a:r>
            <a:endParaRPr lang="en-US" sz="4400" dirty="0">
              <a:latin typeface="Times New Roman" pitchFamily="18" charset="0"/>
              <a:cs typeface="Times New Roman" pitchFamily="18" charset="0"/>
            </a:endParaRPr>
          </a:p>
          <a:p>
            <a:pPr eaLnBrk="1" hangingPunct="1">
              <a:defRPr/>
            </a:pP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0331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9144000" cy="5943600"/>
          </a:xfrm>
        </p:spPr>
        <p:txBody>
          <a:bodyPr/>
          <a:lstStyle/>
          <a:p>
            <a:pPr marL="0" indent="0" eaLnBrk="1" hangingPunct="1">
              <a:buNone/>
              <a:defRPr/>
            </a:pPr>
            <a:r>
              <a:rPr lang="en-US" sz="2400" dirty="0"/>
              <a:t> </a:t>
            </a:r>
            <a:r>
              <a:rPr lang="en-US" sz="4800" dirty="0">
                <a:latin typeface="Times New Roman" pitchFamily="18" charset="0"/>
                <a:cs typeface="Times New Roman" pitchFamily="18" charset="0"/>
              </a:rPr>
              <a:t>Even that </a:t>
            </a:r>
            <a:r>
              <a:rPr lang="en-US" sz="4800" dirty="0" smtClean="0">
                <a:latin typeface="Times New Roman" pitchFamily="18" charset="0"/>
                <a:cs typeface="Times New Roman" pitchFamily="18" charset="0"/>
              </a:rPr>
              <a:t>moral position did </a:t>
            </a:r>
            <a:r>
              <a:rPr lang="en-US" sz="4800" dirty="0">
                <a:latin typeface="Times New Roman" pitchFamily="18" charset="0"/>
                <a:cs typeface="Times New Roman" pitchFamily="18" charset="0"/>
              </a:rPr>
              <a:t>not hold. One journal editor </a:t>
            </a:r>
            <a:r>
              <a:rPr lang="en-US" sz="4800" dirty="0" smtClean="0">
                <a:latin typeface="Times New Roman" pitchFamily="18" charset="0"/>
                <a:cs typeface="Times New Roman" pitchFamily="18" charset="0"/>
              </a:rPr>
              <a:t>and leader in the field of human gene therapy wrote</a:t>
            </a:r>
            <a:r>
              <a:rPr lang="en-US" sz="4800" dirty="0">
                <a:latin typeface="Times New Roman" pitchFamily="18" charset="0"/>
                <a:cs typeface="Times New Roman" pitchFamily="18" charset="0"/>
              </a:rPr>
              <a:t>: the real distinction should not be </a:t>
            </a:r>
            <a:r>
              <a:rPr lang="en-US" sz="4800" b="1" dirty="0">
                <a:latin typeface="Times New Roman" pitchFamily="18" charset="0"/>
                <a:cs typeface="Times New Roman" pitchFamily="18" charset="0"/>
              </a:rPr>
              <a:t>enhancement vs. therapy </a:t>
            </a:r>
            <a:r>
              <a:rPr lang="en-US" sz="4800" dirty="0">
                <a:latin typeface="Times New Roman" pitchFamily="18" charset="0"/>
                <a:cs typeface="Times New Roman" pitchFamily="18" charset="0"/>
              </a:rPr>
              <a:t>but whether the modification changes </a:t>
            </a:r>
            <a:r>
              <a:rPr lang="en-US" sz="4800" b="1" dirty="0">
                <a:latin typeface="Times New Roman" pitchFamily="18" charset="0"/>
                <a:cs typeface="Times New Roman" pitchFamily="18" charset="0"/>
              </a:rPr>
              <a:t>“our humanness.”</a:t>
            </a:r>
          </a:p>
          <a:p>
            <a:pPr eaLnBrk="1" hangingPunct="1">
              <a:defRPr/>
            </a:pPr>
            <a:endParaRPr lang="en-US" sz="4800" dirty="0">
              <a:latin typeface="Times New Roman" pitchFamily="18" charset="0"/>
              <a:cs typeface="Times New Roman" pitchFamily="18" charset="0"/>
            </a:endParaRPr>
          </a:p>
          <a:p>
            <a:pPr marL="0" indent="0" eaLnBrk="1" hangingPunct="1">
              <a:buNone/>
              <a:defRPr/>
            </a:pPr>
            <a:r>
              <a:rPr lang="en-US" sz="48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422304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76200"/>
            <a:ext cx="8229600" cy="6019800"/>
          </a:xfrm>
        </p:spPr>
        <p:txBody>
          <a:bodyPr/>
          <a:lstStyle/>
          <a:p>
            <a:pPr eaLnBrk="1" hangingPunct="1"/>
            <a:endParaRPr lang="en-US" smtClean="0"/>
          </a:p>
        </p:txBody>
      </p:sp>
      <p:pic>
        <p:nvPicPr>
          <p:cNvPr id="20482" name="Picture 2"/>
          <p:cNvPicPr>
            <a:picLocks noChangeAspect="1" noChangeArrowheads="1"/>
          </p:cNvPicPr>
          <p:nvPr/>
        </p:nvPicPr>
        <p:blipFill>
          <a:blip r:embed="rId3" cstate="print"/>
          <a:srcRect/>
          <a:stretch>
            <a:fillRect/>
          </a:stretch>
        </p:blipFill>
        <p:spPr bwMode="auto">
          <a:xfrm>
            <a:off x="2057400" y="76200"/>
            <a:ext cx="4876800" cy="787400"/>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990600" y="2738438"/>
            <a:ext cx="7261225" cy="2998787"/>
          </a:xfrm>
          <a:prstGeom prst="rect">
            <a:avLst/>
          </a:prstGeom>
          <a:noFill/>
          <a:ln w="9525">
            <a:noFill/>
            <a:miter lim="800000"/>
            <a:headEnd/>
            <a:tailEnd/>
          </a:ln>
        </p:spPr>
      </p:pic>
      <p:pic>
        <p:nvPicPr>
          <p:cNvPr id="20484" name="Picture 5"/>
          <p:cNvPicPr>
            <a:picLocks noChangeAspect="1" noChangeArrowheads="1"/>
          </p:cNvPicPr>
          <p:nvPr/>
        </p:nvPicPr>
        <p:blipFill>
          <a:blip r:embed="rId5" cstate="print"/>
          <a:srcRect/>
          <a:stretch>
            <a:fillRect/>
          </a:stretch>
        </p:blipFill>
        <p:spPr bwMode="auto">
          <a:xfrm>
            <a:off x="990600" y="863600"/>
            <a:ext cx="726122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96000"/>
          </a:xfrm>
        </p:spPr>
        <p:txBody>
          <a:bodyPr/>
          <a:lstStyle/>
          <a:p>
            <a:r>
              <a:rPr lang="en-US" sz="4000" dirty="0" smtClean="0">
                <a:latin typeface="Times New Roman" pitchFamily="18" charset="0"/>
                <a:cs typeface="Times New Roman" pitchFamily="18" charset="0"/>
              </a:rPr>
              <a:t>And some scientists, declared that there should be no barriers to transforming human beings—to create a new </a:t>
            </a:r>
            <a:r>
              <a:rPr lang="en-US" sz="4000" i="1" dirty="0" smtClean="0">
                <a:latin typeface="Times New Roman" pitchFamily="18" charset="0"/>
                <a:cs typeface="Times New Roman" pitchFamily="18" charset="0"/>
              </a:rPr>
              <a:t>human</a:t>
            </a:r>
            <a:r>
              <a:rPr lang="en-US" sz="4000" dirty="0" smtClean="0">
                <a:latin typeface="Times New Roman" pitchFamily="18" charset="0"/>
                <a:cs typeface="Times New Roman" pitchFamily="18" charset="0"/>
              </a:rPr>
              <a:t> through genetics.</a:t>
            </a:r>
            <a:endParaRPr lang="en-US" sz="4000" dirty="0">
              <a:latin typeface="Times New Roman" pitchFamily="18" charset="0"/>
              <a:cs typeface="Times New Roman" pitchFamily="18" charset="0"/>
            </a:endParaRPr>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K8AcwMBIgACEQEDEQH/xAAcAAAABwEBAAAAAAAAAAAAAAAAAgMEBQYHAQj/xABHEAACAQMDAgIFBgoIBQUAAAABAgMABBEFEiETMUFRBiJhkbEHFHGBodEVIzI1QlJic5PwMzRUcnSSssEkQ2PC4QgWU6Kz/8QAGwEAAwEBAQEBAAAAAAAAAAAAAAECAwQFBgf/xAAoEQACAgECBgEEAwAAAAAAAAAAAQIRAwQSExQhMUFRBRYzkfAGMlP/2gAMAwEAAhEDEQA/AMoropWVAp47eVJqBmqJNK+SfjSb/wDxX/YtXbqJnG9cj21SvkqGNK1D/FD/AELVxuIBL2WPd+2m6vhPlEnrZ2ezp/tIVR1cZRgw8xzRRLG2QrqSPI01RxFtXqQrgkMAhGfoopdASwaEHce8R8K5OGjWx7vX9ZffQ3L+svvpohQBsdHKj/4yB9X1iigwNkjoblB5MRx/PFHCHY96ifrr3x3odRP1l99MwU24zbYzjAjOPZ8aAKE4Z7duw5iPb+RS4SFY83r23D30S5Ia1mI5zG3wNJpATy6wlf2UwSMUpOoS0lCjAEbcfVRFJTjXtA3aMYW22gcmjdH66OpbaCc9q7X6THsjwA3QA4NClV6jKCADmhSoroRulae2p3ZjaTpwoN0sn6orqxpIWFsoWPOET9J/aaeaSf8Ag7qycmOaYhlJXwA7U4W3gjmcQEhRxkc8ePNZTn6NscPLLJ8mtzBDpl2k0scTtcjCuwBPqira+qaehKvfWykeBlUf71REit9NNvCQou5B1TLjJAPYY8BVQ1O3SW8fZlckk57GvE1HxGPUZ3klJqzpjncIUkbR+FtNPH4Qtf46/fQ/C2nntqNr9U6/fWK2ukCdGbrKhA/TXg/XRY7V45SrshI8VORU/T+LxkYucl6NqN/p4Yk6nDzzjrrQF7Y4/OUZ4Az118Ky6yiQo5NuJdq5JbsKSmcIBxjPh5UL4GF1vY3rGldGtJqFknfUImz+tKtd/Cdh4X1t/FWseWbLYYcUr4cAg0fTsP8AR/gnnn6NcGp2H9ttv4q/fSdzqNibeUC8tzlD/wA1fL6ayfBC5IohkUHwzTj/AB7HFp72J66TXYVyiqC3l5Uk8649VD76SklzgDwpEtX0KdHELm6kz3x9FCm9CiwLHa6Y6uoYqLhxgDOSB7cVJw6Xa21nJLd5LfstSEWI72QwAscFQM9y1KX10DcW6ociE8sO2e3Fc8erOttJEJLcyu5eYhzaqOixbDYJ/JP30hdl7zPShjLHK7lIwT7OKf6nBaSxmVy4A/RBHrfTxUZP83EJWElMc7lyAe3GPfXbBY7s4ZuVETOt3bepLuC57Z4pewV5JWxk+eTTi+WSS2VGfI7ruPeuaJeJaOwmXKsew7/VSzwUeqDE9zqRYbG0efTZI1Ox2dSGPY4zxSWoaPJBDCQWaRiRIDwBUnZv85ISNGVO+HcHA86kNZvkcCOHbkkBvo8a87iSs9N4YKl3KMyCM4OQfIiiiYsc7jT6/tlu8vYyq7RA7o88486jFBA5rqhJtHHkgoSpdg7sz4BPFJM204HP0V1vOuA81RmFbnsaJnAya6zE+yibWPjQAbqVygMAYoUAWi2llgilcyZJG0Z7gUxnvBvJByf2fCmcd20sQVmBYDnB70XAyc9/IUkimye0/RtR1qFp7WyuruJG2noJuGcZwakl9FtbkXY2hXsUeMbRDkmrt8hhzompjwF4AP4a1pLMFPNFio89XPoVrUgYJo98N5LFuj4/dTe+9BNYCZttF1IyjxEeAfqr0duFcyDSGYFZ+j3pLDZRR/gW8Er/AJTdI+qPbUdqPo36VzyMI9E1Ir4npEZr0dlfMVwOp7EEeyoWOKdmjyyqjzTD6I+lKYK6HqCn90aOPQ30kz62h3/8E16U3L2z9FDevmK0MzzO/of6TeGgah/CpOT0Q9JlQs+hX6oASW6R4r05uGe4pvqf5tu/3L/6TRYHkhnxg+YoqyEnvSUbbokz+qPhRwvGaZApQpPfQoGKWinLBaXRysmQcheD7K7ahFh6jAAt588UIEyzbUOGOR9FTYG1/IOytoeqEd/nozjz6a1c9fsnubmzkaxF9DGW/E5UbJDt2yZJ424bkZI3cA1TfkKULo2qgf20dv3a1ptBSKi+lazDeXtzbnPUF0IIyVARn6e1s+PYn2Y9tDT9O1LRxpyfNJLuOyFzCvRdcmNmQx/lsOwGOTnirdVSvdbvrT0oFtKT+Dmn27wgOwLbtIwJ9p2kH9kigBaW21B7LXbFLKYNdC4aCfqJsYsmFH5WQc+ymFzoeoyaRYpp1sbW5tJpJQpEcIY9JlAYRkjDZ257858KFjqes3mlwvdXM9nefPoo3VYY/wCilKkDBB7BiM+a804l1u8F5e2qTgy2yXTmPYMoqqhiJ47ElsefPfFAHY9M1KL0isbk2sUsSoitO4UtCgiYFVO4EEvg8AggnOMCmg0LUW0e3isbP8H3UGpTXSgsgBBEpQNtJypDIhHfHbsKS/Dmpx6Zbm6vhA51EwSSSNEjpH0C43sV2AlhkHHYqO+avNu26FG378qDuBB3e3igCp2+k6lDqelTvZRyiO3t42kfa5t9qsJACWBXORyobdjnGBVm1L83Xf7l/wDSadU21L83XX7l/gaAPIsUamFCMj1R8K6SR6pGKUA2xxkfpKOPqosqEkbVJrQgRIGa7SjWs4ONo99dqaGKSXC7SIlAGR3GcVxb1wpRzhT5CkmCM2V4o8SJ6yScnwI8Kzoqza//AE/uX0LV9xzi+H/5rWqVl3yBxiPQtV2knN6D2/6a1p7qG/KAP01QBq5gHwFR9xe2VvN0ZQquWVR+LPJOcc49hoLeWbRRyAKVkOFPTPP2U6ZO5EhgeQoYXPYc1GtqFgrKC0frFQPU77u3woHULFYklO3pvu2ts77QSfgaKYb4+yRKqe6j3V3gdqjG1GwRVZgArMFB6R5JGQO3lQGo2GM5Xx/5Z8Dg+HnRTDfH2SlNtS/N11+5f4GlIljZVkRV5GQQMUnqP5vuv3L/AANIo8p6bY3uomOK0tJJiAuQik7c+Z8KcPGyusYjHqe+pn0auZ7SEpC7AMoyVOD28asenWunahfIL0N13yQwb8rHgaqxJX0KSun3Eih1Xg0K18aXp4AHzVOKFLcXw2YCkbu4VFJY9gO5pQoVIVtyuO+Rj7KlLeCzuLjdbSuHGGERUgA+zvxU1PZi+6ck8SpIvGU8anqSaL8g6KuhamVlMm68BJ8vxa8VprVn/wAjcSQ6VqSRg/1sZyP2FrQe9MCLkluAXY2Sthjt8cgYwftPurjPcKQgsYzGNxGD28vDxyalcDypnNbTPc9Rbl0jwPxYHHByffxTRm4jMNcdQL+Do9gZNpBHAPc+zFGEk3TybAbh+SBjjJwf58aUWxuQHDXzncAB6uNvGM+/muyWV0x9W9dAN+Bsz3HHj4Hmn0Jp/tBY2n6gUWaqm4DORgDB548sAfXRZGlDsE09CAzAHgZHgfrP+1Lm0mYHN06kj9EYxyD5/VT3FK0VtbErN5JIVaWPptjlfKuahj5hc57dJs+40uABSGoc2FyP+k3wNI0PN9ndR7UWFsLtGBjFSVtKHu4WaQIgOG9mfGoKCAQhGQFcDgd6dxTAsC2B5iqJNVjkRkVg2QQMHPeuVRhrYVQqyygAYAFClsNeIU3SLMX8ght5JYXPGdpYHPnj41dNJ0bUYB0bpLcxgEbkY5z7qoOkSxLfxC4meKLdywPYVetR9IreDS82d3mQr+L3Ke4+miNeTNl++SKOWCz1lLhl3C+wMeWxavzBG7n7a8nvfi6kea6gjaTdncKaiJQoIRBkeqMZqbGeuOnF7P8ANXOnF7P81eWrGO0cxiSGdyT6wAwBUz/7VeSUSwLEsTZxk7WxS3AejenH/JodOLy/+1eeLj0eVR05QZgp4JGftFIQ+jFsswkVGBByAcHFUkwPR3SjPhn66HRj8vtNYHBpZjGEYAZzjGBRns9vqsB9NXsFZvaxoDlfjSd8f+Cn/dN8DWCdAxnAApRIzg5FLaFkY6fiwNlNRGATz9GfGpl4fEcUg9vu5IGfOqSoVkf6/lQqQ+bmhRTApMkA3fimDADPPekzkEqxPHtooc+2gOxHnWKKYYHwx9NPYbZjGs8uek7bQRnhvAeykLCWO3u4pJk3xq4LD2VcNTTR7n0buJ9NVkdMErIMMQD9tTJ0VFWQMc4gnG7a2G4ycjHf6DQurqdnDNMzAncu5ycewHwpxqdhGJVVJidy5G5CDj3Uawt9Ln6Yup1iRBh1xuIOPMD41NodMVs/SW6jtzBGiBePWZhuz9QxVh0O/nvJAkigykZVXbG76OOaUi9GLMIj2RGFYOpkTvjw+vxqxWun28MSxxxR4ByMDtnmrSlYhBYEZsyxsB4geFGmsbd1HQR19poapq1tpiAyxF+cER9/tpS31SxmtRcJKI4yAcHgitN49oxl0+XG3pBv2s03FqwO3YQR9tSjaxpjybE1CEueyl67Ng8kY48sVpF2Q0REtqcdqatCR4VNttYd80g8QPArQki+lQp/0PMj3VykBlCRgx72DZY7VAXvQMZzlDlc4z2qUvtIuLPUI45EkgEzEwmQHHhjk+HhSUAijuDHdwSl0YjpofLvXJZYbTNFv7xmeCAERttfcduOPbU5Nod/Ha9G3tV9Yjf64wffVrtRD0E6EUkQxysi4P8A5FdmlWEKzAkM4XjzJwPtNdePTxyQUmcOXUzhNxRV00zUJrgPf2geNid3TkUNz49+PCl5PRGAWckiXLPdYHTyduPvP31P/Ok+cm3AYuFDEjGMEceOa7bXCXUYkiDYPbOOfcapaPH4ZPOZPQz9GbWSzSNbpDCyk52vkEe/mrDdXkaQkWx3OeAOQKhrW+huiBDuOU38jHjjH00drhOv0AGMmzfjzFUtNBLuLnMnpENrcGqahEiNbq7IxIIYAY99V5tA1vaVW2AB7/jF++ryLpNhba+BEJeAOQc9ue/Bor30KRq5DFWfpqRj1jjPHPsNHLYw5vK/BQj6M6wRj5ovfP8ASL99SNnF6WafEqoQYIxkpI6MMfGrcl1G901uN3UVdx48OPvFGuebeX+4fhVcvFLoxc1kumUk+nF8FYdKE57HHb7ahLrXNQuLlp3u5RIT+g20D6hTHpEID4Yrm0nsK4rPQHX4X1D+2z/5zQpv0W9nvoUWgH15rWpXbQyXF3I7xArHk8KD3wKa3F3c3MoluJWeTAG4nnA7UEiMgO39EZNFI2nBFSqsppl89A7m4udMn+cTSS9Obam9s7RtHAqwzRJMuyVdy5BxnHIqtfJ7+bbv/Ef9oq016eH+iPHz/cY2eKKOVSlu7HbjKHgeHbPkTQgIijKpbTKAM4Y57YGAc+wU5oVpRnbGSQxw/wBFZMPVHZvIdu/7IFGOGmDtZybyMbs/k8fHkjNO6FKgtjRECkSC1YPEgCAtntxjy7E0Qxx9KOAWTiND6oVsYzkeHsJp9QooNzE1giEvUCev55PkB/sPdQuf6vL/AHD8DSlJ3H9Xl/uH4UPsEe5kLH1R9FFXNKeqUB2+Xj7K5uOcbRivJPbo4M44oUfcf1V91CgD/9k="/>
          <p:cNvSpPr>
            <a:spLocks noChangeAspect="1" noChangeArrowheads="1"/>
          </p:cNvSpPr>
          <p:nvPr/>
        </p:nvSpPr>
        <p:spPr bwMode="auto">
          <a:xfrm>
            <a:off x="0" y="-136525"/>
            <a:ext cx="1095375"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BIMDRANCxIQDhAUExIVGywdGxgYGzYnKSAsQDlEQz85Pj1HUGZXR0thTT0+WXlaYWltcnNyRVV9hnxvhWZwcm7/2wBDARMUFBsXGzQdHTRuST5Jbm5ubm5ubm5ubm5ubm5ubm5ubm5ubm5ubm5ubm5ubm5ubm5ubm5ubm5ubm5ubm5ubm7/wAARCAFaAOYDASIAAhEBAxEB/8QAGwAAAQUBAQAAAAAAAAAAAAAAAAECAwQFBgf/xABHEAABAwIDBAUHCAgGAwEBAAABAAIDBBEFEiETMUFRBiJhsdEUFSNxc5GSMjVTcoGhssEWJCU0QlSTojNDRFJj8ILh8WKD/8QAGgEBAQEBAQEBAAAAAAAAAAAAAAECAwQGBf/EACQRAQACAQMDBQEBAAAAAAAAAAABEQISITEDE1EUMkFSYbEi/9oADAMBAAIRAxEAPwDIxOvrGYlUsZVztaJXAASEAC/rVXzlXfztR/Vd4p2LfOlV7Z/eql1pFoYjXfzlR/Vd4qajxCtdXQNdVzlpkaCDI4g6+tUhayloh+v0/tG96z1PbKxy7655lRybXQxvI11HYnoXy8dXOJ5e/TCAPqbk5eIFr8L703PUm5tre4GZSvic5+Zry3dfTl/9Uewc1zbzandpx3ldY6s+f6mlOHutrfNyumSumuNmTxuDxTHQuMpe2Ugnh2JXscAPTFotbdxWYzm+f6VAjdUAC4vdx1vwSl8+VtgCTvN933phgc1rbzENaALW7LJzGkFzjMXAaEctNVqc55v+lQRk1S4A5AddeFk/PPl1AvfnwTY2HLlEpcQAgwyW/wAY+5J6k3z/AEqCbSpYxt23OgJvxvZLtKnKbMF+AvvQAXsAbLYnUHs4IMLrE7YjtKdyfP8ASoLG6bPZ50O/sTGPqmg5hckjju0F+PrTtnILnal2hsEbF5GspHMJ3J8mmAXVGcFuoLRcX3HW/wCSBJU7y1vvTRTua4kTEXaG7uX/ANTxE6+shIsRayT1J8lR4Nz1IzEDNc3AJ7PWjPUZybaW3XQyJ2lpiWtsLepSMjc17iX3B/htuUnqzHyaYJBLK8Xfopcx5lIhc56mUzyumHM1FbUtqJAKiYAPNhnPNReXVX8zN/UKjqb+UzfXPeowF9Vh7Yfnzys+W1X8zN/UKTy6qP8AqZv6hUCN60jbwCpmmq3tlmkeAwmznE8QhQ9HP39/sj3hCxly1DDxX51qvau71VZG556o+3gtmTDvKMTqpZjli2z/AFmxKoSvMx2cQAjBOVoHfzWuIIi0BjIPymn1KaiYfLYDb/Mb3oMbmtOYbuxOoHh1dCP+Rveuec3hLcY1LuEIQvlHuCZLE2VoDr6G+nqt+aehWJreBAaVmtnOvYcUopgWNa5x6p4eu6mQta8kqEPkrdbueR2lJ5KyxuXe9TppjYd7R7kjOSkAbDIQ8P32GuiV0cZkzuf8o9XL6lKYYyb5d6UxMIaCNG7tVrXCUriKAObGJDc2IsRwSvbC8uu8jSxvpZTCGNrgQ0AjckMEZ3tvqSrrjyUiFPGXnrkjQgA68U80zNfla9qe2FjSC1tiE9ZnOfiVpXFK0ss4m/MfZ4Jwpmh2bM69771MhSc8p+SoCEIWFCEIVHJ1I/WZfrnvUVlLU/vMv1z3pgtxNl9bh7YfmzyZZKAlc9o3C6Y6QDctWNfo5+/PPDZnvCFH0ZfmxGT2R7whYy5WBjMop5Z42k3eTb7dT3rCYcrurcLZxuB8mJOIIy317Nygniju1rAAANFnKXSIm7Qxxh0Re92/QjmoIozBUsezeDcetXBGSWtJ0CtUdO1srqiQAtGjbrMNSnhxCtkkbnLWx8y3eocQxyoppcjMt+1qe9+3ku3TiO1Z+IZXuLX2BtcFcex0r9q6sq5NPSauvoYx/wCCT9JcQ/3R/As0w53dVIIC42HvXT0/R+sOWrPy0x0lxC4GaP4E4dJK88Y/gVFuHTSNLoy11uAOqgljkjkIe0tKen6P1g15+WsOkVcf4o/gU0ePVhBLnMHqYsWMa7lZibY3du5K+m6P1g7mXlpHHq1xsws+FObjNffrFg/8FXjc1rbNFh2p8k+cABoAtv4rPp+lfthvVNcrHnmrtvZ8KXz1Vc2fCqB0GiiLxqtel6P1hjuZeWp55qubPhTfPVXfez4VliQDmpAQU9L0frB3MvLQ89VfNnwpfPVXzZ8Kz9CkI4BX0vR+sJ3MvLR89VfNnwo881f+5nwrOCDqnpej9YO5l5aHnur5s+FAxurPFnwqgkJsnpej9YO5l5PLy+QuO9xJKjeSkzWTHOvquzJCRxSZhyRmudyTMg2eixviMnsj3hCTot85SexPeELE8rCXEHFlZUPJuQ7QHgs9z3PeMx14rQxNn6/NlBLi7noNFDT02ZxvfTUlYp3jhDezb8VfY8HDvR2LhzSvpoI29awPG5WTJUOpXvMfWjJ1F10xwmYc88qLSSl8zw/Rw4JayFzzcg9iT0bg2pY0i+8FP8rztOjgOFgpHTnLhJzjHlntbsz1227UjHNL9NAdwU8soNwC/wC5UXEknUrp26Y120o5Y4G6G5PJMlrs7D1WnXUlZ2dw4pc1wsTisZLMZBN93YFO25VOEdberrM192i0i1SQB7i5xs1ouSmSua592bhoFap2tdTyN+5UzBIDYMPboud77utbVBjtyhcLFX6igEcQka43A4neqYFwDvWscolnLCY5R2BTmA6p2UIItqtWxR5ZbeQgN7VFftRmKWJhlHamPkbwTC5M1KBxkN0Zim7uCTMCgcXJhcnbwmkckCXRvKaUt0G10Vv5yk9ie8IR0UP7Sk9ie8IWJ5WGjUtAq53u35rD3JjLWA0AJzFLiTw2okHamOIZES75RHuUiXZDPKZn7KILNnYWtIIuL6/YrcLhncdbnT7E98QcdHZSV16U1y5dTfhnTzjyNrLEC+471FtxO8MBLWAe9WX0ADi5z9Dz3obCwWcR1L2uukVHDlNzyjAiIDWjKOLkGGGTRgv2lJUxNynZ36pv61E0FoBDjr2rrExLE7Iamn2R/JQ6Zd2qtTkuH2Kpa1wuecU1jK5RwZrOsSeQV4QOuN1+RKrYfNs22dqCtRuzIzZh715cpmHr6eOMxudDGIRcm5U8bGVBItY20VYFpN2kEdhVqiI2rvUuXM7u2UREbEnpy+EsJ61rXWfNTtY0Ax5e0LXmeADZZznbcua4kAHRJ24Zx35Z0rdk0G9wVEXXCuVkLnR9TWyzQSCu2E3G7j1cYjLZIDqnKNtynjctOYRex0SEFN3HVEOLtCmZSSncCUoNggbqNEXNtyL2Ou9IXckCaIJ0TCTfQI1VG30SN8Tl9ifxNQjokD5zlJ+hPe1CxKwv1rL18r3/ACWn8lSmldLe5sFaxSY+WyN4A/ks6R9zdMcflucvg9vVAsU+5VbMh0txlaVtgtVNYWGpUAe97cnNStpnOcMxsFYaIohZvvVRSeHxtda5vv0TWDKwGT5LhyV/rPBy6jtUctM57GNaLAXuVdU48GmJUngN3XLVWlbrcCwWlNBmdlBsGty6cSmQ0ZkDw5t7HfdJ6kzG6aKlnhzmOsNFfpC2R9n6iySow5zesyQOHI71BTu2UovfkVzneNnTHad2zC1rjlDbNCttkDG2aLAKrG9scOZRCdz2kt0F96870TNp5pSR2lVXzNgjNyCTyVeqmOUtzakqmXa6reOF8sznp2hehrpGDcLdqfVxRzRtmjABI1AVAJ4ebW4Lpp8OOq+SDRJx0S2JG5ODbC5WmDLEpDruCedL66JhOqKLFLewTcyQkFEIetqkG9F029t6ocU4BRFwSgnmg3eipvicnsT3tQm9EtcTk9ifxNQsTysJcWcPOEoza3/JZr5uA4K1jBtic/1vyVAi60gLyQDdXcPjE1RExxsHvDbjhcqkGkg/crmGktxGmvxlb3qjrHdFaZ2+on+7wTf0SpPp5/u8FvoWbVhjotSj/Pm+7wS/ovTfTz+8eC20JcjD/RWl+mm+7wSjovTAWE033eC20JYwndFKV2+ef7vBRfoZRbQO28/quPBdEhQYcnRalkbl28wHZbwR+itLkyieYe7wW4hSoa1S5s9CqI76mo97fBJ+hFF/MVHvb4LpUKsucHQuiH+oqP7fBL+hlF/MT/d4LokK2Oe/Q2jt+8T+8eCP0PpP5io948F0KEsc47oXRn/U1HvHgk/Qmi/mKj3t8F0iEsc2ehVEf9RUf2+CT9CaL+ZqPe3wXSoUseT1UQgqpogSRG9zQT2Gyrk6q1iR/aNV7V/eVU3raEJSgpC0pQFBu9ET+05PYn8TUJOiPznL7E/iahZlTMXIOK1AP+78lTzAKfGrjF6n635KkSbb1tE4cSeqrGHO/aVL7VveFThcbHXQK1hoBxSlte21b3oPTUIQsKhqa2mpMvlNRFFm+TneBf3p754owwvkY0PIa0lwGYncBzKx4IIqzpDigqo2ybOOJjA4Xs0tJNvtSY5EKaiw2OjYCI6uIRsLjY2vYX1QbO2j22y2jdrbNkuM1udkhqIROIDKwTOGYRlwzEc7LFon1EnSmU1ULIn+SjqsfnFs3OwWZUVkbcdfXue7PFVthAym2ztldru3lB1z5o2SMjfI1r33ytJsXW32HFOc4NaXOIDQLknQALKxLXHsI9cv4VfxD5vqfZO7igljkZLG18bmvY4XDmm4I7CoqiupKV4ZU1UMLiLgSSBpI+1V8A+YqH2De5Z2JNld0pjENNFUu8k+RK6wHXOu4oNtlXTyQGeOeJ8Lb3ka8Fotv1S+UwZY3baPLKQIzmFn33W5rPxBrm9HKsPhjhdsHlzIzcA2PGwWBTvfSz4bhstyGVDJoXHixzTp9hQddUVUFKzPUTMiZuzPcAEraiF0G3bKww2zbQOGW3O6xav0nSV20h8o2NJniiNtXF1ja+l1dwaSCoo5mxUnk7WyuY+I2Izcd2iC1T19JVPLKeqgmcBctjkDjb7E9tRC8yBkrHGPR9nA5PXyWX0dhjYa9zY2NIq5GggAaaaLFdI+gxLEq3MfJ5J3wTN5Xb1Xe/vQde2aN8QlbI10ZFw8HQjndR09bS1ZcKaoilLd4Y8GywZjm6JYbE4kRTOhjlINrMJ1V2llgjxsU/m7yaXZuySgts5gPIfmg2EIQg8nxL5yqvbP7yqqu4gy+I1Xtn95VQsIK2hG3Lk+yRuhN04lBsdEfnSX2J/E1CXokQcUl9ifxNQsSsIMZaTi1R9b8lnF7S4NbuPNaeMWOLzguLevv+xZRZaQg6a71bEgaWFW8LfbE6YDjK3vChNjZT4e22KUp/5md4WkenIQhYVn1+Dw1s+22s0Ehbkc6F+XM3kVI/C6d1PSwAOZHSvbJGGni3ddXEIK3kMfnB1YC7auj2e/S17qLzRT+anYeS8wuBu4nrXJve/O6vJHuyMc7fYXQUa7CY63ycvmnjfBfI+J1jqLHh2J1NhgghmidU1M7Zm5Ttn5rb92nas+l6SCpwh9WIQJY5GsfEXbrkAH3FXcbxN2GUjZY4ttI9+VrL2voSfuCCKnwFlNsxHXVwZHbKza9Ww4WtuUtdg8VbVtqTUVEMrWbO8L8ul78k91XPNQw1FBFHJtGh1pHltgRfkVFg+IVeIU7amaniihe0lpa8k3BtqLIJmYa0YfLSSTzyslBBfI+7rEW3pJsKp55KOR+bNSEGMg96reenfo7502IzZb7PNp8q29S4liM1KaRlPCySSpfkAe7KBpfkgkr8Lirnskc+WGaPRssTsrgOXqSU2Fx01DJTRTTjauLnSl/Xud5ujDcQkqpqinqIRDPTloe1rswIIuCCq1JiOJVrDLBSU+yzuYC6Yg6Ejl2IJsPwaPD5nSRVNU/OSXNkfdpJ3m1t6ecJpnQVcLw5zKtxfICdxPL3K8hBU82U5wsYe9pfAGBlnHWw7eahosGipKsVJqKiaRrMjTM/NlbyGi0UIBCEIPK8Q0xKq9s/vKgvcKziIDq+qI3iV3eVVDrrbJHtvuKjuRoVNZRvAzFFbXRH50l9ifxNQjoh86S+xP4moWJ5WEWNPyYrOSNQ5ZrGl3WNzqr+NmNuMVFwT1tfcqzJ4xYFtx2pYVjC43OjeJ5K3QAecqQA3O1b3hVZJg5ugB42OiXC5gcUpbNteVu71hLmVp6mhCEQIQhAJs2sL7f7SnIQcVNh1RDhVBUQRPvMGRVDMuujrtdb7LLaxKGqrccgjp3NjZTwueXyR5mku0tvGtrrbsiyDJ6PNkgwx9JMDnppHRgkWDhvBHZqn9HI3MwCmY9pa4NNwRYjUrTshByO1c3o55m8nn8tB2eXZmx6975t1rLTx6kdUzYXF6QNE3WdGSC3q778Ft2RZBjdHYDRmrpZmO27JLumdc7Vp+Sb+rRZeGeQU5LquKsFS2d7uq2TL8okaDRdbZCAGouhCEAhCEAhCEHl9d84VQP0r+8qm8WcruID9o1Nzb0ru8qo6xNwQtskvYaDVMcxwOoVinbmJJ+xOlA0G8oNHojGW4hI47jEe8IU/RkAV8gGg2Rt7whYnlqGRjt/PNT9f8lQLjber+OEjGarln/JUmgk25oDa3bYi+t1Zwpw860lh/nM0PrCgfA5jQSNFPhQ/atJ7ZneEHq6EIQCEj2B41v9hI7k3Yt5v+N3igehM2Leb/AI3eKNi3m/43eKB6EzYt5v8Ajd4o2Leb/jd4oHoTNi3m/wCN3ijYt5v+N3igehM2Leb/AI3eKNi3m/43eKB6EzYt5v8Ajd4o2Leb/jd4oHoTNi3m/wCN3ijYt5v+N3igehM2Leb/AI3eKc1oYLC/2klAqEIQeV4g0nEqr2z+8pkVHNN/hRufrbQK3WNzYhU6a7V3eVr0NV5PCGwgZfzW0hkSUjqQCOUdYBVtmcy6CpeKsWkAzcHcVT8gcxw6t77rItJujQIr3k/RHvCFoYTRPp5XSPAbdtrfaELE8jmccaTjFTYj5aokZHDXVW8cdbGqn6/5Kle5vv8AWgstcC30gNvWrWGGNuJUoA02rd/rCzQ6zrq9hs18TpWtAttmd4QepIQhAJsjiyNzg0uIF8o4pyQoK3lhEbHOicM7rDW/C/5IbWl+xyxOO1YHjXcFNsY8rW5BZuoHJJ5PD1fRt6gs3sCuzH+hNMYyxrWl7nnQXsmip9Ixj2lhe3NqRpqBb7wpJI2SAB7Q6266aaeJzmkxtuz5Om5Nl3RtrGukmYGkmIX0IN03y8CJryx2pcLA3tYf+lN5PDYjZtsQRu4HejYRWAyNsL/emyf6NfUZaTb5SeqHZbqM1t2RlkTnF9+rfdbgrBiY6LZloyWtl4JjqeEtDTG2wvYW5702WbNFQ8zvjETuqL3uNd/go4K/byNaInC9jqez/oVkMYHl4AzEWv2JGwxtdmaxoOuoHM3KbJU+UDa0uhfLsnBre3fqlkrdkxjnxkZweO6273qQU0Ia5ojaA7eEpp4i0AxtIAIsRz3q7FZJGnM0Ei1xuSpBoLBKsthCEIPN6xv7QqCfpXd5UtOCGkjmlqov1+oc/X0jtPtKVhAG6wW0TtcrdJV5ZxE4jL2qiLc01sg2otw0Kq26Vh103WQqmGyF7S08BdC5ysuPxpjvO9UbabQ6qq1xjN2Hhrda1W8jG6ppYxzXSEap1XhzJAXMADt6QjHaQb3WphLYjX0pYW32jbhwtxVGOncHkOaT6lewyFvnKlc24O1bp9qD0tCEIBVMRglqI2NhNnB1yb24FW0JGyTFqj4ZnGWxALmtAN+W/wBSY6llfTStIsXOuxmc9XS2/wB6vIKtpphSfTP8pjcxt42NA1cnRQyNmJe0HVxz5zrfcLJXVmUTHJ/hgnfvsnsqC7J1CMxI1PJXdn/KpFR1DYHsecznRtaOtxBN1IKeYRWNnHaZiMxGYWt/7Toa7bRF4jIs5rd/P/6neVOEkoMRAjbmvm377dyTZEYmGGdrYS0Nc5hde7jpfcO1OMMvlObS2a+fMd3KyDWWikeWasIAF95IHipG1AcY7Wyvbmvfdu8U3NkUUErZ7vDSOtd+Ykuvu0UlJAYQ/NfV2lzfq8E19W5keYRXtJk+V22TvKHbdsRjsXC977hx/L3pusUYIpvKnyEDK4EWvwsLf97VFHSTNp5GOs5xYGtu7cdb6rQQpa6YQ0sb42uD7C7rht75RyUyEKLEUEIQivPq2ZhragHS0ju9RseHXsVBiDHtxCouLAyu7ykg0dvstouNcAUWFwQmCztQUA20KDfwxzCyzSCba2QquCG87vqfmELE8tM3E4A7EZnsLQ4ONwmxbXc/UdyjxKpEWJVIEYvnIzE71LTOdKLnKAOAN0xhJGyaDoACpqUtjrqbTUyt70pZYXTYXDy+maSAdq3vWpioSHeoQhZUISOzW6tvtKb6Xkz3lA9CZ6Xkz3lHpeTPeUCGniOb0bev8rTenGNhLSWi7d3Yk9LyZ7yj0vJnvKJRBTxNblEbQNNLctyds2ZnOyi7hYnmk9LyZ7yj0vJnvKFEFPE1oDWNABuABxR5PF1fRt6u7Tcl9LyZ7yj0vJnvKFQDBGWluQWJzWtx5pdm0vD8ozAWBSel5M95R6Xkz3lFo9CZ6Xkz3lHpeTPeUD0JnpeTPeU5ua3WtfsQKhCEHntcf16f2ju9QFg3n7lcrWXrZ7W/xHd6rujNloRggJ4PaozobcUNBB3rSNrBH3qXN5MPeEKLABatfrcbM94QsZcrCliOHNqsSm2cjTKXnQnRRMw+viblyABuhDDqVblq4WYtOzZszB5uTvKvsexzb2sSmEXBOyvTQTCIiRgHZe5Kpsp3jGKUuIDdo06+ta5lawakfasrEJ5DO18OXMwgtNr2IWsomISKd+heet6SY0SQawNNri8TPBRnpTjTH2dUjThs2eCwr0ZC86PSnGSSRUgDls2+Cc3pRi+l6wa/8TPBB6GhefDpRi1v3oE+zb4Jx6SYzkzCpHq2bfBB36F583pPjIdldOLjeDG0fkpWdKMScQH1WUn/AI2+CDvELhJsexhrbx1mb/8AkzwVZ3SbG2tuanT2TfBB6IhecfpXjN7eVD+k3wVqDpBjUjMxq2jsMbdfuQd6hcbFj+JZfSztv2Mb4J/n3EN4n/sb4LWmUt16FyHnzET/AJ/9jfBBx3Efp/7G+CaZLdehceMexD6f+xvgnjHMQI/x/wCxvgpplXWoXJDHMQ+nHwN8Evnuvt/jf2N8FdMpajWaVk/tHd6rPJU8hMj3Pd8pxufWo3NuqIHADhqhoOvqUro7hMLXDiqL+Afvz/ZnvCE7Af3x/sz3hCxlysK+zjkxSsLm6tkJzEaBW2tBaS1wPqXPYtI5uMVYDi0bQ7imQ1xjaQ7MXc8yY5TEExDUxaUtiGRyxvKpnOADiEyWZ77BztAbjsUY0cLJM2UvGqJAJAJboq+Z73GwtdMe4HenxuEbQ4HXkeCgW2UA63OoIUlPss/pb27lC55Nib9ilYxjyNSSd4UFszU8R6rS/wDJXXwxzQNc0AG1rErNijY1xa6xPaN60qeSGBg27Q0eq90tYVnUE7Xa3JJ0vxU7KDNfaR2PNTSYoxrWuDWuadw4hOjxITtIDARx1TZUAp2x9UDcjZttlc0EFXmMbIzNZIYm3tcX5LpTLPNHE46sClFMwDqghWsgtvCfs9FUpTECdsSDpuVkstuSdZUpWLMpRlVhwzDUJoYrZSAt4o1Cny3TC2xWQwDVOCXLxSgLUIjISEHgpC1NIslCO3NBF0+yNylKt4I21W/6h7whPwf96f8AUPeELnlysOZxofteq9oVS1Gi0sae3znUDKLiQ6rNdq45dAs48LJd6AOY0SX0SXutIUWv2J7QXuDdSewIjZtJA1m8q1BTyxyufkJDNHAGxCzKmQxXeYnixB4qRzRZuzZbL/EnV0cZjbKwPY++odc3StzTQZrtYy3vUUwSOjaLEXupZJRK3KeuR/EdCqbiRaxdbmeKlhlc94AYHFENJPWaywHIp0UzI3Dascbf7Ta6bUE5jmisRy5KO7nADKC0bhZUX48Wkb1WMsPXqlbWuLsxue26qRskaM7dWkWJteyswQTbPaZQ6MmxUVoU8u0ALW3HK6usl1sWkKlFQPaY3wuLQ7Wy0oXF7AJB1udlrGZKJa+qljbGR1rXSBh5Iydi6WiRzI7aKs6AXNipgwcbp2QHiiqhaWjQXTHb/klX8g7EhY3kqlM/QcNEuW+oVp8RH8IsowANLKohy6JC1WLDgmvZYXVRVLUhCnLU3KEFnCf3l31D3hCdhjQKl31D3hC5Z8rDlcaP7WqvaFUBvV7Gx+16r2hVIDksRwpXW4JLXF0W5JSeC0izRytbURlwbody6iKOllcXRuBeW776Lj2i5CtUrzE8ddwPZqFmVhuY1AfIiA0br3HNZtJR7ajY8A3IOo53V2qqc+HPZJYXHJV8PjLKIOe+UXJLQ02Cx8NfKnJTu2mQDfwRSxxskLJmOvwI4Kd5dtbF5I366kKGZxuCyUOI4FLKXGUcj3gtu9h0s7itCPC2aPLQ14I36rBZXyZcrtRwV6jrwH+nndl7FRoGjyMlbGLZzuPAJ9JTyQHZWzMU0VRDIBlfv5qcaG4v710jGJ4Swxpa3KBYDgna8kN11J96dcLU7EELw1pLhuUflcHGRo9ZsoamRwY55+TusufqXtLy6xDzfRYtXV3BItr6kWBOqwKTFhDE1hc532KWoxhrQOud17Aaq2NpzNNEwiy504/PezdB270sfSCZjy2QZmHirEo3i4phAUNNXU9U0ZJRmtq2ymdbgVtkZQkKS+m9BVCW4cEwtsbJ7zlaS4gAcVW8tpz/AJrfelov4cLVDvq/mEIw6Rj5zlcD1L/eELllyrlccDfOtRZ1yZDcclSkYWHK7QjgruKR7TGauxtZ7jdVWXJzyNLmj5RWYVDqjf2KYsDHHKN/ybq7HQyZ4JWuEkbXNtbgLq2KUN2vsW6nsWhTNbl9JFY20dbS63bDklXWejfy4978YFbKWxBrbkfcmNq3MjjYBdoGoXQ2RYclOz+ne/GFDOxzuv1GE77KeXDdtJtKN7SHDctawSp2f1e/+M5mDwtjEsulhbLbeVluZ5NP12G3PULpUlk7P6d78VqcCSBpOUgDe1acLAIwQLi+irISOjU8nf8AxcICpVNSWtcGi9vuSoWp6d/Kd78UjVPlgLXgBY8z7FzgLa+9dKksOSna/Tvfjk85HXGhG5MdI59y69+a6+w5IsOSvaTu/jjxcEG3akcS43suxsOSLDknbO7+OOZI+J12Etd2KxDidXE64kcewrqbDkiw5K9s7rEGNzOAORoI39qd59IOsY17dyyap36zKB/vPeoCeC5buzQq8UmnBZmsw8AqObRNSIN/ocScUlH/AAH8TUJOh3zrL7A/iahZkVsWa9mKVMouBtXC49arNcwvyEkNPHctaUZsVqjIxz4dq5pAO481m1dLJRvzEHK69jyUVYp6WAFpdJG/svb3LoIKdjYgY3AWGoG5clC0SENLwx38JOl/tXSUkEuVrmVEb2gdYX1SI3X4WUIQvY8Jr3sjF3ua0dpslLg1uYkADiVUxMtFOzNb/Ebv9akjqI5mSuOXZsNs3AiwKlrSRs0T3ZWyMceQcCh08THFrpWNI4FwCpUD4slO1zo3SW6oa2xaba31SzPjbiDrvibZgBztvrcqXsundfBDgCCCDuISOexrg1zmgncCd6bTlhgYYhZmUZR2KtiDWSSQsuBJclvrtp96szskRutl7A8NLmhx3C+qcs2mcH18c0mj5WOIad4Glh9xWhHI2QEsNwCR9oSJsmKI6RjCA97Wk8CbJXSMYAXva2+65ss+ucwTy3LS7ILskbcO37jzU1a5mygMgA9I068EtaWnSMa4Bz2gncCd6HSMYQHva0ndc2uq1Y+Jk9OZC0WcTrwFiklPlVHtWNBex2ZnG9j+aWlLQewvLA5pcN7b6hN28INjLHflmChorSh9SW2Mp0uNco0HiqjHwCap2joshk+SW9Y6DcbqWtNJ8scds72tvuubJzSHAFpBB4hUsQsZaUAsDi/TML8CpMODRTWB6wcc45OvqFb3SY2taQhCqOOqh+tTfXd3qFWqkZqmW/8AvPeonBvBeW93srZHayS+qdZK1rQOtqUG30ON8Vl9gfxNQl6HgDE5fYn8TUKSKWK1MsOK1bY3kAyuvZU5auaZobJIXAcCVPjXzxV+1KpABVC5iOKs0M8jKqJrXkAvAOvaq1lNRj9ch+uO9WCeHYIQhel5Akt2JUIGGSMOLSQCBc3SbaIuAztJOiDBGXFxGp3m5/7wSeTRAABp0tbU/wDeCbrscJGGwD2m5sNUGRl7ZgTfLYc0jYWMILRa3alETA7MBre+/wD7zKBpniBdd2rdDodEGoiBALrE2IFjxSmCM5rg9bfqUGCMkEtuRaxueCm5sHTRtzEu+QddNyDNGBdxsAAdQdLpDTxHNdvyt+p11ul2LOR3AbzuG5NzYbWM21Jv/wDkpTIxjmsJ1duFkmwj6vV+TYDXkldG1zw43zDdqVTY3yiLKXZtBbgeO5KJYy8NB63KyTyePKW5TY24nhuThCwODrdYbiSpubHoQhVAhCEHJVNjUS6/xnvVc2vopqq3lMuv8Z71Cd+i8vy9kcE46JQkSt9aDd6H/OsvsT+JqEdEPnSX2J/E1CkjOxkfteq9oVUsO1eiPoKSR5dJSwOcdSXRgkpvm2h/kqb+k3wS1ee2ClpP3uH64713vm2h/kqb+k3wSjDqJpBbR04I3ERN8FYlJ4UELU2Mf0bPhCNjH9Gz4Qu+t5tDLQtTYx/Rs+EI2Mf0bPhCazQy0LU2Mf0bPhCNjH9Gz4Qms0MtC1NjH9Gz4QjYx/Rs+EJrNDLQtTYx/Rs+EI2Mf0bPhCazQy0LU2Mf0bPhCNjH9Gz4Qms0MtC1NjH9Gz4QjYx/Rs+EJrNDLQtTYx/Rs+EI2Mf0bPhCazQy0LU2Mf0bPhCNjH9Gz4Qms0MtC1NjH9Gz4QjYx/Rs+EJrNDz6pYPKJTmF850+1RFo01XoJw+jcSTSU5J3kxt8Ehw6iO+jp/6TfBeeXqh59dre0oLgToLFeg+bKH+Spv6TfBHmyh/kqb+k3wQc10QIOJyexP4moXUQ0dNTvLoKeKNxFiWMANvsQoj/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E:\CONFERENCES\TUFTS  OSHER LIFE LONG LEARNING TALK\Remaking Ed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819400"/>
            <a:ext cx="3048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SBOM1a1ukLlziKag9yZvB2HPba2IxAxv5QfcWU2KFf-NYsTunKe_wVWw">
            <a:hlinkClick r:id="rId3"/>
          </p:cNvPr>
          <p:cNvPicPr>
            <a:picLocks noChangeAspect="1" noChangeArrowheads="1"/>
          </p:cNvPicPr>
          <p:nvPr/>
        </p:nvPicPr>
        <p:blipFill>
          <a:blip r:embed="rId4" cstate="print"/>
          <a:srcRect/>
          <a:stretch>
            <a:fillRect/>
          </a:stretch>
        </p:blipFill>
        <p:spPr bwMode="auto">
          <a:xfrm>
            <a:off x="4648200" y="2667000"/>
            <a:ext cx="3352800" cy="3962400"/>
          </a:xfrm>
          <a:prstGeom prst="rect">
            <a:avLst/>
          </a:prstGeom>
          <a:noFill/>
        </p:spPr>
      </p:pic>
    </p:spTree>
    <p:extLst>
      <p:ext uri="{BB962C8B-B14F-4D97-AF65-F5344CB8AC3E}">
        <p14:creationId xmlns:p14="http://schemas.microsoft.com/office/powerpoint/2010/main" val="2553342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STEM CELL LECTURE  10.12.12</Template>
  <TotalTime>539</TotalTime>
  <Words>1833</Words>
  <Application>Microsoft Office PowerPoint</Application>
  <PresentationFormat>On-screen Show (4:3)</PresentationFormat>
  <Paragraphs>132</Paragraphs>
  <Slides>41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Paper</vt:lpstr>
      <vt:lpstr>Acrobat Document</vt:lpstr>
      <vt:lpstr>Sheldon Krimsky Lenore Stern Professor of Humanities &amp; Social Sciences, </vt:lpstr>
      <vt:lpstr>Historical Context</vt:lpstr>
      <vt:lpstr>PowerPoint Presentation</vt:lpstr>
      <vt:lpstr>PowerPoint Presentation</vt:lpstr>
      <vt:lpstr>Weakening the moral boundary</vt:lpstr>
      <vt:lpstr>PowerPoint Presentation</vt:lpstr>
      <vt:lpstr>PowerPoint Presentation</vt:lpstr>
      <vt:lpstr>PowerPoint Presentation</vt:lpstr>
      <vt:lpstr>PowerPoint Presentation</vt:lpstr>
      <vt:lpstr>Late 1990s:  Ooplasmic Transfer in Women</vt:lpstr>
      <vt:lpstr>PowerPoint Presentation</vt:lpstr>
      <vt:lpstr>Cytoplasmic Transfer</vt:lpstr>
      <vt:lpstr>Reasons for Cytoplasmic transfer</vt:lpstr>
      <vt:lpstr>Mitochondrial Disease</vt:lpstr>
      <vt:lpstr>PowerPoint Presentation</vt:lpstr>
      <vt:lpstr>PowerPoint Presentation</vt:lpstr>
      <vt:lpstr>First child born with ooplasmic transfer</vt:lpstr>
      <vt:lpstr>PowerPoint Presentation</vt:lpstr>
      <vt:lpstr>PowerPoint Presentation</vt:lpstr>
      <vt:lpstr>FDA stops ooplasm transfer</vt:lpstr>
      <vt:lpstr>PowerPoint Presentation</vt:lpstr>
      <vt:lpstr>Meanwhile other procedures for treating mitochondrial disease were being tested on animals.</vt:lpstr>
      <vt:lpstr>PowerPoint Presentation</vt:lpstr>
      <vt:lpstr>PowerPoint Presentation</vt:lpstr>
      <vt:lpstr>PowerPoint Presentation</vt:lpstr>
      <vt:lpstr>PowerPoint Presentation</vt:lpstr>
      <vt:lpstr>PowerPoint Presentation</vt:lpstr>
      <vt:lpstr> Shoukhrat Mitalipov has developed a procedure to help women conceive without passing on their genetic defects.</vt:lpstr>
      <vt:lpstr>PowerPoint Presentation</vt:lpstr>
      <vt:lpstr>Concerns about 3-Genome Babies</vt:lpstr>
      <vt:lpstr>PowerPoint Presentation</vt:lpstr>
      <vt:lpstr>PowerPoint Presentation</vt:lpstr>
      <vt:lpstr>Mitochondrial heteroplasmy</vt:lpstr>
      <vt:lpstr>PowerPoint Presentation</vt:lpstr>
      <vt:lpstr>PowerPoint Presentation</vt:lpstr>
      <vt:lpstr>PowerPoint Presentation</vt:lpstr>
      <vt:lpstr>Nuclear Transfer to Treat Prevent mitochondrial   disease in the offspring</vt:lpstr>
      <vt:lpstr>PowerPoint Presentation</vt:lpstr>
      <vt:lpstr>Questions to be answered</vt:lpstr>
      <vt:lpstr>International treaty on genetically modifying  the  human genome</vt:lpstr>
      <vt:lpstr>Options for prospective mother with mt disease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Epigenetics:  How Your Grandmother’s Exposures can Affect your Health Sheldon Krimsky</dc:title>
  <dc:creator>krimskys</dc:creator>
  <cp:lastModifiedBy>Windows User</cp:lastModifiedBy>
  <cp:revision>60</cp:revision>
  <cp:lastPrinted>2014-03-31T14:28:19Z</cp:lastPrinted>
  <dcterms:created xsi:type="dcterms:W3CDTF">2013-01-24T17:24:40Z</dcterms:created>
  <dcterms:modified xsi:type="dcterms:W3CDTF">2015-07-06T21:37:43Z</dcterms:modified>
</cp:coreProperties>
</file>