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5575" r:id="rId1"/>
  </p:sldMasterIdLst>
  <p:notesMasterIdLst>
    <p:notesMasterId r:id="rId74"/>
  </p:notesMasterIdLst>
  <p:handoutMasterIdLst>
    <p:handoutMasterId r:id="rId75"/>
  </p:handoutMasterIdLst>
  <p:sldIdLst>
    <p:sldId id="317" r:id="rId2"/>
    <p:sldId id="320" r:id="rId3"/>
    <p:sldId id="322" r:id="rId4"/>
    <p:sldId id="323" r:id="rId5"/>
    <p:sldId id="324" r:id="rId6"/>
    <p:sldId id="325" r:id="rId7"/>
    <p:sldId id="392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91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47" r:id="rId31"/>
    <p:sldId id="393" r:id="rId32"/>
    <p:sldId id="394" r:id="rId33"/>
    <p:sldId id="348" r:id="rId34"/>
    <p:sldId id="353" r:id="rId35"/>
    <p:sldId id="350" r:id="rId36"/>
    <p:sldId id="349" r:id="rId37"/>
    <p:sldId id="351" r:id="rId38"/>
    <p:sldId id="352" r:id="rId39"/>
    <p:sldId id="354" r:id="rId40"/>
    <p:sldId id="355" r:id="rId41"/>
    <p:sldId id="356" r:id="rId42"/>
    <p:sldId id="357" r:id="rId43"/>
    <p:sldId id="396" r:id="rId44"/>
    <p:sldId id="397" r:id="rId45"/>
    <p:sldId id="398" r:id="rId46"/>
    <p:sldId id="399" r:id="rId47"/>
    <p:sldId id="400" r:id="rId48"/>
    <p:sldId id="401" r:id="rId49"/>
    <p:sldId id="402" r:id="rId50"/>
    <p:sldId id="403" r:id="rId51"/>
    <p:sldId id="404" r:id="rId52"/>
    <p:sldId id="405" r:id="rId53"/>
    <p:sldId id="406" r:id="rId54"/>
    <p:sldId id="407" r:id="rId55"/>
    <p:sldId id="408" r:id="rId56"/>
    <p:sldId id="409" r:id="rId57"/>
    <p:sldId id="410" r:id="rId58"/>
    <p:sldId id="411" r:id="rId59"/>
    <p:sldId id="412" r:id="rId60"/>
    <p:sldId id="413" r:id="rId61"/>
    <p:sldId id="414" r:id="rId62"/>
    <p:sldId id="415" r:id="rId63"/>
    <p:sldId id="416" r:id="rId64"/>
    <p:sldId id="417" r:id="rId65"/>
    <p:sldId id="418" r:id="rId66"/>
    <p:sldId id="419" r:id="rId67"/>
    <p:sldId id="420" r:id="rId68"/>
    <p:sldId id="421" r:id="rId69"/>
    <p:sldId id="422" r:id="rId70"/>
    <p:sldId id="423" r:id="rId71"/>
    <p:sldId id="424" r:id="rId72"/>
    <p:sldId id="390" r:id="rId7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0919"/>
    <a:srgbClr val="6F0E1E"/>
    <a:srgbClr val="FFFFFF"/>
    <a:srgbClr val="FFA44F"/>
    <a:srgbClr val="3B3153"/>
    <a:srgbClr val="000066"/>
    <a:srgbClr val="FF0000"/>
    <a:srgbClr val="7D7DA9"/>
    <a:srgbClr val="A4A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50" d="100"/>
          <a:sy n="150" d="100"/>
        </p:scale>
        <p:origin x="-72" y="495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160EBD4-584F-4D61-9B8E-54422B8C7B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48551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D6A710EB-BD54-453F-8895-696ECF42F3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14025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6FF97CD-96E5-464E-99A9-A2175792DEF3}" type="slidenum">
              <a:rPr lang="en-US" altLang="en-US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latin typeface="Arial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2743200"/>
            <a:ext cx="7848600" cy="3581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275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51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51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98A02514-18C4-4B99-8D9D-E25FFBE09B5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8292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51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51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98A02514-18C4-4B99-8D9D-E25FFBE09B5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6091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14400"/>
            <a:ext cx="8229600" cy="1143000"/>
          </a:xfrm>
        </p:spPr>
        <p:txBody>
          <a:bodyPr/>
          <a:lstStyle>
            <a:lvl1pPr>
              <a:defRPr b="1">
                <a:solidFill>
                  <a:srgbClr val="910919"/>
                </a:solidFill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0" y="0"/>
            <a:ext cx="9359900" cy="981075"/>
            <a:chOff x="-5253" y="-368357"/>
            <a:chExt cx="9225453" cy="994106"/>
          </a:xfrm>
        </p:grpSpPr>
        <p:pic>
          <p:nvPicPr>
            <p:cNvPr id="7" name="Picture 8" descr="FORDHAM_UNIVERSITY_LOGO_White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595" t="-14493" r="-178223" b="-14493"/>
            <a:stretch>
              <a:fillRect/>
            </a:stretch>
          </p:blipFill>
          <p:spPr bwMode="auto">
            <a:xfrm>
              <a:off x="-5253" y="-368357"/>
              <a:ext cx="9027546" cy="749307"/>
            </a:xfrm>
            <a:prstGeom prst="rect">
              <a:avLst/>
            </a:prstGeom>
            <a:solidFill>
              <a:srgbClr val="7C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8"/>
            <p:cNvSpPr txBox="1">
              <a:spLocks noChangeArrowheads="1"/>
            </p:cNvSpPr>
            <p:nvPr/>
          </p:nvSpPr>
          <p:spPr bwMode="auto">
            <a:xfrm>
              <a:off x="3886200" y="-215956"/>
              <a:ext cx="5334000" cy="841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FFFF"/>
                  </a:solidFill>
                  <a:latin typeface="Century" pitchFamily="18" charset="0"/>
                </a:rPr>
                <a:t>THE CENTER FOR ETHICS EDUCATION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FFFF"/>
                  </a:solidFill>
                  <a:latin typeface="Century" pitchFamily="18" charset="0"/>
                </a:rPr>
                <a:t>CELIA B. FISHER, PH.D., DIRECTOR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FFFFFF"/>
                </a:solidFill>
                <a:latin typeface="Century" pitchFamily="18" charset="0"/>
              </a:endParaRPr>
            </a:p>
          </p:txBody>
        </p:sp>
        <p:cxnSp>
          <p:nvCxnSpPr>
            <p:cNvPr id="9" name="AutoShape 5"/>
            <p:cNvCxnSpPr>
              <a:cxnSpLocks noChangeShapeType="1"/>
            </p:cNvCxnSpPr>
            <p:nvPr/>
          </p:nvCxnSpPr>
          <p:spPr bwMode="auto">
            <a:xfrm>
              <a:off x="3810000" y="-292156"/>
              <a:ext cx="0" cy="609600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3400" y="2438400"/>
            <a:ext cx="81534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142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14400"/>
            <a:ext cx="8229600" cy="1143000"/>
          </a:xfrm>
        </p:spPr>
        <p:txBody>
          <a:bodyPr/>
          <a:lstStyle>
            <a:lvl1pPr>
              <a:defRPr b="1">
                <a:solidFill>
                  <a:srgbClr val="910919"/>
                </a:solidFill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0" y="0"/>
            <a:ext cx="9359900" cy="981075"/>
            <a:chOff x="-5253" y="-368357"/>
            <a:chExt cx="9225453" cy="994106"/>
          </a:xfrm>
        </p:grpSpPr>
        <p:pic>
          <p:nvPicPr>
            <p:cNvPr id="7" name="Picture 8" descr="FORDHAM_UNIVERSITY_LOGO_White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595" t="-14493" r="-178223" b="-14493"/>
            <a:stretch>
              <a:fillRect/>
            </a:stretch>
          </p:blipFill>
          <p:spPr bwMode="auto">
            <a:xfrm>
              <a:off x="-5253" y="-368357"/>
              <a:ext cx="9027546" cy="749307"/>
            </a:xfrm>
            <a:prstGeom prst="rect">
              <a:avLst/>
            </a:prstGeom>
            <a:solidFill>
              <a:srgbClr val="7C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8"/>
            <p:cNvSpPr txBox="1">
              <a:spLocks noChangeArrowheads="1"/>
            </p:cNvSpPr>
            <p:nvPr/>
          </p:nvSpPr>
          <p:spPr bwMode="auto">
            <a:xfrm>
              <a:off x="3886200" y="-215956"/>
              <a:ext cx="5334000" cy="841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FFFF"/>
                  </a:solidFill>
                  <a:latin typeface="Century" pitchFamily="18" charset="0"/>
                </a:rPr>
                <a:t>THE CENTER FOR ETHICS EDUCATION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FFFF"/>
                  </a:solidFill>
                  <a:latin typeface="Century" pitchFamily="18" charset="0"/>
                </a:rPr>
                <a:t>CELIA B. FISHER, PH.D., DIRECTOR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FFFFFF"/>
                </a:solidFill>
                <a:latin typeface="Century" pitchFamily="18" charset="0"/>
              </a:endParaRPr>
            </a:p>
          </p:txBody>
        </p:sp>
        <p:cxnSp>
          <p:nvCxnSpPr>
            <p:cNvPr id="9" name="AutoShape 5"/>
            <p:cNvCxnSpPr>
              <a:cxnSpLocks noChangeShapeType="1"/>
            </p:cNvCxnSpPr>
            <p:nvPr/>
          </p:nvCxnSpPr>
          <p:spPr bwMode="auto">
            <a:xfrm>
              <a:off x="3810000" y="-292156"/>
              <a:ext cx="0" cy="609600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3400" y="2438400"/>
            <a:ext cx="81534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30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14400"/>
            <a:ext cx="8229600" cy="1143000"/>
          </a:xfrm>
        </p:spPr>
        <p:txBody>
          <a:bodyPr/>
          <a:lstStyle>
            <a:lvl1pPr>
              <a:defRPr b="1">
                <a:solidFill>
                  <a:srgbClr val="910919"/>
                </a:solidFill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0" y="0"/>
            <a:ext cx="9359900" cy="981075"/>
            <a:chOff x="-5253" y="-368357"/>
            <a:chExt cx="9225453" cy="994106"/>
          </a:xfrm>
        </p:grpSpPr>
        <p:pic>
          <p:nvPicPr>
            <p:cNvPr id="7" name="Picture 8" descr="FORDHAM_UNIVERSITY_LOGO_White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595" t="-14493" r="-178223" b="-14493"/>
            <a:stretch>
              <a:fillRect/>
            </a:stretch>
          </p:blipFill>
          <p:spPr bwMode="auto">
            <a:xfrm>
              <a:off x="-5253" y="-368357"/>
              <a:ext cx="9027546" cy="749307"/>
            </a:xfrm>
            <a:prstGeom prst="rect">
              <a:avLst/>
            </a:prstGeom>
            <a:solidFill>
              <a:srgbClr val="7C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8"/>
            <p:cNvSpPr txBox="1">
              <a:spLocks noChangeArrowheads="1"/>
            </p:cNvSpPr>
            <p:nvPr/>
          </p:nvSpPr>
          <p:spPr bwMode="auto">
            <a:xfrm>
              <a:off x="3886200" y="-215956"/>
              <a:ext cx="5334000" cy="841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FFFF"/>
                  </a:solidFill>
                  <a:latin typeface="Century" pitchFamily="18" charset="0"/>
                </a:rPr>
                <a:t>THE CENTER FOR ETHICS EDUCATION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FFFF"/>
                  </a:solidFill>
                  <a:latin typeface="Century" pitchFamily="18" charset="0"/>
                </a:rPr>
                <a:t>CELIA B. FISHER, PH.D., DIRECTOR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FFFFFF"/>
                </a:solidFill>
                <a:latin typeface="Century" pitchFamily="18" charset="0"/>
              </a:endParaRPr>
            </a:p>
          </p:txBody>
        </p:sp>
        <p:cxnSp>
          <p:nvCxnSpPr>
            <p:cNvPr id="9" name="AutoShape 5"/>
            <p:cNvCxnSpPr>
              <a:cxnSpLocks noChangeShapeType="1"/>
            </p:cNvCxnSpPr>
            <p:nvPr/>
          </p:nvCxnSpPr>
          <p:spPr bwMode="auto">
            <a:xfrm>
              <a:off x="3810000" y="-292156"/>
              <a:ext cx="0" cy="609600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3400" y="2438400"/>
            <a:ext cx="81534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269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11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574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0" y="-76200"/>
            <a:ext cx="9359900" cy="981075"/>
            <a:chOff x="-5253" y="-368357"/>
            <a:chExt cx="9225453" cy="994106"/>
          </a:xfrm>
        </p:grpSpPr>
        <p:pic>
          <p:nvPicPr>
            <p:cNvPr id="8" name="Picture 8" descr="FORDHAM_UNIVERSITY_LOGO_White"/>
            <p:cNvPicPr preferRelativeResize="0"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595" t="-14493" r="-178223" b="-14493"/>
            <a:stretch>
              <a:fillRect/>
            </a:stretch>
          </p:blipFill>
          <p:spPr bwMode="auto">
            <a:xfrm>
              <a:off x="-5253" y="-368357"/>
              <a:ext cx="9027546" cy="749307"/>
            </a:xfrm>
            <a:prstGeom prst="rect">
              <a:avLst/>
            </a:prstGeom>
            <a:solidFill>
              <a:srgbClr val="7C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3886200" y="-215956"/>
              <a:ext cx="5334000" cy="841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FFFF"/>
                  </a:solidFill>
                  <a:latin typeface="Century" pitchFamily="18" charset="0"/>
                </a:rPr>
                <a:t>THE CENTER FOR ETHICS EDUCATION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FFFF"/>
                  </a:solidFill>
                  <a:latin typeface="Century" pitchFamily="18" charset="0"/>
                </a:rPr>
                <a:t>CELIA B. FISHER, PH.D., DIRECTOR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FFFFFF"/>
                </a:solidFill>
                <a:latin typeface="Century" pitchFamily="18" charset="0"/>
              </a:endParaRPr>
            </a:p>
          </p:txBody>
        </p:sp>
        <p:cxnSp>
          <p:nvCxnSpPr>
            <p:cNvPr id="10" name="AutoShape 5"/>
            <p:cNvCxnSpPr>
              <a:cxnSpLocks noChangeShapeType="1"/>
            </p:cNvCxnSpPr>
            <p:nvPr/>
          </p:nvCxnSpPr>
          <p:spPr bwMode="auto">
            <a:xfrm>
              <a:off x="3810000" y="-292156"/>
              <a:ext cx="0" cy="609600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90" r:id="rId1"/>
    <p:sldLayoutId id="2147485593" r:id="rId2"/>
    <p:sldLayoutId id="2147485604" r:id="rId3"/>
    <p:sldLayoutId id="2147485595" r:id="rId4"/>
    <p:sldLayoutId id="2147485602" r:id="rId5"/>
    <p:sldLayoutId id="2147485603" r:id="rId6"/>
    <p:sldLayoutId id="2147485601" r:id="rId7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91091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dham.edu/ethic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64" name="Rectangle 1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057400"/>
            <a:ext cx="9144000" cy="1470025"/>
          </a:xfrm>
          <a:effectLst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200" dirty="0" smtClean="0">
                <a:solidFill>
                  <a:srgbClr val="800000"/>
                </a:solidFill>
              </a:rPr>
              <a:t>The Ethics of Human Enhancement</a:t>
            </a:r>
            <a:endParaRPr lang="en-US" sz="3500" dirty="0">
              <a:solidFill>
                <a:srgbClr val="800000"/>
              </a:solidFill>
            </a:endParaRPr>
          </a:p>
        </p:txBody>
      </p:sp>
      <p:sp>
        <p:nvSpPr>
          <p:cNvPr id="4099" name="Rectangle 1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4191000"/>
            <a:ext cx="9144000" cy="17526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altLang="en-US" sz="28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Elizabeth Yuko,</a:t>
            </a:r>
            <a:r>
              <a:rPr lang="en-US" altLang="en-US" sz="2800" b="1" dirty="0">
                <a:solidFill>
                  <a:srgbClr val="000066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Ph.D., LL.M.</a:t>
            </a:r>
            <a:r>
              <a:rPr lang="en-US" altLang="en-US" sz="28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/>
            </a:r>
            <a:br>
              <a:rPr lang="en-US" altLang="en-US" sz="2800" dirty="0" smtClean="0">
                <a:solidFill>
                  <a:srgbClr val="000066"/>
                </a:solidFill>
                <a:latin typeface="Arial" charset="0"/>
                <a:cs typeface="Arial" charset="0"/>
              </a:rPr>
            </a:br>
            <a:r>
              <a:rPr lang="en-US" altLang="en-US" sz="24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Center for Ethics Education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altLang="en-US" sz="2300" dirty="0" smtClean="0">
                <a:solidFill>
                  <a:srgbClr val="000066"/>
                </a:solidFill>
                <a:latin typeface="Arial" charset="0"/>
                <a:cs typeface="Arial" charset="0"/>
                <a:hlinkClick r:id="rId3"/>
              </a:rPr>
              <a:t>www.fordham.edu/ethics</a:t>
            </a:r>
            <a:endParaRPr lang="en-US" altLang="en-US" sz="2300" dirty="0" smtClean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marL="0" indent="0" algn="ctr">
              <a:buFont typeface="Wingdings" pitchFamily="2" charset="2"/>
              <a:buNone/>
            </a:pPr>
            <a:endParaRPr lang="en-US" altLang="en-US" sz="2300" dirty="0" smtClean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marL="0" indent="0" algn="ctr">
              <a:buFont typeface="Wingdings" pitchFamily="2" charset="2"/>
              <a:buNone/>
            </a:pPr>
            <a:endParaRPr lang="en-US" altLang="en-US" sz="2300" dirty="0" smtClean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  <a:cs typeface="Arial" charset="0"/>
            </a:endParaRPr>
          </a:p>
        </p:txBody>
      </p:sp>
      <p:grpSp>
        <p:nvGrpSpPr>
          <p:cNvPr id="4101" name="Group 9"/>
          <p:cNvGrpSpPr>
            <a:grpSpLocks/>
          </p:cNvGrpSpPr>
          <p:nvPr/>
        </p:nvGrpSpPr>
        <p:grpSpPr bwMode="auto">
          <a:xfrm>
            <a:off x="-14288" y="0"/>
            <a:ext cx="9374188" cy="739775"/>
            <a:chOff x="-19404" y="-368357"/>
            <a:chExt cx="9239604" cy="749307"/>
          </a:xfrm>
        </p:grpSpPr>
        <p:pic>
          <p:nvPicPr>
            <p:cNvPr id="4102" name="Picture 8" descr="FORDHAM_UNIVERSITY_LOGO_White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595" t="-14493" r="-178223" b="-14493"/>
            <a:stretch>
              <a:fillRect/>
            </a:stretch>
          </p:blipFill>
          <p:spPr bwMode="auto">
            <a:xfrm>
              <a:off x="-19404" y="-368357"/>
              <a:ext cx="9027546" cy="749307"/>
            </a:xfrm>
            <a:prstGeom prst="rect">
              <a:avLst/>
            </a:prstGeom>
            <a:solidFill>
              <a:srgbClr val="7C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Box 8"/>
            <p:cNvSpPr txBox="1">
              <a:spLocks noChangeArrowheads="1"/>
            </p:cNvSpPr>
            <p:nvPr/>
          </p:nvSpPr>
          <p:spPr bwMode="auto">
            <a:xfrm>
              <a:off x="3886200" y="-215956"/>
              <a:ext cx="5334000" cy="561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FFFF"/>
                  </a:solidFill>
                  <a:latin typeface="Century" pitchFamily="18" charset="0"/>
                </a:rPr>
                <a:t>THE CENTER FOR ETHICS EDUCATION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FFFF"/>
                  </a:solidFill>
                  <a:latin typeface="Century" pitchFamily="18" charset="0"/>
                </a:rPr>
                <a:t>CELIA B. FISHER, PH.D., DIRECTOR</a:t>
              </a:r>
            </a:p>
          </p:txBody>
        </p:sp>
        <p:cxnSp>
          <p:nvCxnSpPr>
            <p:cNvPr id="4104" name="AutoShape 5"/>
            <p:cNvCxnSpPr>
              <a:cxnSpLocks noChangeShapeType="1"/>
            </p:cNvCxnSpPr>
            <p:nvPr/>
          </p:nvCxnSpPr>
          <p:spPr bwMode="auto">
            <a:xfrm>
              <a:off x="3810000" y="-292156"/>
              <a:ext cx="0" cy="609600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/>
          <a:lstStyle/>
          <a:p>
            <a:r>
              <a:rPr lang="en-IE" dirty="0"/>
              <a:t>The response to doping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3400" y="2438400"/>
            <a:ext cx="8153400" cy="28956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IE" b="1" dirty="0" smtClean="0"/>
              <a:t>1928</a:t>
            </a:r>
            <a:r>
              <a:rPr lang="en-IE" dirty="0" smtClean="0"/>
              <a:t>		IAAF </a:t>
            </a:r>
            <a:r>
              <a:rPr lang="en-IE" dirty="0"/>
              <a:t>(International Association of 		</a:t>
            </a:r>
            <a:r>
              <a:rPr lang="en-IE" dirty="0" smtClean="0"/>
              <a:t>Athletics </a:t>
            </a:r>
            <a:r>
              <a:rPr lang="en-IE" dirty="0"/>
              <a:t>Federations) bans </a:t>
            </a:r>
            <a:r>
              <a:rPr lang="en-IE" dirty="0" smtClean="0"/>
              <a:t>doping</a:t>
            </a:r>
            <a:br>
              <a:rPr lang="en-IE" dirty="0" smtClean="0"/>
            </a:br>
            <a:endParaRPr lang="en-IE" dirty="0"/>
          </a:p>
          <a:p>
            <a:pPr marL="514350" indent="-514350">
              <a:buFont typeface="Wingdings" charset="2"/>
              <a:buAutoNum type="arabicPlain" startAt="1968"/>
            </a:pPr>
            <a:r>
              <a:rPr lang="en-GB" dirty="0" smtClean="0"/>
              <a:t>          1</a:t>
            </a:r>
            <a:r>
              <a:rPr lang="en-GB" baseline="30000" dirty="0" smtClean="0"/>
              <a:t>st</a:t>
            </a:r>
            <a:r>
              <a:rPr lang="en-GB" dirty="0" smtClean="0"/>
              <a:t> </a:t>
            </a:r>
            <a:r>
              <a:rPr lang="en-GB" dirty="0"/>
              <a:t>compulsory doping controls in 		</a:t>
            </a:r>
            <a:r>
              <a:rPr lang="en-GB" dirty="0" smtClean="0"/>
              <a:t>Olympics</a:t>
            </a:r>
          </a:p>
        </p:txBody>
      </p:sp>
      <p:pic>
        <p:nvPicPr>
          <p:cNvPr id="5" name="Picture 4" descr="anti dop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648200"/>
            <a:ext cx="3149600" cy="167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54102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IE" b="1" dirty="0"/>
              <a:t>Present</a:t>
            </a:r>
            <a:r>
              <a:rPr lang="en-IE" dirty="0"/>
              <a:t>	WADA policy of “zero </a:t>
            </a:r>
            <a:r>
              <a:rPr lang="en-IE" dirty="0" smtClean="0"/>
              <a:t>     		tolerance</a:t>
            </a:r>
            <a:r>
              <a:rPr lang="en-IE" dirty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41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Who makes the rules against doping?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IE" sz="2700" b="1" dirty="0"/>
              <a:t>WADA: World Anti-Doping Association</a:t>
            </a:r>
            <a:r>
              <a:rPr lang="en-IE" sz="2700" dirty="0"/>
              <a:t> Established</a:t>
            </a:r>
            <a:r>
              <a:rPr lang="en-GB" sz="2700" dirty="0"/>
              <a:t> in 1999 as an international independent agency composed and funded equally by the sport movement and governments of the world. Monitors World Anti-Doping Code – the document harmonising anti-doping policies in all sports and all countries. </a:t>
            </a:r>
          </a:p>
          <a:p>
            <a:pPr marL="533400" indent="-533400">
              <a:lnSpc>
                <a:spcPct val="90000"/>
              </a:lnSpc>
            </a:pPr>
            <a:r>
              <a:rPr lang="en-IE" sz="2700" b="1" dirty="0"/>
              <a:t>IOC: (International Olympic Committee)</a:t>
            </a:r>
            <a:r>
              <a:rPr lang="en-IE" sz="2700" dirty="0"/>
              <a:t> Issues lists of forbidden substances and checks for banned substances during competitions</a:t>
            </a:r>
            <a:endParaRPr lang="en-GB" sz="2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110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WADA: Rationale behind the Code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Anti-doping programs seek to preserve what is intrinsically valuable about sport. This intrinsic value is often referred to as "the spirit of sport," it is the essence of </a:t>
            </a:r>
            <a:r>
              <a:rPr lang="en-GB" dirty="0" err="1"/>
              <a:t>Olympism</a:t>
            </a:r>
            <a:r>
              <a:rPr lang="en-GB" dirty="0"/>
              <a:t>; it is how we play true.</a:t>
            </a:r>
          </a:p>
          <a:p>
            <a:r>
              <a:rPr lang="en-GB" dirty="0"/>
              <a:t>Doping is fundamentally contrary to the spirit of sport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777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So why not just enforce anti-doping policies?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dirty="0"/>
              <a:t>This is the response favored by sporting officials and the public.</a:t>
            </a:r>
          </a:p>
          <a:p>
            <a:r>
              <a:rPr lang="en-IE" dirty="0"/>
              <a:t>Unfortunately, many anti-doping policies are unenforceable. </a:t>
            </a:r>
          </a:p>
          <a:p>
            <a:r>
              <a:rPr lang="en-IE" dirty="0"/>
              <a:t>Athletes can find ways around bans; it is highly unlikely that regulators will ever be able to end doping completely.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53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Would doping be unfair if </a:t>
            </a:r>
            <a:r>
              <a:rPr lang="en-IE" i="1" dirty="0"/>
              <a:t>legal</a:t>
            </a:r>
            <a:r>
              <a:rPr lang="en-IE" dirty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dirty="0"/>
              <a:t>Must determine what should and should not determine the outcome of sports competitions.</a:t>
            </a:r>
          </a:p>
          <a:p>
            <a:r>
              <a:rPr lang="en-IE" dirty="0"/>
              <a:t>But is sport unfair no matter what, given that some athletes have certain genetic traits that give them advantages? Will the playing field ever truly be level? </a:t>
            </a:r>
            <a:r>
              <a:rPr lang="en-IE" sz="2000" dirty="0"/>
              <a:t>(bonus sports reference)</a:t>
            </a:r>
            <a:endParaRPr lang="en-GB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458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Is doping cheating?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3400" y="1905000"/>
            <a:ext cx="81534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IE" dirty="0"/>
              <a:t>Cheating: “the </a:t>
            </a:r>
            <a:r>
              <a:rPr lang="en-IE" b="1" dirty="0">
                <a:solidFill>
                  <a:srgbClr val="FF0000"/>
                </a:solidFill>
              </a:rPr>
              <a:t>intentional violation of a rule</a:t>
            </a:r>
            <a:r>
              <a:rPr lang="en-IE" b="1" dirty="0"/>
              <a:t> </a:t>
            </a:r>
            <a:r>
              <a:rPr lang="en-IE" dirty="0"/>
              <a:t>in order to gain an unfair advantage over others.” (Green 2004).</a:t>
            </a:r>
          </a:p>
          <a:p>
            <a:pPr>
              <a:lnSpc>
                <a:spcPct val="80000"/>
              </a:lnSpc>
            </a:pPr>
            <a:r>
              <a:rPr lang="en-IE" dirty="0"/>
              <a:t>Currently, yes: when athletes dope, they are, in most cases, breaking the rules of that sport, which therefore constitutes cheating.</a:t>
            </a:r>
          </a:p>
          <a:p>
            <a:pPr>
              <a:lnSpc>
                <a:spcPct val="80000"/>
              </a:lnSpc>
            </a:pPr>
            <a:r>
              <a:rPr lang="en-IE" dirty="0"/>
              <a:t>Cheating relies upon a set of rules. If the rules were changed, the definition of cheating would also change.</a:t>
            </a:r>
          </a:p>
          <a:p>
            <a:pPr>
              <a:lnSpc>
                <a:spcPct val="80000"/>
              </a:lnSpc>
            </a:pPr>
            <a:r>
              <a:rPr lang="en-IE" dirty="0"/>
              <a:t>If doping were legalized &amp; part of the rules, would it be cheating</a:t>
            </a:r>
            <a:r>
              <a:rPr lang="en-IE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1380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 should determine outcomes in sport?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sz="2800" dirty="0"/>
              <a:t>Natural ability?</a:t>
            </a:r>
          </a:p>
          <a:p>
            <a:r>
              <a:rPr lang="en-IE" sz="2800" dirty="0"/>
              <a:t>Effort/Training/Practice?</a:t>
            </a:r>
          </a:p>
          <a:p>
            <a:r>
              <a:rPr lang="en-IE" sz="2800" dirty="0"/>
              <a:t>A combination of natural ability </a:t>
            </a:r>
            <a:r>
              <a:rPr lang="en-IE" sz="2800" i="1" dirty="0"/>
              <a:t>and</a:t>
            </a:r>
            <a:r>
              <a:rPr lang="en-IE" sz="2800" dirty="0"/>
              <a:t> effort?</a:t>
            </a:r>
          </a:p>
          <a:p>
            <a:r>
              <a:rPr lang="en-IE" sz="2800" dirty="0"/>
              <a:t>If the latter is true, then are virtually all sports competitions unfair, as outcomes are partially determined by other factors? (i.e. quality of coaching and equipment, access to training facilities, wealth &amp; technological development of athlete’s society)</a:t>
            </a:r>
            <a:endParaRPr lang="en-GB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16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 should sports measure and/or celebrate?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sz="2600" dirty="0"/>
              <a:t>Human excellence?</a:t>
            </a:r>
          </a:p>
          <a:p>
            <a:r>
              <a:rPr lang="en-IE" sz="2600" dirty="0"/>
              <a:t>Natural ability (but what about those born with better genes than others)?</a:t>
            </a:r>
          </a:p>
          <a:p>
            <a:r>
              <a:rPr lang="en-IE" sz="2600" dirty="0"/>
              <a:t>Could technologically-enhanced performance be seen as merit, combining natural luck and the clever use of technology?</a:t>
            </a:r>
          </a:p>
          <a:p>
            <a:r>
              <a:rPr lang="en-IE" sz="2600" dirty="0"/>
              <a:t>Whether or not doping would “ruin” sports depends on what you think sports should be measuring.</a:t>
            </a:r>
          </a:p>
          <a:p>
            <a:r>
              <a:rPr lang="en-IE" sz="2600" dirty="0"/>
              <a:t>Two Olympics</a:t>
            </a:r>
            <a:r>
              <a:rPr lang="en-IE" sz="2600" dirty="0" smtClean="0"/>
              <a:t>?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4219758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Should sports embrace technology?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dirty="0"/>
              <a:t>Certain sports (like Formula One racing) are based on advances in technology.</a:t>
            </a:r>
          </a:p>
          <a:p>
            <a:r>
              <a:rPr lang="en-IE" dirty="0"/>
              <a:t>What about the claim that </a:t>
            </a:r>
            <a:r>
              <a:rPr lang="en-IE" i="1" dirty="0"/>
              <a:t>all</a:t>
            </a:r>
            <a:r>
              <a:rPr lang="en-IE" dirty="0"/>
              <a:t> sports </a:t>
            </a:r>
            <a:r>
              <a:rPr lang="en-IE" i="1" dirty="0"/>
              <a:t>ought</a:t>
            </a:r>
            <a:r>
              <a:rPr lang="en-IE" dirty="0"/>
              <a:t> to embrace technology? (What about deciding on a case-by-case basis?)</a:t>
            </a:r>
          </a:p>
          <a:p>
            <a:r>
              <a:rPr lang="en-IE" dirty="0"/>
              <a:t>Would use of technology change the nature of the sport? (for example, using roller skates in a marathon)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457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Sports and technology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sz="2600" dirty="0"/>
              <a:t>If doping were permitted, presumably more doping would occur than does at present. As a result, the absolute sporting outcomes (time taken, distance jumped, etc) would be attributable to technology rather than human performance.</a:t>
            </a:r>
          </a:p>
          <a:p>
            <a:r>
              <a:rPr lang="en-IE" sz="2600" dirty="0"/>
              <a:t>Different competitors would have different access to doping, so relative outcomes would also be somewhat attributable to technology (assuming that doping would be expensive). </a:t>
            </a:r>
            <a:endParaRPr lang="en-GB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599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enhancement?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Where does therapy end and enhancement begin?</a:t>
            </a:r>
          </a:p>
          <a:p>
            <a:r>
              <a:rPr lang="en-US" dirty="0"/>
              <a:t>What is “normal”?</a:t>
            </a:r>
          </a:p>
          <a:p>
            <a:r>
              <a:rPr lang="en-US" dirty="0"/>
              <a:t>What is considered “good health” today versus 50 or 100 years ago?</a:t>
            </a:r>
          </a:p>
        </p:txBody>
      </p:sp>
    </p:spTree>
    <p:extLst>
      <p:ext uri="{BB962C8B-B14F-4D97-AF65-F5344CB8AC3E}">
        <p14:creationId xmlns:p14="http://schemas.microsoft.com/office/powerpoint/2010/main" val="4204010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Doping in Horse Racing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3400" y="2438400"/>
            <a:ext cx="2971800" cy="3276600"/>
          </a:xfrm>
        </p:spPr>
        <p:txBody>
          <a:bodyPr/>
          <a:lstStyle/>
          <a:p>
            <a:r>
              <a:rPr lang="en-US" dirty="0" smtClean="0"/>
              <a:t>Potential for both the jockey and horse to utilize enhancement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hor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905000"/>
            <a:ext cx="4158507" cy="447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76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Is a strict anti-doping policy better than a permissive one?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3400" y="2286000"/>
            <a:ext cx="6629400" cy="2971800"/>
          </a:xfrm>
        </p:spPr>
        <p:txBody>
          <a:bodyPr/>
          <a:lstStyle/>
          <a:p>
            <a:r>
              <a:rPr lang="en-IE" dirty="0"/>
              <a:t>What are the penalties for enhancing? Loss of contract? Loss of sponsorships? Do the potential benefits to enhancing outweigh the risks? If not, how do we make that the case?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lance-armstrong-drug-use-866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362200"/>
            <a:ext cx="1944692" cy="22713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54102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IE" dirty="0"/>
              <a:t>The introduction of running shoes and graphite tennis racquets affected relative outcomes, but aren’t regarded as being unfair.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694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Is a strict anti-doping policy better than a permissive one?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3400" y="2209800"/>
            <a:ext cx="5410200" cy="3886200"/>
          </a:xfrm>
        </p:spPr>
        <p:txBody>
          <a:bodyPr/>
          <a:lstStyle/>
          <a:p>
            <a:r>
              <a:rPr lang="en-IE" dirty="0"/>
              <a:t>From the point of view of fairness, relative outcomes resulting from technology seem more important. </a:t>
            </a:r>
          </a:p>
          <a:p>
            <a:r>
              <a:rPr lang="en-IE" dirty="0"/>
              <a:t>What about inter-temporal fairness? Should this even be an issue? (Do we owe atheletes of the past anything?)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925148-babe-ru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38400"/>
            <a:ext cx="290914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63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000" dirty="0"/>
              <a:t>Arguments in favor of legalizing doping (under medical supervision)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sz="2400" dirty="0"/>
              <a:t>Other factors that affect performance (i.e. biological and environmental factors) are unchecked. Good genes are acceptable, while drugs are not.</a:t>
            </a:r>
          </a:p>
          <a:p>
            <a:r>
              <a:rPr lang="en-IE" sz="2400" dirty="0"/>
              <a:t>Sport is dangerous to athletes’ health regardless of whether drugs are taken.</a:t>
            </a:r>
          </a:p>
          <a:p>
            <a:r>
              <a:rPr lang="en-IE" sz="2400" dirty="0"/>
              <a:t>In order to assess risks to athletes’ heath, every performance-enhancing drug must be studied. This cannot be done while they are illegal.</a:t>
            </a:r>
          </a:p>
          <a:p>
            <a:r>
              <a:rPr lang="en-IE" sz="2400" dirty="0"/>
              <a:t>We could see how far we could push the human body.</a:t>
            </a:r>
            <a:endParaRPr lang="en-GB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889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More arguments in favor of legalizing doping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sz="2800" dirty="0"/>
              <a:t>Line blurred between therapeutic and performance-enhancing drugs which causes difficulty for controlling bodies, along with costly administrative and medical follow-up.</a:t>
            </a:r>
          </a:p>
          <a:p>
            <a:r>
              <a:rPr lang="en-IE" sz="2800" dirty="0"/>
              <a:t>A doctor’s role is to preserve patients’ present &amp; future health, while maintaining as high a level of performance as possible. Doctors should not be punished for the use of performance-enhancing drugs, but should be held accountable for any ill effects.</a:t>
            </a:r>
            <a:endParaRPr lang="en-GB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72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 are the options?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3400" y="2438400"/>
            <a:ext cx="4419600" cy="3810000"/>
          </a:xfrm>
        </p:spPr>
        <p:txBody>
          <a:bodyPr/>
          <a:lstStyle/>
          <a:p>
            <a:r>
              <a:rPr lang="en-IE" dirty="0"/>
              <a:t>Step up the “war on doping” </a:t>
            </a:r>
          </a:p>
          <a:p>
            <a:r>
              <a:rPr lang="en-IE" dirty="0"/>
              <a:t>Legalize doping</a:t>
            </a:r>
            <a:br>
              <a:rPr lang="en-IE" dirty="0"/>
            </a:br>
            <a:r>
              <a:rPr lang="en-IE" dirty="0"/>
              <a:t/>
            </a:r>
            <a:br>
              <a:rPr lang="en-IE" dirty="0"/>
            </a:br>
            <a:endParaRPr lang="en-US" dirty="0"/>
          </a:p>
        </p:txBody>
      </p:sp>
      <p:pic>
        <p:nvPicPr>
          <p:cNvPr id="5" name="Picture 4" descr="Silhouette-of-the-running-person-from-sports-symbols-Stock-Vect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981200"/>
            <a:ext cx="3962400" cy="32095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50292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Or</a:t>
            </a:r>
            <a:br>
              <a:rPr lang="en-IE" dirty="0"/>
            </a:br>
            <a:endParaRPr lang="en-IE" dirty="0"/>
          </a:p>
          <a:p>
            <a:pPr marL="342900" indent="-342900">
              <a:buFont typeface="Arial"/>
              <a:buChar char="•"/>
            </a:pPr>
            <a:r>
              <a:rPr lang="en-IE" dirty="0"/>
              <a:t>Somewhere in the middle: legalize some drugs on a case-by-case basis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876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enhancements: </a:t>
            </a:r>
            <a:br>
              <a:rPr lang="en-US" dirty="0"/>
            </a:br>
            <a:r>
              <a:rPr lang="en-US" dirty="0"/>
              <a:t>(Pre-Murder) Oscar </a:t>
            </a:r>
            <a:r>
              <a:rPr lang="en-US" dirty="0" err="1"/>
              <a:t>Pistorius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3400" y="2438400"/>
            <a:ext cx="4038600" cy="3810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Disabled or </a:t>
            </a:r>
            <a:r>
              <a:rPr lang="en-US" sz="2400" i="1" dirty="0"/>
              <a:t>too</a:t>
            </a:r>
            <a:r>
              <a:rPr lang="en-US" sz="2400" dirty="0"/>
              <a:t>-abled?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Therapy for Oscar, but does it come with an advantage?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Competed in both Paralympics and able-bodied events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First amputee runner to compete in Olympic Games (London 2012)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Also competed in 2012 Paralympics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7" descr="15runn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76800" y="2514600"/>
            <a:ext cx="4038600" cy="2438400"/>
          </a:xfrm>
          <a:noFill/>
          <a:ln/>
        </p:spPr>
      </p:pic>
      <p:pic>
        <p:nvPicPr>
          <p:cNvPr id="6" name="Picture 7" descr="15runn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60913" y="3155950"/>
            <a:ext cx="3770312" cy="213677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456368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far will it go?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900" dirty="0"/>
              <a:t>Will athletes enhance themselves by undergoing amputation and getting prosthetic legs on purpose?</a:t>
            </a:r>
          </a:p>
          <a:p>
            <a:r>
              <a:rPr lang="en-US" sz="2900" dirty="0"/>
              <a:t>Is it self-mutilation if you’re getting a better limb?</a:t>
            </a:r>
          </a:p>
          <a:p>
            <a:r>
              <a:rPr lang="en-US" sz="2900" dirty="0"/>
              <a:t>Would the nature of sport be altered if athletes using artificial limbs could run faster or jump higher than the best athletes using their natural limbs? </a:t>
            </a:r>
          </a:p>
        </p:txBody>
      </p:sp>
    </p:spTree>
    <p:extLst>
      <p:ext uri="{BB962C8B-B14F-4D97-AF65-F5344CB8AC3E}">
        <p14:creationId xmlns:p14="http://schemas.microsoft.com/office/powerpoint/2010/main" val="473209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Modification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should we be allowed to do with our bodies?</a:t>
            </a:r>
          </a:p>
          <a:p>
            <a:r>
              <a:rPr lang="en-US" dirty="0"/>
              <a:t>Which principles apply here?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26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Cosmetic Surgery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28600" y="1828800"/>
            <a:ext cx="5029200" cy="3810000"/>
          </a:xfrm>
        </p:spPr>
        <p:txBody>
          <a:bodyPr/>
          <a:lstStyle/>
          <a:p>
            <a:r>
              <a:rPr lang="en-US" dirty="0"/>
              <a:t>Should doctors be permitted to perform cosmetic surgery? Why or why not?</a:t>
            </a:r>
          </a:p>
          <a:p>
            <a:r>
              <a:rPr lang="en-US" dirty="0"/>
              <a:t>NOT talking about </a:t>
            </a:r>
            <a:r>
              <a:rPr lang="en-US" i="1" dirty="0"/>
              <a:t>reconstructive</a:t>
            </a:r>
            <a:r>
              <a:rPr lang="en-US" dirty="0"/>
              <a:t> surgery following an accident, mastectomy, etc. but surgery for purely cosmetic purposes.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facelift-surgery-abroad-m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828800"/>
            <a:ext cx="3153314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3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Categories of Enhancement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Health Status (vaccines, clean water, protection against coronary disease) </a:t>
            </a:r>
          </a:p>
          <a:p>
            <a:r>
              <a:rPr lang="en-US" dirty="0"/>
              <a:t>Extension of Abilities (doping in sports, mood/cognitive enhancement, body modification)</a:t>
            </a:r>
          </a:p>
          <a:p>
            <a:r>
              <a:rPr lang="en-US" dirty="0" err="1"/>
              <a:t>Transhumanism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6615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Cosmetic Surgery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3400" y="1905000"/>
            <a:ext cx="8153400" cy="2286000"/>
          </a:xfrm>
        </p:spPr>
        <p:txBody>
          <a:bodyPr/>
          <a:lstStyle/>
          <a:p>
            <a:r>
              <a:rPr lang="en-US" sz="2500" dirty="0"/>
              <a:t>How does it fit into the overall goals of medicine?</a:t>
            </a:r>
          </a:p>
          <a:p>
            <a:r>
              <a:rPr lang="en-US" sz="2500" dirty="0"/>
              <a:t>Potential risks, side effects, scar tissue, nerve damage, pain, future complications, long healing process, etc.</a:t>
            </a:r>
          </a:p>
          <a:p>
            <a:r>
              <a:rPr lang="en-US" sz="2500" dirty="0"/>
              <a:t>Business/marketing of procedures (consumers versus patients) (e.g. subway ads: “Made in NY” bosom; Dr. </a:t>
            </a:r>
            <a:r>
              <a:rPr lang="en-US" sz="2500" dirty="0" err="1"/>
              <a:t>Zizmor</a:t>
            </a:r>
            <a:r>
              <a:rPr lang="en-US" sz="2500" dirty="0" smtClean="0"/>
              <a:t>)</a:t>
            </a:r>
            <a:endParaRPr lang="en-US" sz="2500" dirty="0"/>
          </a:p>
        </p:txBody>
      </p:sp>
      <p:pic>
        <p:nvPicPr>
          <p:cNvPr id="5" name="Picture 4" descr="28-dr-zizmor.w1200.h6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267200"/>
            <a:ext cx="3657600" cy="1920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4495800"/>
            <a:ext cx="434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/>
              <a:t>Do patients have a right to receive whatever treatments they demand and are prepared to pay for?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/>
              <a:t>How should cosmetic surgery be regulated? (If at all)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7970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Identity Integrity </a:t>
            </a:r>
            <a:r>
              <a:rPr lang="en-US" dirty="0" smtClean="0"/>
              <a:t>Disorder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  <p:pic>
        <p:nvPicPr>
          <p:cNvPr id="5" name="Picture 4" descr="body-integrity-disorder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7400"/>
            <a:ext cx="74930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426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</a:t>
            </a:r>
            <a:r>
              <a:rPr lang="en-US" dirty="0" smtClean="0"/>
              <a:t>procedures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3400" y="1905000"/>
            <a:ext cx="8153400" cy="1524000"/>
          </a:xfrm>
        </p:spPr>
        <p:txBody>
          <a:bodyPr/>
          <a:lstStyle/>
          <a:p>
            <a:r>
              <a:rPr lang="en-US" dirty="0" smtClean="0"/>
              <a:t>elf </a:t>
            </a:r>
            <a:r>
              <a:rPr lang="en-US" dirty="0"/>
              <a:t>ears, saline face doughnut, scales, human branding, scarification, tattoos, piercings, hair cutting/removal</a:t>
            </a:r>
          </a:p>
          <a:p>
            <a:endParaRPr lang="en-US" dirty="0"/>
          </a:p>
        </p:txBody>
      </p:sp>
      <p:pic>
        <p:nvPicPr>
          <p:cNvPr id="5" name="Picture 4" descr="elf-ears-surge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81400"/>
            <a:ext cx="4031877" cy="2667000"/>
          </a:xfrm>
          <a:prstGeom prst="rect">
            <a:avLst/>
          </a:prstGeom>
        </p:spPr>
      </p:pic>
      <p:pic>
        <p:nvPicPr>
          <p:cNvPr id="6" name="Picture 5" descr="saline face donu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581400"/>
            <a:ext cx="4216400" cy="26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694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Body Modification Issues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is the person performing the procedure isn’t a doctor?</a:t>
            </a:r>
          </a:p>
          <a:p>
            <a:r>
              <a:rPr lang="en-US" dirty="0"/>
              <a:t>Cultural </a:t>
            </a:r>
            <a:r>
              <a:rPr lang="en-US" dirty="0" smtClean="0"/>
              <a:t>differences?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neck ring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71800"/>
            <a:ext cx="4368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05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Psychopharmacological Enhancements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Moral enhancement</a:t>
            </a:r>
          </a:p>
          <a:p>
            <a:r>
              <a:rPr lang="en-US" dirty="0"/>
              <a:t>Mood enhancement</a:t>
            </a:r>
          </a:p>
          <a:p>
            <a:r>
              <a:rPr lang="en-US" dirty="0"/>
              <a:t>Cognitive enhancement</a:t>
            </a:r>
          </a:p>
          <a:p>
            <a:r>
              <a:rPr lang="en-US" dirty="0"/>
              <a:t>Enhanced punishment?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brain barbe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476" y="2209800"/>
            <a:ext cx="3516923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753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Moral Enhancement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Should people be permitted to morally enhance themselves via biomedical means?</a:t>
            </a:r>
          </a:p>
          <a:p>
            <a:r>
              <a:rPr lang="en-US" dirty="0"/>
              <a:t>Should we actively develop biomedical moral enhancement techniques?</a:t>
            </a:r>
          </a:p>
          <a:p>
            <a:r>
              <a:rPr lang="en-US" dirty="0"/>
              <a:t>Would we be able to prevent these technologies from  being used to enhance self-interestedness or immortality?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7064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opbrain_6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429000"/>
            <a:ext cx="4229914" cy="289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Moral enhancement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3400" y="1828800"/>
            <a:ext cx="8229600" cy="914400"/>
          </a:xfrm>
        </p:spPr>
        <p:txBody>
          <a:bodyPr/>
          <a:lstStyle/>
          <a:p>
            <a:r>
              <a:rPr lang="en-US" dirty="0"/>
              <a:t>Douglas: “A person morally enhances herself if she alters herself in a way that may </a:t>
            </a:r>
            <a:r>
              <a:rPr lang="en-US" dirty="0" smtClean="0"/>
              <a:t>reasonably be expected to result in her having morally better future </a:t>
            </a:r>
          </a:p>
          <a:p>
            <a:pPr marL="0" indent="0">
              <a:buNone/>
            </a:pPr>
            <a:r>
              <a:rPr lang="en-US" dirty="0" smtClean="0"/>
              <a:t>motives, taken in sum, </a:t>
            </a:r>
          </a:p>
          <a:p>
            <a:pPr marL="0" indent="0">
              <a:buNone/>
            </a:pPr>
            <a:r>
              <a:rPr lang="en-US" dirty="0" smtClean="0"/>
              <a:t>than she would </a:t>
            </a:r>
          </a:p>
          <a:p>
            <a:pPr marL="0" indent="0">
              <a:buNone/>
            </a:pPr>
            <a:r>
              <a:rPr lang="en-US" dirty="0" smtClean="0"/>
              <a:t>otherwise have </a:t>
            </a:r>
            <a:r>
              <a:rPr lang="en-US" dirty="0"/>
              <a:t>had.”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5895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/>
          <a:lstStyle/>
          <a:p>
            <a:r>
              <a:rPr lang="en-US" dirty="0"/>
              <a:t>Cognitive Enhancement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3400" y="2590800"/>
            <a:ext cx="4495800" cy="2057400"/>
          </a:xfrm>
        </p:spPr>
        <p:txBody>
          <a:bodyPr/>
          <a:lstStyle/>
          <a:p>
            <a:r>
              <a:rPr lang="en-US" dirty="0" smtClean="0"/>
              <a:t>Taking </a:t>
            </a:r>
            <a:r>
              <a:rPr lang="en-US" dirty="0"/>
              <a:t>Ritalin/</a:t>
            </a:r>
            <a:r>
              <a:rPr lang="en-US" dirty="0" err="1"/>
              <a:t>Modafnil</a:t>
            </a:r>
            <a:r>
              <a:rPr lang="en-US" dirty="0"/>
              <a:t> to help with concentration/cram for </a:t>
            </a:r>
            <a:r>
              <a:rPr lang="en-US" dirty="0" smtClean="0"/>
              <a:t>exams</a:t>
            </a:r>
            <a:endParaRPr lang="en-US" dirty="0"/>
          </a:p>
        </p:txBody>
      </p:sp>
      <p:pic>
        <p:nvPicPr>
          <p:cNvPr id="5" name="Picture 4" descr="jessie span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484" y="2286000"/>
            <a:ext cx="3579395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1752600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/>
              <a:t>Already in existence, but further developments can be made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257800"/>
            <a:ext cx="8229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What about taking other existing supplements?</a:t>
            </a:r>
          </a:p>
          <a:p>
            <a:r>
              <a:rPr lang="en-US" dirty="0" smtClean="0"/>
              <a:t> Ginseng</a:t>
            </a:r>
            <a:r>
              <a:rPr lang="en-US" dirty="0"/>
              <a:t>, ginkgo </a:t>
            </a:r>
            <a:r>
              <a:rPr lang="en-US" dirty="0" err="1"/>
              <a:t>biloba</a:t>
            </a:r>
            <a:r>
              <a:rPr lang="en-US" dirty="0"/>
              <a:t>, </a:t>
            </a:r>
            <a:r>
              <a:rPr lang="en-US" dirty="0" smtClean="0"/>
              <a:t>Jessie </a:t>
            </a:r>
            <a:r>
              <a:rPr lang="en-US" dirty="0" err="1" smtClean="0"/>
              <a:t>Spano</a:t>
            </a:r>
            <a:r>
              <a:rPr lang="en-US" dirty="0" smtClean="0"/>
              <a:t> caffeine </a:t>
            </a:r>
            <a:r>
              <a:rPr lang="en-US" dirty="0"/>
              <a:t>pills, coffee, etc.</a:t>
            </a:r>
          </a:p>
        </p:txBody>
      </p:sp>
    </p:spTree>
    <p:extLst>
      <p:ext uri="{BB962C8B-B14F-4D97-AF65-F5344CB8AC3E}">
        <p14:creationId xmlns:p14="http://schemas.microsoft.com/office/powerpoint/2010/main" val="36545484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entail?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Concentration</a:t>
            </a:r>
          </a:p>
          <a:p>
            <a:r>
              <a:rPr lang="en-US" dirty="0"/>
              <a:t>Alertness</a:t>
            </a:r>
          </a:p>
          <a:p>
            <a:r>
              <a:rPr lang="en-US" dirty="0"/>
              <a:t>Working memory</a:t>
            </a:r>
          </a:p>
          <a:p>
            <a:r>
              <a:rPr lang="en-US" dirty="0"/>
              <a:t>Long-term memory</a:t>
            </a:r>
          </a:p>
          <a:p>
            <a:r>
              <a:rPr lang="en-US" dirty="0"/>
              <a:t>Not enhancing intelligence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at this stage)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haring is not car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28800"/>
            <a:ext cx="2700338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169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ppy pil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810000"/>
            <a:ext cx="3860800" cy="289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/>
          <a:lstStyle/>
          <a:p>
            <a:r>
              <a:rPr lang="en-US" dirty="0"/>
              <a:t>Mood Enhancement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3400" y="1524000"/>
            <a:ext cx="8153400" cy="4724400"/>
          </a:xfrm>
        </p:spPr>
        <p:txBody>
          <a:bodyPr/>
          <a:lstStyle/>
          <a:p>
            <a:r>
              <a:rPr lang="en-US" dirty="0"/>
              <a:t>Taking anti-depressants for non-therapeutic reasons</a:t>
            </a:r>
          </a:p>
          <a:p>
            <a:r>
              <a:rPr lang="en-US" dirty="0"/>
              <a:t>May not make you happy all the time, but may reduce negative affect (sadness, anxiety)</a:t>
            </a:r>
          </a:p>
          <a:p>
            <a:r>
              <a:rPr lang="en-US" dirty="0"/>
              <a:t>Soma in </a:t>
            </a:r>
            <a:r>
              <a:rPr lang="en-US" i="1" dirty="0"/>
              <a:t>Brave New World</a:t>
            </a:r>
          </a:p>
          <a:p>
            <a:r>
              <a:rPr lang="en-US" dirty="0"/>
              <a:t>What happens if you can’t feel negative emotions/feelings?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901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of Biomedical Ethics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Respect for autonomy</a:t>
            </a:r>
          </a:p>
          <a:p>
            <a:r>
              <a:rPr lang="en-US" dirty="0"/>
              <a:t>Non-maleficence</a:t>
            </a:r>
          </a:p>
          <a:p>
            <a:r>
              <a:rPr lang="en-US" dirty="0"/>
              <a:t>Beneficence</a:t>
            </a:r>
          </a:p>
          <a:p>
            <a:r>
              <a:rPr lang="en-US" dirty="0"/>
              <a:t>Justice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beecher_award_20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276600"/>
            <a:ext cx="4561266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758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cognitive/mood enhancements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40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900" dirty="0"/>
              <a:t>Will not take place under the banner of “enhancements” (at least initially)</a:t>
            </a:r>
          </a:p>
          <a:p>
            <a:r>
              <a:rPr lang="en-US" sz="2900" dirty="0"/>
              <a:t>Under current regulations, development of enhancement-specific drugs not opportune for </a:t>
            </a:r>
            <a:r>
              <a:rPr lang="en-US" sz="2900" dirty="0" err="1"/>
              <a:t>pharma</a:t>
            </a:r>
            <a:r>
              <a:rPr lang="en-US" sz="2900" dirty="0"/>
              <a:t> companies</a:t>
            </a:r>
          </a:p>
          <a:p>
            <a:r>
              <a:rPr lang="en-US" sz="2900" dirty="0"/>
              <a:t>But disease-centered approach impedes development of safe/effective enhancing medicines (</a:t>
            </a:r>
            <a:r>
              <a:rPr lang="en-US" sz="2900" dirty="0" err="1"/>
              <a:t>Bostrom</a:t>
            </a:r>
            <a:r>
              <a:rPr lang="en-US" sz="2900" dirty="0"/>
              <a:t>)</a:t>
            </a:r>
          </a:p>
          <a:p>
            <a:r>
              <a:rPr lang="en-US" sz="2900" dirty="0"/>
              <a:t>Shifting mental health disease </a:t>
            </a:r>
            <a:r>
              <a:rPr lang="en-US" sz="2900" dirty="0" smtClean="0"/>
              <a:t>categories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4075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&amp; Mood Enhancement: Ethical Issues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41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Safety/risks (both long and short term)</a:t>
            </a:r>
          </a:p>
          <a:p>
            <a:r>
              <a:rPr lang="en-US" dirty="0"/>
              <a:t>Justice/equal opportunities</a:t>
            </a:r>
          </a:p>
          <a:p>
            <a:r>
              <a:rPr lang="en-US" dirty="0"/>
              <a:t>Coercion and social pressure (What if everyone else is taking them? Will you need to enhance to keep up with school/work?)</a:t>
            </a:r>
          </a:p>
          <a:p>
            <a:r>
              <a:rPr lang="en-US" dirty="0"/>
              <a:t>Identity and authenticity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4390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ethical issues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42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3400" y="1905000"/>
            <a:ext cx="8153400" cy="3810000"/>
          </a:xfrm>
        </p:spPr>
        <p:txBody>
          <a:bodyPr/>
          <a:lstStyle/>
          <a:p>
            <a:r>
              <a:rPr lang="en-US" sz="2900" dirty="0"/>
              <a:t>Should governments prohibit or promote enhancement research? </a:t>
            </a:r>
          </a:p>
          <a:p>
            <a:r>
              <a:rPr lang="en-US" sz="2900" dirty="0"/>
              <a:t>May doctors prescribe off-label for enhancement purposes?</a:t>
            </a:r>
          </a:p>
          <a:p>
            <a:r>
              <a:rPr lang="en-US" sz="2900" dirty="0"/>
              <a:t>What about non-prescription use? How could/should that be regulated?</a:t>
            </a:r>
          </a:p>
          <a:p>
            <a:r>
              <a:rPr lang="en-US" sz="2900" dirty="0"/>
              <a:t>Taking medication for therapeutic purposes with bonus enhancing side effects?</a:t>
            </a:r>
          </a:p>
          <a:p>
            <a:r>
              <a:rPr lang="en-US" sz="2900" dirty="0"/>
              <a:t>Is using cognitive enhancers cheating</a:t>
            </a:r>
            <a:r>
              <a:rPr lang="en-US" sz="2900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9050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Reproductive Enhancement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43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dirty="0"/>
              <a:t>Assisted/artificial reproduction</a:t>
            </a:r>
          </a:p>
          <a:p>
            <a:r>
              <a:rPr lang="en-IE" dirty="0"/>
              <a:t>Using medical technology to assist people in various stages of the reproduction process (i.e. gamete donation, IVF)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464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Is reproductive medicine human enhancement?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44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dirty="0"/>
              <a:t>Can be for both therapeutic and enhancement purposes</a:t>
            </a:r>
          </a:p>
          <a:p>
            <a:r>
              <a:rPr lang="en-IE" dirty="0"/>
              <a:t>Most assisted reproduction is currently therapeutic (fertility treatment)</a:t>
            </a:r>
          </a:p>
          <a:p>
            <a:r>
              <a:rPr lang="en-IE" dirty="0"/>
              <a:t>Potential to move towards enhancement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6729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45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Assisted or artificial reproduction can range from therapeutic treatment for the infertile, to entirely enhancement, and everything in between</a:t>
            </a:r>
          </a:p>
          <a:p>
            <a:r>
              <a:rPr lang="en-US" dirty="0"/>
              <a:t>Will increased technological capabilities end up limited freedom/autonomy in any way?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0033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Therapy vs. Enhancement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46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Is infertility/inability for a person/couple to have children a disease/disability?</a:t>
            </a:r>
          </a:p>
          <a:p>
            <a:r>
              <a:rPr lang="en-US" dirty="0"/>
              <a:t>Is procreation a right?</a:t>
            </a:r>
          </a:p>
          <a:p>
            <a:r>
              <a:rPr lang="en-US" dirty="0"/>
              <a:t>Evolving concept of what it means to be a family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1183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History of assisted reproduction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47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3400" y="2057400"/>
            <a:ext cx="8153400" cy="3810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IE" sz="2600" dirty="0"/>
              <a:t>1785: child born after artificial insemination</a:t>
            </a:r>
          </a:p>
          <a:p>
            <a:pPr>
              <a:lnSpc>
                <a:spcPct val="90000"/>
              </a:lnSpc>
            </a:pPr>
            <a:r>
              <a:rPr lang="en-IE" sz="2600" dirty="0"/>
              <a:t>Early 1950s: methods</a:t>
            </a:r>
            <a:r>
              <a:rPr lang="en-GB" sz="2600" dirty="0"/>
              <a:t> for cryopreserving human semen and performing artificial insemination were refined</a:t>
            </a:r>
          </a:p>
          <a:p>
            <a:pPr>
              <a:lnSpc>
                <a:spcPct val="90000"/>
              </a:lnSpc>
            </a:pPr>
            <a:r>
              <a:rPr lang="en-GB" sz="2600" dirty="0"/>
              <a:t>1963: IVF with rabbits</a:t>
            </a:r>
          </a:p>
          <a:p>
            <a:pPr>
              <a:lnSpc>
                <a:spcPct val="90000"/>
              </a:lnSpc>
            </a:pPr>
            <a:r>
              <a:rPr lang="en-GB" sz="2600" dirty="0"/>
              <a:t>1972: first human embryo transfers </a:t>
            </a:r>
          </a:p>
          <a:p>
            <a:pPr>
              <a:lnSpc>
                <a:spcPct val="90000"/>
              </a:lnSpc>
            </a:pPr>
            <a:r>
              <a:rPr lang="en-GB" sz="2600" dirty="0"/>
              <a:t>1978: birth of Louise Brown, first IVF baby</a:t>
            </a:r>
          </a:p>
          <a:p>
            <a:pPr>
              <a:lnSpc>
                <a:spcPct val="90000"/>
              </a:lnSpc>
            </a:pPr>
            <a:r>
              <a:rPr lang="en-GB" sz="2600" dirty="0"/>
              <a:t>1984-1985: first babies born after transfer of embryos that had been frozen and thawed</a:t>
            </a:r>
          </a:p>
          <a:p>
            <a:pPr>
              <a:lnSpc>
                <a:spcPct val="90000"/>
              </a:lnSpc>
            </a:pPr>
            <a:r>
              <a:rPr lang="en-GB" sz="2600" dirty="0"/>
              <a:t>1988: PGD introduced  </a:t>
            </a:r>
          </a:p>
          <a:p>
            <a:pPr>
              <a:lnSpc>
                <a:spcPct val="90000"/>
              </a:lnSpc>
            </a:pPr>
            <a:r>
              <a:rPr lang="en-IE" sz="2600" dirty="0"/>
              <a:t>Mid-1990s: </a:t>
            </a:r>
            <a:r>
              <a:rPr lang="en-GB" sz="2600" dirty="0" err="1"/>
              <a:t>intracytoplasmic</a:t>
            </a:r>
            <a:r>
              <a:rPr lang="en-GB" sz="2600" dirty="0"/>
              <a:t> sperm injection/assisted </a:t>
            </a:r>
            <a:r>
              <a:rPr lang="en-GB" sz="2600" dirty="0" smtClean="0"/>
              <a:t>fertilization</a:t>
            </a:r>
            <a:endParaRPr lang="en-GB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4374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Enhancement: Reprogenetics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48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dirty="0"/>
              <a:t>The merging of reproductive and genetic technologies.</a:t>
            </a:r>
          </a:p>
          <a:p>
            <a:r>
              <a:rPr lang="en-IE" dirty="0"/>
              <a:t>Currently: genetic screening, but has the potential for genetically-enhanced future generations.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337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Reprogenetics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49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dirty="0"/>
              <a:t>Screening for genetic diseases is a mild form of enhancing &amp; generally acceptable for more serious genetic illnesses. </a:t>
            </a:r>
          </a:p>
          <a:p>
            <a:r>
              <a:rPr lang="en-IE" dirty="0"/>
              <a:t>But what about milder/treatable genetic conditions? Gender? Physical characteristics (hair/eye color, etc.)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72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Sports Enhancement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3400" y="2438400"/>
            <a:ext cx="4114800" cy="2362200"/>
          </a:xfrm>
        </p:spPr>
        <p:txBody>
          <a:bodyPr/>
          <a:lstStyle/>
          <a:p>
            <a:pPr marL="0" indent="0" algn="ctr">
              <a:buNone/>
            </a:pPr>
            <a:r>
              <a:rPr lang="en-IE" sz="5000" dirty="0" smtClean="0"/>
              <a:t>Should </a:t>
            </a:r>
            <a:r>
              <a:rPr lang="en-IE" sz="5000" dirty="0"/>
              <a:t>doping or physical enhancement be allowed in sports?</a:t>
            </a:r>
            <a:endParaRPr lang="en-GB" sz="5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ports sail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90800"/>
            <a:ext cx="4419600" cy="284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61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Pre-implantation genetic diagnosis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50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dirty="0"/>
              <a:t>PGD: Pre-implantation genetic diagnosis</a:t>
            </a:r>
          </a:p>
          <a:p>
            <a:r>
              <a:rPr lang="en-IE" dirty="0"/>
              <a:t>Screening embryos for genetic characteristics prior to implantation in a uterus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0496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parents be permitted to select via PGD?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51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3400" y="2133600"/>
            <a:ext cx="8153400" cy="3810000"/>
          </a:xfrm>
        </p:spPr>
        <p:txBody>
          <a:bodyPr/>
          <a:lstStyle/>
          <a:p>
            <a:r>
              <a:rPr lang="en-US" sz="2800" dirty="0"/>
              <a:t>Embryos without physical &amp; developmental chromosomal diseases (Down Syndrome, Huntington’s)?</a:t>
            </a:r>
          </a:p>
          <a:p>
            <a:r>
              <a:rPr lang="en-US" sz="2800" dirty="0"/>
              <a:t>Embryos without physical genetic diseases that appear immediately (CF, Muscular Dystrophy)?</a:t>
            </a:r>
          </a:p>
          <a:p>
            <a:r>
              <a:rPr lang="en-US" sz="2800" dirty="0"/>
              <a:t>Embryos without genes that indicate that they may have an inherited disease later in life (cancer, heart disease)?</a:t>
            </a:r>
          </a:p>
          <a:p>
            <a:r>
              <a:rPr lang="en-US" sz="2800" dirty="0"/>
              <a:t>Embryos of a certain gender because of gender-specific chromosomal disorders?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844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parents be permitted to select via PGD?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52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900" dirty="0"/>
              <a:t>Embryos without less serious illnesses (asthma, obesity, arthritis)?</a:t>
            </a:r>
          </a:p>
          <a:p>
            <a:r>
              <a:rPr lang="en-US" sz="2900" dirty="0"/>
              <a:t>Embryos with/without certain physical characteristics (height, hair color, eye color)?</a:t>
            </a:r>
          </a:p>
          <a:p>
            <a:r>
              <a:rPr lang="en-US" sz="2900" dirty="0"/>
              <a:t>Embryos with/without certain intellectual characteristics (IQ, empathy, morality)?</a:t>
            </a:r>
          </a:p>
          <a:p>
            <a:r>
              <a:rPr lang="en-US" sz="2900" dirty="0"/>
              <a:t>Embryos of a certain gender?</a:t>
            </a:r>
          </a:p>
          <a:p>
            <a:r>
              <a:rPr lang="en-US" sz="2900" dirty="0"/>
              <a:t>Embryos WITH a certain mutation (dwarfism, deafness)?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05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Reprogenetics – future repercussions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53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dirty="0"/>
              <a:t>PGD requires IVF </a:t>
            </a:r>
          </a:p>
          <a:p>
            <a:r>
              <a:rPr lang="en-IE" dirty="0"/>
              <a:t>If PGD were the norm, then anytime it was used, IVF would also have to be used</a:t>
            </a:r>
          </a:p>
          <a:p>
            <a:r>
              <a:rPr lang="en-IE" dirty="0"/>
              <a:t>IVF is far more invasive, expensive, inefficient, etc than traditional conception</a:t>
            </a:r>
          </a:p>
          <a:p>
            <a:r>
              <a:rPr lang="en-IE" dirty="0"/>
              <a:t>Could PGD/IVF be the norm in the future</a:t>
            </a:r>
            <a:r>
              <a:rPr lang="en-IE" dirty="0" smtClean="0"/>
              <a:t>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324709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Implications of reprogenetics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54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3400" y="1905000"/>
            <a:ext cx="8153400" cy="3810000"/>
          </a:xfrm>
        </p:spPr>
        <p:txBody>
          <a:bodyPr/>
          <a:lstStyle/>
          <a:p>
            <a:r>
              <a:rPr lang="en-IE" sz="2900" dirty="0"/>
              <a:t>What would it mean for the human species/society?</a:t>
            </a:r>
          </a:p>
          <a:p>
            <a:r>
              <a:rPr lang="en-IE" sz="2900" dirty="0"/>
              <a:t>Would a woman becoming pregnant the traditional way seem outdated or even unsafe/irresponsible?</a:t>
            </a:r>
          </a:p>
          <a:p>
            <a:r>
              <a:rPr lang="en-IE" sz="2900" dirty="0"/>
              <a:t>For women: pregnancy &amp; childbirth are difficult enough; this would add another difficult dimension (IVF) to reproduction</a:t>
            </a:r>
          </a:p>
          <a:p>
            <a:r>
              <a:rPr lang="en-IE" sz="2900" dirty="0"/>
              <a:t>Would it create two classes of people: the enhanced and the unenhanced? </a:t>
            </a:r>
            <a:endParaRPr lang="en-GB" sz="2900" dirty="0"/>
          </a:p>
        </p:txBody>
      </p:sp>
    </p:spTree>
    <p:extLst>
      <p:ext uri="{BB962C8B-B14F-4D97-AF65-F5344CB8AC3E}">
        <p14:creationId xmlns:p14="http://schemas.microsoft.com/office/powerpoint/2010/main" val="23098890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Autonomy and reprogenetics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55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IE" dirty="0"/>
              <a:t>If genetic enhancing existed which could ensure that a child would be born healthy without any medical problems, could a woman refuse to undergo PGD and IVF? </a:t>
            </a:r>
          </a:p>
          <a:p>
            <a:pPr>
              <a:lnSpc>
                <a:spcPct val="90000"/>
              </a:lnSpc>
            </a:pPr>
            <a:r>
              <a:rPr lang="en-IE" dirty="0"/>
              <a:t>What would this mean for autonomy? </a:t>
            </a:r>
          </a:p>
          <a:p>
            <a:pPr>
              <a:lnSpc>
                <a:spcPct val="90000"/>
              </a:lnSpc>
            </a:pPr>
            <a:r>
              <a:rPr lang="en-IE" dirty="0"/>
              <a:t>Could a woman genuinely choose to refuse granting her child a healthier outcome? Would/should she have a say in the way she conceives?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76614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examples of assisted reproduction (currently in use)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56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Controlled Ovarian Stimulation (COS)</a:t>
            </a:r>
          </a:p>
          <a:p>
            <a:r>
              <a:rPr lang="en-US" dirty="0" err="1"/>
              <a:t>Intracytoplasmic</a:t>
            </a:r>
            <a:r>
              <a:rPr lang="en-US" dirty="0"/>
              <a:t> Sperm Injection (ICSI)</a:t>
            </a:r>
          </a:p>
          <a:p>
            <a:r>
              <a:rPr lang="en-US" dirty="0"/>
              <a:t>Gamete donation</a:t>
            </a:r>
          </a:p>
          <a:p>
            <a:r>
              <a:rPr lang="en-US" dirty="0"/>
              <a:t>In vitro fertilization (IVF)</a:t>
            </a:r>
          </a:p>
          <a:p>
            <a:r>
              <a:rPr lang="en-US" dirty="0"/>
              <a:t>Surrogacy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6646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Wombs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57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altLang="en-US" dirty="0"/>
              <a:t>An external device used for the partial or complete gestation of an </a:t>
            </a:r>
            <a:r>
              <a:rPr lang="en-US" altLang="en-US" dirty="0" smtClean="0"/>
              <a:t>embryo/fetus</a:t>
            </a:r>
            <a:endParaRPr lang="en-US" altLang="en-US" dirty="0"/>
          </a:p>
          <a:p>
            <a:r>
              <a:rPr lang="en-US" altLang="en-US" dirty="0"/>
              <a:t>Therapeutic and enhancement purposes</a:t>
            </a:r>
          </a:p>
          <a:p>
            <a:r>
              <a:rPr lang="en-US" altLang="en-US" dirty="0"/>
              <a:t>Process: </a:t>
            </a:r>
            <a:r>
              <a:rPr lang="en-US" altLang="en-US" dirty="0" err="1"/>
              <a:t>ectogenesis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5838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Wombs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58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3400" y="2133600"/>
            <a:ext cx="8153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Early artificial wombs exist in the form of incubators for extremely premature babies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Technology advances, age of viability decreases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Fetal/embryo </a:t>
            </a:r>
            <a:r>
              <a:rPr lang="en-US" altLang="en-US" dirty="0"/>
              <a:t>transplants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Eventually leading to complete </a:t>
            </a:r>
            <a:r>
              <a:rPr lang="en-US" altLang="en-US" dirty="0" err="1"/>
              <a:t>ectogenesis</a:t>
            </a:r>
            <a:r>
              <a:rPr lang="en-US" altLang="en-US" dirty="0"/>
              <a:t> from IVF embryo to baby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Also, </a:t>
            </a:r>
            <a:r>
              <a:rPr lang="en-IE" altLang="en-US" dirty="0"/>
              <a:t>womb</a:t>
            </a:r>
            <a:r>
              <a:rPr lang="en-US" altLang="en-US" dirty="0"/>
              <a:t> transplantation?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5698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dirty="0"/>
              <a:t>Is research on artificial wombs taking place?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59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altLang="en-US" dirty="0"/>
              <a:t>Most research is being conducted into artificial wombs indirectly, through research in the areas of </a:t>
            </a:r>
            <a:r>
              <a:rPr lang="en-GB" altLang="en-US" dirty="0"/>
              <a:t>IVF, </a:t>
            </a:r>
            <a:r>
              <a:rPr lang="en-GB" altLang="en-US" dirty="0" err="1" smtClean="0"/>
              <a:t>fetal</a:t>
            </a:r>
            <a:r>
              <a:rPr lang="en-GB" altLang="en-US" dirty="0" smtClean="0"/>
              <a:t> </a:t>
            </a:r>
            <a:r>
              <a:rPr lang="en-GB" altLang="en-US" dirty="0"/>
              <a:t>medicine, tissue engineering, neonatal care, gynaecology, embryology, computer science, the human genome project, and other related areas.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34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 is doping?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3400" y="1905000"/>
            <a:ext cx="8153400" cy="3810000"/>
          </a:xfrm>
        </p:spPr>
        <p:txBody>
          <a:bodyPr/>
          <a:lstStyle/>
          <a:p>
            <a:r>
              <a:rPr lang="en-IE" sz="2500" b="1" dirty="0"/>
              <a:t>Doping</a:t>
            </a:r>
            <a:r>
              <a:rPr lang="en-IE" sz="2500" dirty="0"/>
              <a:t> = </a:t>
            </a:r>
            <a:r>
              <a:rPr lang="en-GB" sz="2500" dirty="0"/>
              <a:t>use of biomedical technology to enhance performance other than by treating or preventing disease</a:t>
            </a:r>
          </a:p>
          <a:p>
            <a:r>
              <a:rPr lang="en-GB" sz="2500" dirty="0"/>
              <a:t>Fun fact: Probably derived from the Dutch word </a:t>
            </a:r>
            <a:r>
              <a:rPr lang="en-GB" sz="2500" i="1" dirty="0" err="1"/>
              <a:t>dop</a:t>
            </a:r>
            <a:r>
              <a:rPr lang="en-GB" sz="2500" dirty="0"/>
              <a:t>, the name of an alcoholic beverage made of grape skins used by Zulu warriors in order to enhance their prowess in battle.</a:t>
            </a:r>
          </a:p>
          <a:p>
            <a:r>
              <a:rPr lang="en-GB" sz="2500" dirty="0"/>
              <a:t>Term became current around the turn of the 20th century, originally referring to illegal drugging of racehorses.</a:t>
            </a:r>
          </a:p>
          <a:p>
            <a:r>
              <a:rPr lang="en-IE" sz="2500" dirty="0"/>
              <a:t>The practice of doping is as old as competitive sport itself</a:t>
            </a:r>
            <a:r>
              <a:rPr lang="en-IE" sz="2500" dirty="0" smtClean="0"/>
              <a:t>.</a:t>
            </a:r>
          </a:p>
          <a:p>
            <a:pPr marL="0" indent="0">
              <a:buNone/>
            </a:pPr>
            <a:endParaRPr lang="en-GB" sz="25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6419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dirty="0"/>
              <a:t>Has there been any research specifically on artificial wombs?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60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sz="2800" dirty="0"/>
              <a:t>Thomas Schaffer, a neonatal physiologist, attempted to develop an artificial amniotic fluid which would help neonates survive longer in the early 1980s.</a:t>
            </a:r>
          </a:p>
          <a:p>
            <a:pPr>
              <a:lnSpc>
                <a:spcPct val="80000"/>
              </a:lnSpc>
            </a:pPr>
            <a:r>
              <a:rPr lang="en-GB" altLang="en-US" sz="2800" dirty="0"/>
              <a:t>Yoshinori </a:t>
            </a:r>
            <a:r>
              <a:rPr lang="en-GB" altLang="en-US" sz="2800" dirty="0" err="1"/>
              <a:t>Kuwabara</a:t>
            </a:r>
            <a:r>
              <a:rPr lang="en-GB" altLang="en-US" sz="2800" dirty="0"/>
              <a:t> of the University of Tokyo used an artificial placenta to maintain mid- to late-stage goat foetuses, which were held in a tank of amniotic fluid and nourished through catheters in 1990.</a:t>
            </a:r>
          </a:p>
          <a:p>
            <a:pPr>
              <a:lnSpc>
                <a:spcPct val="80000"/>
              </a:lnSpc>
            </a:pPr>
            <a:r>
              <a:rPr lang="en-GB" altLang="en-US" sz="2800" dirty="0"/>
              <a:t>Hung-</a:t>
            </a:r>
            <a:r>
              <a:rPr lang="en-GB" altLang="en-US" sz="2800" dirty="0" err="1"/>
              <a:t>Ching</a:t>
            </a:r>
            <a:r>
              <a:rPr lang="en-GB" altLang="en-US" sz="2800" dirty="0"/>
              <a:t> Liu of Cornell University began to grow an artificial womb using cells removed from a woman’s uterus, hormones and growth factors  in 2001.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768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Valuable goals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61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Assisting the infertile (therapeutic)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Assisting premature babies (therapeutic) 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As an alternative to the death of the foetus following abortion of a pregnancy</a:t>
            </a:r>
            <a:r>
              <a:rPr lang="en-US" alt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Having a safe/controlled environment during gestation</a:t>
            </a:r>
            <a:r>
              <a:rPr lang="en-US" alt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Women would not have to be pregnant</a:t>
            </a:r>
            <a:r>
              <a:rPr lang="en-US" altLang="en-US" dirty="0"/>
              <a:t> </a:t>
            </a:r>
            <a:br>
              <a:rPr lang="en-US" altLang="en-US" dirty="0"/>
            </a:br>
            <a:r>
              <a:rPr lang="en-US" altLang="en-US" dirty="0"/>
              <a:t>(enhancement</a:t>
            </a:r>
            <a:r>
              <a:rPr lang="en-US" altLang="en-US" dirty="0" smtClean="0"/>
              <a:t>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86400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Valuable goals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62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altLang="en-US" dirty="0"/>
              <a:t>May decrease gender inequality</a:t>
            </a:r>
            <a:r>
              <a:rPr lang="en-US" altLang="en-US" dirty="0"/>
              <a:t> </a:t>
            </a:r>
          </a:p>
          <a:p>
            <a:r>
              <a:rPr lang="en-GB" altLang="en-US" dirty="0"/>
              <a:t>Benefit </a:t>
            </a:r>
            <a:r>
              <a:rPr lang="en-GB" altLang="en-US" dirty="0" err="1" smtClean="0"/>
              <a:t>fetal</a:t>
            </a:r>
            <a:r>
              <a:rPr lang="en-GB" altLang="en-US" dirty="0" smtClean="0"/>
              <a:t> </a:t>
            </a:r>
            <a:r>
              <a:rPr lang="en-GB" altLang="en-US" dirty="0"/>
              <a:t>medicine</a:t>
            </a:r>
            <a:r>
              <a:rPr lang="en-US" altLang="en-US" dirty="0"/>
              <a:t> </a:t>
            </a:r>
          </a:p>
          <a:p>
            <a:r>
              <a:rPr lang="en-GB" altLang="en-US" dirty="0"/>
              <a:t>Partially grow </a:t>
            </a:r>
            <a:r>
              <a:rPr lang="en-GB" altLang="en-US" dirty="0" smtClean="0"/>
              <a:t>embryos/</a:t>
            </a:r>
            <a:r>
              <a:rPr lang="en-GB" altLang="en-US" dirty="0" err="1" smtClean="0"/>
              <a:t>fetuses</a:t>
            </a:r>
            <a:r>
              <a:rPr lang="en-GB" altLang="en-US" dirty="0" smtClean="0"/>
              <a:t> </a:t>
            </a:r>
            <a:r>
              <a:rPr lang="en-GB" altLang="en-US" dirty="0"/>
              <a:t>to farm organs/tissues for transplant</a:t>
            </a:r>
            <a:r>
              <a:rPr lang="en-US" altLang="en-US" dirty="0"/>
              <a:t> </a:t>
            </a:r>
          </a:p>
          <a:p>
            <a:r>
              <a:rPr lang="en-GB" altLang="en-US" dirty="0"/>
              <a:t>Allows homosexual couples to have their own genetic children without a surrogate</a:t>
            </a:r>
            <a:r>
              <a:rPr lang="en-US" altLang="en-US" dirty="0"/>
              <a:t> </a:t>
            </a:r>
          </a:p>
          <a:p>
            <a:r>
              <a:rPr lang="en-GB" altLang="en-US" dirty="0"/>
              <a:t>Expand reproductive options/autonomy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9530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63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E" altLang="en-US" sz="4000" dirty="0"/>
              <a:t>Yes, there are valuable goals, but are the ethical issues resulting from artificial wombs surmountable?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518530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Ethical issue: Experimental treatment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64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How will artificial wombs come into existence?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Gradual process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Benefit/harm &amp; consent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Begin with embryos/</a:t>
            </a:r>
            <a:r>
              <a:rPr lang="en-US" altLang="en-US" dirty="0" err="1"/>
              <a:t>foetuses</a:t>
            </a:r>
            <a:r>
              <a:rPr lang="en-US" altLang="en-US" dirty="0"/>
              <a:t>/neonates that would have died anyway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1</a:t>
            </a:r>
            <a:r>
              <a:rPr lang="en-US" altLang="en-US" baseline="30000" dirty="0"/>
              <a:t>st</a:t>
            </a:r>
            <a:r>
              <a:rPr lang="en-US" altLang="en-US" dirty="0"/>
              <a:t> instance of full </a:t>
            </a:r>
            <a:r>
              <a:rPr lang="en-US" altLang="en-US" dirty="0" err="1"/>
              <a:t>ectogenesis</a:t>
            </a:r>
            <a:r>
              <a:rPr lang="en-US" altLang="en-US" dirty="0"/>
              <a:t>: experimental fertility treatment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172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Ethical issue: experimental treatment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65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altLang="en-US" dirty="0"/>
              <a:t>What determines where the set of guidelines and ethics established for neonatal intensive care (using incubators) ends, and where would experimental treatment on foetuses using artificial wombs begin?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Is the current treatment of neonates experimental treatment, as the outcome of the treatment is usually unknown</a:t>
            </a:r>
            <a:r>
              <a:rPr lang="en-US" altLang="en-US" dirty="0" smtClean="0"/>
              <a:t>?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85591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dirty="0"/>
              <a:t>Ethical Issue: Impact on Abortion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66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altLang="en-US" dirty="0"/>
              <a:t>A solution to abortion? Autonomy? Cost?</a:t>
            </a:r>
          </a:p>
          <a:p>
            <a:r>
              <a:rPr lang="en-IE" altLang="en-US" dirty="0"/>
              <a:t>Ending an artificial pregnancy</a:t>
            </a:r>
          </a:p>
          <a:p>
            <a:r>
              <a:rPr lang="en-IE" altLang="en-US" dirty="0"/>
              <a:t>Impact on abortion regulation</a:t>
            </a:r>
            <a:endParaRPr lang="en-GB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6558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z="3800" dirty="0" smtClean="0"/>
              <a:t>Ethical issue: </a:t>
            </a:r>
            <a:r>
              <a:rPr lang="en-US" altLang="en-US" sz="3800" dirty="0" smtClean="0"/>
              <a:t>Commercialization/Commodification</a:t>
            </a:r>
            <a:endParaRPr lang="en-US" sz="3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67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altLang="en-US" dirty="0"/>
              <a:t>Of </a:t>
            </a:r>
            <a:r>
              <a:rPr lang="en-IE" altLang="en-US" dirty="0" smtClean="0"/>
              <a:t>babies/</a:t>
            </a:r>
            <a:r>
              <a:rPr lang="en-IE" altLang="en-US" dirty="0" err="1" smtClean="0"/>
              <a:t>fetuses</a:t>
            </a:r>
            <a:r>
              <a:rPr lang="en-IE" altLang="en-US" dirty="0"/>
              <a:t>?</a:t>
            </a:r>
          </a:p>
          <a:p>
            <a:r>
              <a:rPr lang="en-IE" altLang="en-US" dirty="0"/>
              <a:t>Growing foetuses for body parts?</a:t>
            </a:r>
          </a:p>
          <a:p>
            <a:r>
              <a:rPr lang="en-IE" altLang="en-US" dirty="0"/>
              <a:t>Growing </a:t>
            </a:r>
            <a:r>
              <a:rPr lang="en-IE" altLang="en-US" dirty="0" smtClean="0"/>
              <a:t>babies/</a:t>
            </a:r>
            <a:r>
              <a:rPr lang="en-IE" altLang="en-US" dirty="0" err="1" smtClean="0"/>
              <a:t>fetuses</a:t>
            </a:r>
            <a:r>
              <a:rPr lang="en-IE" altLang="en-US" dirty="0" smtClean="0"/>
              <a:t> </a:t>
            </a:r>
            <a:r>
              <a:rPr lang="en-IE" altLang="en-US" dirty="0"/>
              <a:t>for research?</a:t>
            </a:r>
          </a:p>
          <a:p>
            <a:r>
              <a:rPr lang="en-IE" altLang="en-US" dirty="0"/>
              <a:t>Lab-grown babies could be more easily manipulated/enhanced → commodified </a:t>
            </a:r>
            <a:endParaRPr lang="en-GB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103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dirty="0"/>
              <a:t>Ethical issue: welfare of the </a:t>
            </a:r>
            <a:r>
              <a:rPr lang="en-IE" altLang="en-US" dirty="0" err="1"/>
              <a:t>ectogenic</a:t>
            </a:r>
            <a:r>
              <a:rPr lang="en-IE" altLang="en-US" dirty="0"/>
              <a:t> child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68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altLang="en-US" dirty="0"/>
              <a:t>Similar to concern pre-IVF</a:t>
            </a:r>
          </a:p>
          <a:p>
            <a:r>
              <a:rPr lang="en-IE" altLang="en-US" dirty="0"/>
              <a:t>Possible physical, emotional, psychological effects on child</a:t>
            </a:r>
          </a:p>
          <a:p>
            <a:r>
              <a:rPr lang="en-IE" altLang="en-US" dirty="0"/>
              <a:t>How would society view them?</a:t>
            </a:r>
          </a:p>
          <a:p>
            <a:r>
              <a:rPr lang="en-IE" altLang="en-US" dirty="0"/>
              <a:t>A class issue?</a:t>
            </a:r>
          </a:p>
          <a:p>
            <a:r>
              <a:rPr lang="en-IE" altLang="en-US" dirty="0"/>
              <a:t>No mother/child bond from pregnancy?</a:t>
            </a:r>
            <a:endParaRPr lang="en-GB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99368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dirty="0"/>
              <a:t>Other ethical issues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69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dirty="0"/>
              <a:t>Prohibitive cost</a:t>
            </a:r>
          </a:p>
          <a:p>
            <a:r>
              <a:rPr lang="en-US" altLang="en-US" dirty="0"/>
              <a:t>Eligibility for/access to artificial wombs</a:t>
            </a:r>
          </a:p>
          <a:p>
            <a:r>
              <a:rPr lang="en-US" altLang="en-US" dirty="0" err="1"/>
              <a:t>Stigmatisation</a:t>
            </a:r>
            <a:r>
              <a:rPr lang="en-US" altLang="en-US" dirty="0"/>
              <a:t> of users/non-users of artificial wombs</a:t>
            </a:r>
          </a:p>
          <a:p>
            <a:r>
              <a:rPr lang="en-US" altLang="en-US" dirty="0"/>
              <a:t>Liability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771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what-is-dop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8636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753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Other ethical issues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70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dirty="0"/>
              <a:t>Unnaturalness </a:t>
            </a:r>
          </a:p>
          <a:p>
            <a:r>
              <a:rPr lang="en-US" altLang="en-US" dirty="0"/>
              <a:t>Terminating an artificial pregnancy</a:t>
            </a:r>
          </a:p>
          <a:p>
            <a:r>
              <a:rPr lang="en-US" altLang="en-US" dirty="0"/>
              <a:t>Ownership of </a:t>
            </a:r>
            <a:r>
              <a:rPr lang="en-US" altLang="en-US" dirty="0" smtClean="0"/>
              <a:t>embryo/fetus</a:t>
            </a:r>
            <a:endParaRPr lang="en-US" altLang="en-US" dirty="0"/>
          </a:p>
          <a:p>
            <a:r>
              <a:rPr lang="en-US" altLang="en-US" dirty="0"/>
              <a:t>Potential for eugenic </a:t>
            </a:r>
            <a:r>
              <a:rPr lang="en-US" altLang="en-US" dirty="0" smtClean="0"/>
              <a:t>program/cloning</a:t>
            </a: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543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71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Dr. Elizabeth Yuko</a:t>
            </a:r>
            <a:br>
              <a:rPr lang="en-US" dirty="0" smtClean="0"/>
            </a:br>
            <a:r>
              <a:rPr lang="en-US" dirty="0" smtClean="0"/>
              <a:t>Center for Ethics Education</a:t>
            </a:r>
            <a:br>
              <a:rPr lang="en-US" dirty="0" smtClean="0"/>
            </a:br>
            <a:r>
              <a:rPr lang="en-US" dirty="0" smtClean="0"/>
              <a:t>Fordham University</a:t>
            </a:r>
            <a:br>
              <a:rPr lang="en-US" dirty="0" smtClean="0"/>
            </a:br>
            <a:r>
              <a:rPr lang="en-US" dirty="0" err="1" smtClean="0"/>
              <a:t>eyuko@fordham.edu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@</a:t>
            </a:r>
            <a:r>
              <a:rPr lang="en-US" dirty="0" err="1" smtClean="0"/>
              <a:t>elizabethics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ethicsandsociety.org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80749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72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Dr. Elizabeth Yuko</a:t>
            </a:r>
            <a:br>
              <a:rPr lang="en-US" dirty="0" smtClean="0"/>
            </a:br>
            <a:r>
              <a:rPr lang="en-US" dirty="0" smtClean="0"/>
              <a:t>Center for Ethics Education</a:t>
            </a:r>
            <a:br>
              <a:rPr lang="en-US" dirty="0" smtClean="0"/>
            </a:br>
            <a:r>
              <a:rPr lang="en-US" dirty="0" smtClean="0"/>
              <a:t>eyuko@fordham.edu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@</a:t>
            </a:r>
            <a:r>
              <a:rPr lang="en-US" dirty="0" smtClean="0"/>
              <a:t>elizabethics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ethicsandsociety.org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489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/>
          <a:lstStyle/>
          <a:p>
            <a:r>
              <a:rPr lang="en-IE" dirty="0"/>
              <a:t>History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3400" y="1600200"/>
            <a:ext cx="81534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100" dirty="0"/>
              <a:t>2-300 BC	Stimulant use by competitors in the ancient Olympics</a:t>
            </a:r>
            <a:br>
              <a:rPr lang="en-GB" sz="2100" dirty="0"/>
            </a:br>
            <a:endParaRPr lang="en-GB" sz="2100" dirty="0"/>
          </a:p>
          <a:p>
            <a:pPr>
              <a:lnSpc>
                <a:spcPct val="90000"/>
              </a:lnSpc>
            </a:pPr>
            <a:r>
              <a:rPr lang="en-GB" sz="2100" dirty="0"/>
              <a:t>1896		1</a:t>
            </a:r>
            <a:r>
              <a:rPr lang="en-GB" sz="2100" baseline="30000" dirty="0"/>
              <a:t>st</a:t>
            </a:r>
            <a:r>
              <a:rPr lang="en-GB" sz="2100" dirty="0"/>
              <a:t> reported death due to doping (Bordeaux-Paris cycle 		race)</a:t>
            </a:r>
            <a:br>
              <a:rPr lang="en-GB" sz="2100" dirty="0"/>
            </a:br>
            <a:endParaRPr lang="en-GB" sz="2100" dirty="0"/>
          </a:p>
          <a:p>
            <a:pPr>
              <a:lnSpc>
                <a:spcPct val="90000"/>
              </a:lnSpc>
            </a:pPr>
            <a:r>
              <a:rPr lang="en-GB" sz="2100" dirty="0"/>
              <a:t>1904		Winner of Olympic  marathon took injections of 			strychnine</a:t>
            </a:r>
            <a:br>
              <a:rPr lang="en-GB" sz="2100" dirty="0"/>
            </a:br>
            <a:endParaRPr lang="en-GB" sz="2100" dirty="0"/>
          </a:p>
          <a:p>
            <a:pPr>
              <a:lnSpc>
                <a:spcPct val="90000"/>
              </a:lnSpc>
            </a:pPr>
            <a:r>
              <a:rPr lang="en-GB" sz="2100" dirty="0"/>
              <a:t>1924		1</a:t>
            </a:r>
            <a:r>
              <a:rPr lang="en-GB" sz="2100" baseline="30000" dirty="0"/>
              <a:t>st</a:t>
            </a:r>
            <a:r>
              <a:rPr lang="en-GB" sz="2100" dirty="0"/>
              <a:t> Tour de France doping scandal: </a:t>
            </a:r>
            <a:r>
              <a:rPr lang="en-GB" sz="2100" dirty="0" err="1"/>
              <a:t>Pélissier</a:t>
            </a:r>
            <a:r>
              <a:rPr lang="en-GB" sz="2100" dirty="0"/>
              <a:t> brothers </a:t>
            </a:r>
            <a:br>
              <a:rPr lang="en-GB" sz="2100" dirty="0"/>
            </a:br>
            <a:endParaRPr lang="en-GB" sz="2100" dirty="0"/>
          </a:p>
          <a:p>
            <a:pPr>
              <a:lnSpc>
                <a:spcPct val="90000"/>
              </a:lnSpc>
            </a:pPr>
            <a:r>
              <a:rPr lang="en-GB" sz="2100" dirty="0"/>
              <a:t>1968		US track &amp; field team: est. 33% had used steroids</a:t>
            </a:r>
            <a:br>
              <a:rPr lang="en-GB" sz="2100" dirty="0"/>
            </a:br>
            <a:endParaRPr lang="en-GB" sz="2100" dirty="0"/>
          </a:p>
          <a:p>
            <a:pPr>
              <a:lnSpc>
                <a:spcPct val="90000"/>
              </a:lnSpc>
            </a:pPr>
            <a:r>
              <a:rPr lang="en-GB" sz="2100" dirty="0"/>
              <a:t>1987		US track &amp; field team (women): est. 40% had used 			</a:t>
            </a:r>
            <a:r>
              <a:rPr lang="en-GB" sz="2100" dirty="0" smtClean="0"/>
              <a:t>steroids</a:t>
            </a:r>
          </a:p>
          <a:p>
            <a:pPr>
              <a:lnSpc>
                <a:spcPct val="90000"/>
              </a:lnSpc>
            </a:pPr>
            <a:r>
              <a:rPr lang="en-GB" sz="2100" dirty="0" smtClean="0"/>
              <a:t>2015		WADA report finds systematic doping in Russian track &amp; 		field team</a:t>
            </a:r>
            <a:endParaRPr lang="en-GB" sz="21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897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3752-D956-4069-A2EE-D75D3C0CFAAB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3400" y="990600"/>
            <a:ext cx="8153400" cy="5257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000" dirty="0"/>
              <a:t>Sports are the first area in which enhancement has been heavily regulated</a:t>
            </a:r>
            <a:r>
              <a:rPr lang="en-US" sz="5000" dirty="0" smtClean="0"/>
              <a:t>.</a:t>
            </a:r>
          </a:p>
          <a:p>
            <a:pPr marL="0" indent="0" algn="ctr">
              <a:buNone/>
            </a:pPr>
            <a:endParaRPr lang="en-US" sz="5000" dirty="0"/>
          </a:p>
        </p:txBody>
      </p:sp>
      <p:pic>
        <p:nvPicPr>
          <p:cNvPr id="2" name="Picture 1" descr="wada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733800"/>
            <a:ext cx="4954524" cy="271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01647"/>
      </p:ext>
    </p:extLst>
  </p:cSld>
  <p:clrMapOvr>
    <a:masterClrMapping/>
  </p:clrMapOvr>
</p:sld>
</file>

<file path=ppt/theme/theme1.xml><?xml version="1.0" encoding="utf-8"?>
<a:theme xmlns:a="http://schemas.openxmlformats.org/drawingml/2006/main" name="Red Blue Gray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Blue Gray Template.potx</Template>
  <TotalTime>3799</TotalTime>
  <Words>2909</Words>
  <Application>Microsoft Office PowerPoint</Application>
  <PresentationFormat>On-screen Show (4:3)</PresentationFormat>
  <Paragraphs>373</Paragraphs>
  <Slides>72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Red Blue Gray Template</vt:lpstr>
      <vt:lpstr>The Ethics of Human Enhancement</vt:lpstr>
      <vt:lpstr>What is enhancement?</vt:lpstr>
      <vt:lpstr>3 Categories of Enhancement</vt:lpstr>
      <vt:lpstr>Principles of Biomedical Ethics</vt:lpstr>
      <vt:lpstr>Sports Enhancement</vt:lpstr>
      <vt:lpstr>What is doping?</vt:lpstr>
      <vt:lpstr>PowerPoint Presentation</vt:lpstr>
      <vt:lpstr>History</vt:lpstr>
      <vt:lpstr>PowerPoint Presentation</vt:lpstr>
      <vt:lpstr>The response to doping</vt:lpstr>
      <vt:lpstr>Who makes the rules against doping?</vt:lpstr>
      <vt:lpstr>WADA: Rationale behind the Code</vt:lpstr>
      <vt:lpstr>So why not just enforce anti-doping policies?</vt:lpstr>
      <vt:lpstr>Would doping be unfair if legal?</vt:lpstr>
      <vt:lpstr>Is doping cheating?</vt:lpstr>
      <vt:lpstr>What should determine outcomes in sport?</vt:lpstr>
      <vt:lpstr>What should sports measure and/or celebrate?</vt:lpstr>
      <vt:lpstr>Should sports embrace technology?</vt:lpstr>
      <vt:lpstr>Sports and technology </vt:lpstr>
      <vt:lpstr>Doping in Horse Racing</vt:lpstr>
      <vt:lpstr>Is a strict anti-doping policy better than a permissive one?</vt:lpstr>
      <vt:lpstr>Is a strict anti-doping policy better than a permissive one?</vt:lpstr>
      <vt:lpstr>Arguments in favor of legalizing doping (under medical supervision)</vt:lpstr>
      <vt:lpstr>More arguments in favor of legalizing doping</vt:lpstr>
      <vt:lpstr>What are the options?</vt:lpstr>
      <vt:lpstr>Physical enhancements:  (Pre-Murder) Oscar Pistorius</vt:lpstr>
      <vt:lpstr>How far will it go?</vt:lpstr>
      <vt:lpstr>Body Modification</vt:lpstr>
      <vt:lpstr>Cosmetic Surgery</vt:lpstr>
      <vt:lpstr>Cosmetic Surgery </vt:lpstr>
      <vt:lpstr>Body Identity Integrity Disorder</vt:lpstr>
      <vt:lpstr>Other procedures</vt:lpstr>
      <vt:lpstr>Other Body Modification Issues</vt:lpstr>
      <vt:lpstr>Psychopharmacological Enhancements</vt:lpstr>
      <vt:lpstr>Moral Enhancement</vt:lpstr>
      <vt:lpstr>Moral enhancement</vt:lpstr>
      <vt:lpstr>Cognitive Enhancement</vt:lpstr>
      <vt:lpstr>What does it entail?</vt:lpstr>
      <vt:lpstr>Mood Enhancement</vt:lpstr>
      <vt:lpstr>Development of cognitive/mood enhancements</vt:lpstr>
      <vt:lpstr>Cognitive &amp; Mood Enhancement: Ethical Issues</vt:lpstr>
      <vt:lpstr>More ethical issues</vt:lpstr>
      <vt:lpstr>Reproductive Enhancement</vt:lpstr>
      <vt:lpstr>Is reproductive medicine human enhancement?</vt:lpstr>
      <vt:lpstr>Purpose</vt:lpstr>
      <vt:lpstr>Therapy vs. Enhancement </vt:lpstr>
      <vt:lpstr>History of assisted reproduction</vt:lpstr>
      <vt:lpstr>Enhancement: Reprogenetics</vt:lpstr>
      <vt:lpstr>Reprogenetics</vt:lpstr>
      <vt:lpstr>Pre-implantation genetic diagnosis</vt:lpstr>
      <vt:lpstr>What should parents be permitted to select via PGD?</vt:lpstr>
      <vt:lpstr>What should parents be permitted to select via PGD?</vt:lpstr>
      <vt:lpstr>Reprogenetics – future repercussions</vt:lpstr>
      <vt:lpstr>Implications of reprogenetics</vt:lpstr>
      <vt:lpstr>Autonomy and reprogenetics</vt:lpstr>
      <vt:lpstr>Other examples of assisted reproduction (currently in use)</vt:lpstr>
      <vt:lpstr>Artificial Wombs</vt:lpstr>
      <vt:lpstr>Artificial Wombs</vt:lpstr>
      <vt:lpstr>Is research on artificial wombs taking place?</vt:lpstr>
      <vt:lpstr>Has there been any research specifically on artificial wombs?</vt:lpstr>
      <vt:lpstr>Valuable goals</vt:lpstr>
      <vt:lpstr>Valuable goals</vt:lpstr>
      <vt:lpstr>PowerPoint Presentation</vt:lpstr>
      <vt:lpstr>Ethical issue: Experimental treatment</vt:lpstr>
      <vt:lpstr>Ethical issue: experimental treatment</vt:lpstr>
      <vt:lpstr>Ethical Issue: Impact on Abortion</vt:lpstr>
      <vt:lpstr>Ethical issue: Commercialization/Commodification</vt:lpstr>
      <vt:lpstr>Ethical issue: welfare of the ectogenic child</vt:lpstr>
      <vt:lpstr>Other ethical issues</vt:lpstr>
      <vt:lpstr>Other ethical issues</vt:lpstr>
      <vt:lpstr>Thank you!</vt:lpstr>
      <vt:lpstr>Thank you!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Words matter:  blogs &amp; social engagement in the 21st century</dc:title>
  <dc:subject>American Government and Politics Today</dc:subject>
  <dc:creator>Fordham University</dc:creator>
  <cp:lastModifiedBy>Fordham University</cp:lastModifiedBy>
  <cp:revision>74</cp:revision>
  <cp:lastPrinted>2012-01-24T22:00:52Z</cp:lastPrinted>
  <dcterms:created xsi:type="dcterms:W3CDTF">2014-12-22T18:28:42Z</dcterms:created>
  <dcterms:modified xsi:type="dcterms:W3CDTF">2016-07-08T18:16:41Z</dcterms:modified>
</cp:coreProperties>
</file>