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58" r:id="rId3"/>
    <p:sldId id="259" r:id="rId4"/>
    <p:sldId id="285" r:id="rId5"/>
    <p:sldId id="260" r:id="rId6"/>
    <p:sldId id="262" r:id="rId7"/>
    <p:sldId id="263" r:id="rId8"/>
    <p:sldId id="264" r:id="rId9"/>
    <p:sldId id="268" r:id="rId10"/>
    <p:sldId id="269" r:id="rId11"/>
    <p:sldId id="265" r:id="rId12"/>
    <p:sldId id="270" r:id="rId13"/>
    <p:sldId id="271" r:id="rId14"/>
    <p:sldId id="266" r:id="rId15"/>
    <p:sldId id="273" r:id="rId16"/>
    <p:sldId id="274" r:id="rId17"/>
    <p:sldId id="267" r:id="rId18"/>
    <p:sldId id="275" r:id="rId19"/>
    <p:sldId id="276" r:id="rId20"/>
    <p:sldId id="277" r:id="rId21"/>
    <p:sldId id="278" r:id="rId22"/>
    <p:sldId id="279" r:id="rId23"/>
    <p:sldId id="280" r:id="rId24"/>
    <p:sldId id="281" r:id="rId25"/>
    <p:sldId id="282" r:id="rId26"/>
    <p:sldId id="283" r:id="rId27"/>
    <p:sldId id="261" r:id="rId28"/>
    <p:sldId id="284" r:id="rId29"/>
    <p:sldId id="287" r:id="rId30"/>
    <p:sldId id="292" r:id="rId31"/>
    <p:sldId id="293" r:id="rId32"/>
    <p:sldId id="300" r:id="rId33"/>
    <p:sldId id="294" r:id="rId34"/>
    <p:sldId id="288" r:id="rId35"/>
    <p:sldId id="290" r:id="rId36"/>
    <p:sldId id="291" r:id="rId37"/>
    <p:sldId id="289" r:id="rId38"/>
    <p:sldId id="286" r:id="rId39"/>
    <p:sldId id="297" r:id="rId40"/>
    <p:sldId id="298" r:id="rId41"/>
    <p:sldId id="306" r:id="rId42"/>
    <p:sldId id="299" r:id="rId43"/>
    <p:sldId id="301" r:id="rId44"/>
    <p:sldId id="302" r:id="rId45"/>
    <p:sldId id="303" r:id="rId46"/>
    <p:sldId id="304" r:id="rId47"/>
    <p:sldId id="295" r:id="rId48"/>
    <p:sldId id="296" r:id="rId49"/>
    <p:sldId id="305" r:id="rId50"/>
    <p:sldId id="30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023"/>
    <a:srgbClr val="720523"/>
    <a:srgbClr val="3B1E0F"/>
    <a:srgbClr val="6C0521"/>
    <a:srgbClr val="4A4F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8" autoAdjust="0"/>
    <p:restoredTop sz="75416" autoAdjust="0"/>
  </p:normalViewPr>
  <p:slideViewPr>
    <p:cSldViewPr snapToGrid="0" snapToObjects="1">
      <p:cViewPr>
        <p:scale>
          <a:sx n="147" d="100"/>
          <a:sy n="147" d="100"/>
        </p:scale>
        <p:origin x="-144" y="14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atherinewalker:Google%20Drive:BIWED%20Lab:GBI:MedResidency%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atherinewalker:Google%20Drive:BIWED%20Lab:GBI:MedResidency%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Sheet1!$F$1</c:f>
              <c:strCache>
                <c:ptCount val="1"/>
                <c:pt idx="0">
                  <c:v>Elective Rotations</c:v>
                </c:pt>
              </c:strCache>
            </c:strRef>
          </c:tx>
          <c:invertIfNegative val="0"/>
          <c:cat>
            <c:strRef>
              <c:f>Sheet1!$A$2:$A$6</c:f>
              <c:strCache>
                <c:ptCount val="5"/>
                <c:pt idx="0">
                  <c:v>Internal Medicine</c:v>
                </c:pt>
                <c:pt idx="1">
                  <c:v>Pediatrics</c:v>
                </c:pt>
                <c:pt idx="2">
                  <c:v>General Psychiatry</c:v>
                </c:pt>
                <c:pt idx="3">
                  <c:v>Child and Adolescent Psychiatry</c:v>
                </c:pt>
                <c:pt idx="4">
                  <c:v>Family Medicine</c:v>
                </c:pt>
              </c:strCache>
            </c:strRef>
          </c:cat>
          <c:val>
            <c:numRef>
              <c:f>Sheet1!$F$2:$F$6</c:f>
              <c:numCache>
                <c:formatCode>General</c:formatCode>
                <c:ptCount val="5"/>
                <c:pt idx="0">
                  <c:v>2.040816326530612</c:v>
                </c:pt>
                <c:pt idx="1">
                  <c:v>1.569858712715855</c:v>
                </c:pt>
                <c:pt idx="2">
                  <c:v>3.767660910518053</c:v>
                </c:pt>
                <c:pt idx="3">
                  <c:v>2.040816326530612</c:v>
                </c:pt>
                <c:pt idx="4">
                  <c:v>3.296703296703297</c:v>
                </c:pt>
              </c:numCache>
            </c:numRef>
          </c:val>
        </c:ser>
        <c:ser>
          <c:idx val="1"/>
          <c:order val="1"/>
          <c:tx>
            <c:strRef>
              <c:f>Sheet1!$G$1</c:f>
              <c:strCache>
                <c:ptCount val="1"/>
                <c:pt idx="0">
                  <c:v>Scheduled Rotations </c:v>
                </c:pt>
              </c:strCache>
            </c:strRef>
          </c:tx>
          <c:invertIfNegative val="0"/>
          <c:cat>
            <c:strRef>
              <c:f>Sheet1!$A$2:$A$6</c:f>
              <c:strCache>
                <c:ptCount val="5"/>
                <c:pt idx="0">
                  <c:v>Internal Medicine</c:v>
                </c:pt>
                <c:pt idx="1">
                  <c:v>Pediatrics</c:v>
                </c:pt>
                <c:pt idx="2">
                  <c:v>General Psychiatry</c:v>
                </c:pt>
                <c:pt idx="3">
                  <c:v>Child and Adolescent Psychiatry</c:v>
                </c:pt>
                <c:pt idx="4">
                  <c:v>Family Medicine</c:v>
                </c:pt>
              </c:strCache>
            </c:strRef>
          </c:cat>
          <c:val>
            <c:numRef>
              <c:f>Sheet1!$G$2:$G$6</c:f>
              <c:numCache>
                <c:formatCode>General</c:formatCode>
                <c:ptCount val="5"/>
                <c:pt idx="0">
                  <c:v>0.470957613814757</c:v>
                </c:pt>
                <c:pt idx="1">
                  <c:v>1.726844583987441</c:v>
                </c:pt>
                <c:pt idx="2">
                  <c:v>1.883830455259027</c:v>
                </c:pt>
                <c:pt idx="3">
                  <c:v>1.883830455259027</c:v>
                </c:pt>
                <c:pt idx="4">
                  <c:v>0.627943485086342</c:v>
                </c:pt>
              </c:numCache>
            </c:numRef>
          </c:val>
        </c:ser>
        <c:dLbls>
          <c:showLegendKey val="0"/>
          <c:showVal val="0"/>
          <c:showCatName val="0"/>
          <c:showSerName val="0"/>
          <c:showPercent val="0"/>
          <c:showBubbleSize val="0"/>
        </c:dLbls>
        <c:gapWidth val="150"/>
        <c:axId val="2145849864"/>
        <c:axId val="2145852840"/>
      </c:barChart>
      <c:catAx>
        <c:axId val="2145849864"/>
        <c:scaling>
          <c:orientation val="minMax"/>
        </c:scaling>
        <c:delete val="0"/>
        <c:axPos val="b"/>
        <c:majorTickMark val="out"/>
        <c:minorTickMark val="none"/>
        <c:tickLblPos val="nextTo"/>
        <c:crossAx val="2145852840"/>
        <c:crosses val="autoZero"/>
        <c:auto val="1"/>
        <c:lblAlgn val="ctr"/>
        <c:lblOffset val="100"/>
        <c:noMultiLvlLbl val="0"/>
      </c:catAx>
      <c:valAx>
        <c:axId val="2145852840"/>
        <c:scaling>
          <c:orientation val="minMax"/>
        </c:scaling>
        <c:delete val="0"/>
        <c:axPos val="l"/>
        <c:majorGridlines/>
        <c:numFmt formatCode="General" sourceLinked="1"/>
        <c:majorTickMark val="out"/>
        <c:minorTickMark val="none"/>
        <c:tickLblPos val="nextTo"/>
        <c:crossAx val="21458498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Sheet1!$B$9</c:f>
              <c:strCache>
                <c:ptCount val="1"/>
                <c:pt idx="0">
                  <c:v>&lt; 1 month</c:v>
                </c:pt>
              </c:strCache>
            </c:strRef>
          </c:tx>
          <c:invertIfNegative val="0"/>
          <c:cat>
            <c:strRef>
              <c:f>Sheet1!$A$10:$A$14</c:f>
              <c:strCache>
                <c:ptCount val="5"/>
                <c:pt idx="0">
                  <c:v>Internal Medicine</c:v>
                </c:pt>
                <c:pt idx="1">
                  <c:v>Pediatrics</c:v>
                </c:pt>
                <c:pt idx="2">
                  <c:v>General Psychiatry</c:v>
                </c:pt>
                <c:pt idx="3">
                  <c:v>Child and Adolescent Psychiatry</c:v>
                </c:pt>
                <c:pt idx="4">
                  <c:v>Family Medicine</c:v>
                </c:pt>
              </c:strCache>
            </c:strRef>
          </c:cat>
          <c:val>
            <c:numRef>
              <c:f>Sheet1!$B$10:$B$14</c:f>
              <c:numCache>
                <c:formatCode>General</c:formatCode>
                <c:ptCount val="5"/>
                <c:pt idx="0">
                  <c:v>4.0</c:v>
                </c:pt>
                <c:pt idx="1">
                  <c:v>5.0</c:v>
                </c:pt>
                <c:pt idx="2">
                  <c:v>10.0</c:v>
                </c:pt>
                <c:pt idx="3">
                  <c:v>5.0</c:v>
                </c:pt>
                <c:pt idx="4">
                  <c:v>9.0</c:v>
                </c:pt>
              </c:numCache>
            </c:numRef>
          </c:val>
        </c:ser>
        <c:ser>
          <c:idx val="1"/>
          <c:order val="1"/>
          <c:tx>
            <c:strRef>
              <c:f>Sheet1!$C$9</c:f>
              <c:strCache>
                <c:ptCount val="1"/>
                <c:pt idx="0">
                  <c:v>1 month</c:v>
                </c:pt>
              </c:strCache>
            </c:strRef>
          </c:tx>
          <c:invertIfNegative val="0"/>
          <c:cat>
            <c:strRef>
              <c:f>Sheet1!$A$10:$A$14</c:f>
              <c:strCache>
                <c:ptCount val="5"/>
                <c:pt idx="0">
                  <c:v>Internal Medicine</c:v>
                </c:pt>
                <c:pt idx="1">
                  <c:v>Pediatrics</c:v>
                </c:pt>
                <c:pt idx="2">
                  <c:v>General Psychiatry</c:v>
                </c:pt>
                <c:pt idx="3">
                  <c:v>Child and Adolescent Psychiatry</c:v>
                </c:pt>
                <c:pt idx="4">
                  <c:v>Family Medicine</c:v>
                </c:pt>
              </c:strCache>
            </c:strRef>
          </c:cat>
          <c:val>
            <c:numRef>
              <c:f>Sheet1!$C$10:$C$14</c:f>
              <c:numCache>
                <c:formatCode>General</c:formatCode>
                <c:ptCount val="5"/>
                <c:pt idx="0">
                  <c:v>8.0</c:v>
                </c:pt>
                <c:pt idx="1">
                  <c:v>12.0</c:v>
                </c:pt>
                <c:pt idx="2">
                  <c:v>18.0</c:v>
                </c:pt>
                <c:pt idx="3">
                  <c:v>9.0</c:v>
                </c:pt>
                <c:pt idx="4">
                  <c:v>15.0</c:v>
                </c:pt>
              </c:numCache>
            </c:numRef>
          </c:val>
        </c:ser>
        <c:ser>
          <c:idx val="2"/>
          <c:order val="2"/>
          <c:tx>
            <c:strRef>
              <c:f>Sheet1!$D$9</c:f>
              <c:strCache>
                <c:ptCount val="1"/>
                <c:pt idx="0">
                  <c:v>1-3 months</c:v>
                </c:pt>
              </c:strCache>
            </c:strRef>
          </c:tx>
          <c:invertIfNegative val="0"/>
          <c:cat>
            <c:strRef>
              <c:f>Sheet1!$A$10:$A$14</c:f>
              <c:strCache>
                <c:ptCount val="5"/>
                <c:pt idx="0">
                  <c:v>Internal Medicine</c:v>
                </c:pt>
                <c:pt idx="1">
                  <c:v>Pediatrics</c:v>
                </c:pt>
                <c:pt idx="2">
                  <c:v>General Psychiatry</c:v>
                </c:pt>
                <c:pt idx="3">
                  <c:v>Child and Adolescent Psychiatry</c:v>
                </c:pt>
                <c:pt idx="4">
                  <c:v>Family Medicine</c:v>
                </c:pt>
              </c:strCache>
            </c:strRef>
          </c:cat>
          <c:val>
            <c:numRef>
              <c:f>Sheet1!$D$10:$D$14</c:f>
              <c:numCache>
                <c:formatCode>General</c:formatCode>
                <c:ptCount val="5"/>
                <c:pt idx="0">
                  <c:v>0.0</c:v>
                </c:pt>
                <c:pt idx="1">
                  <c:v>2.0</c:v>
                </c:pt>
                <c:pt idx="2">
                  <c:v>2.0</c:v>
                </c:pt>
                <c:pt idx="3">
                  <c:v>1.0</c:v>
                </c:pt>
                <c:pt idx="4">
                  <c:v>1.0</c:v>
                </c:pt>
              </c:numCache>
            </c:numRef>
          </c:val>
        </c:ser>
        <c:ser>
          <c:idx val="3"/>
          <c:order val="3"/>
          <c:tx>
            <c:strRef>
              <c:f>Sheet1!$E$9</c:f>
              <c:strCache>
                <c:ptCount val="1"/>
                <c:pt idx="0">
                  <c:v>&gt; 3 months</c:v>
                </c:pt>
              </c:strCache>
            </c:strRef>
          </c:tx>
          <c:invertIfNegative val="0"/>
          <c:cat>
            <c:strRef>
              <c:f>Sheet1!$A$10:$A$14</c:f>
              <c:strCache>
                <c:ptCount val="5"/>
                <c:pt idx="0">
                  <c:v>Internal Medicine</c:v>
                </c:pt>
                <c:pt idx="1">
                  <c:v>Pediatrics</c:v>
                </c:pt>
                <c:pt idx="2">
                  <c:v>General Psychiatry</c:v>
                </c:pt>
                <c:pt idx="3">
                  <c:v>Child and Adolescent Psychiatry</c:v>
                </c:pt>
                <c:pt idx="4">
                  <c:v>Family Medicine</c:v>
                </c:pt>
              </c:strCache>
            </c:strRef>
          </c:cat>
          <c:val>
            <c:numRef>
              <c:f>Sheet1!$E$10:$E$14</c:f>
              <c:numCache>
                <c:formatCode>General</c:formatCode>
                <c:ptCount val="5"/>
                <c:pt idx="0">
                  <c:v>0.0</c:v>
                </c:pt>
                <c:pt idx="1">
                  <c:v>0.0</c:v>
                </c:pt>
                <c:pt idx="2">
                  <c:v>0.0</c:v>
                </c:pt>
                <c:pt idx="3">
                  <c:v>6.0</c:v>
                </c:pt>
                <c:pt idx="4">
                  <c:v>0.0</c:v>
                </c:pt>
              </c:numCache>
            </c:numRef>
          </c:val>
        </c:ser>
        <c:dLbls>
          <c:showLegendKey val="0"/>
          <c:showVal val="0"/>
          <c:showCatName val="0"/>
          <c:showSerName val="0"/>
          <c:showPercent val="0"/>
          <c:showBubbleSize val="0"/>
        </c:dLbls>
        <c:gapWidth val="150"/>
        <c:axId val="2143984536"/>
        <c:axId val="2143987656"/>
      </c:barChart>
      <c:catAx>
        <c:axId val="2143984536"/>
        <c:scaling>
          <c:orientation val="minMax"/>
        </c:scaling>
        <c:delete val="0"/>
        <c:axPos val="b"/>
        <c:majorTickMark val="out"/>
        <c:minorTickMark val="none"/>
        <c:tickLblPos val="nextTo"/>
        <c:crossAx val="2143987656"/>
        <c:crosses val="autoZero"/>
        <c:auto val="1"/>
        <c:lblAlgn val="ctr"/>
        <c:lblOffset val="100"/>
        <c:noMultiLvlLbl val="0"/>
      </c:catAx>
      <c:valAx>
        <c:axId val="2143987656"/>
        <c:scaling>
          <c:orientation val="minMax"/>
        </c:scaling>
        <c:delete val="0"/>
        <c:axPos val="l"/>
        <c:majorGridlines/>
        <c:numFmt formatCode="General" sourceLinked="1"/>
        <c:majorTickMark val="out"/>
        <c:minorTickMark val="none"/>
        <c:tickLblPos val="nextTo"/>
        <c:crossAx val="2143984536"/>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62BBA-1146-E740-A924-E35389D2AF95}" type="datetimeFigureOut">
              <a:rPr lang="en-US" smtClean="0"/>
              <a:t>7/8/16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EF308-80DF-A049-8057-CD5F97BE1AAA}" type="slidenum">
              <a:rPr lang="en-US" smtClean="0"/>
              <a:t>‹#›</a:t>
            </a:fld>
            <a:endParaRPr lang="en-US"/>
          </a:p>
        </p:txBody>
      </p:sp>
    </p:spTree>
    <p:extLst>
      <p:ext uri="{BB962C8B-B14F-4D97-AF65-F5344CB8AC3E}">
        <p14:creationId xmlns:p14="http://schemas.microsoft.com/office/powerpoint/2010/main" val="1888345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a:t>
            </a:fld>
            <a:endParaRPr lang="en-US"/>
          </a:p>
        </p:txBody>
      </p:sp>
    </p:spTree>
    <p:extLst>
      <p:ext uri="{BB962C8B-B14F-4D97-AF65-F5344CB8AC3E}">
        <p14:creationId xmlns:p14="http://schemas.microsoft.com/office/powerpoint/2010/main" val="3000809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12</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smtClean="0">
                <a:solidFill>
                  <a:srgbClr val="000000"/>
                </a:solidFill>
              </a:rPr>
              <a:t>Prevalence</a:t>
            </a:r>
          </a:p>
          <a:p>
            <a:pPr lvl="1"/>
            <a:r>
              <a:rPr lang="en-US" dirty="0" smtClean="0">
                <a:solidFill>
                  <a:srgbClr val="000000"/>
                </a:solidFill>
              </a:rPr>
              <a:t>12 month prevalence: 1-1.5% in young women</a:t>
            </a:r>
          </a:p>
          <a:p>
            <a:pPr lvl="1"/>
            <a:r>
              <a:rPr lang="en-US" dirty="0" smtClean="0">
                <a:solidFill>
                  <a:srgbClr val="000000"/>
                </a:solidFill>
              </a:rPr>
              <a:t>Estimates ~10:1 female: male ratio</a:t>
            </a:r>
          </a:p>
          <a:p>
            <a:pPr lvl="1"/>
            <a:r>
              <a:rPr lang="en-US" dirty="0" smtClean="0">
                <a:solidFill>
                  <a:srgbClr val="000000"/>
                </a:solidFill>
              </a:rPr>
              <a:t>More common in developed nations with Western influence; Less information on prevalence in developing nations</a:t>
            </a:r>
          </a:p>
          <a:p>
            <a:r>
              <a:rPr lang="en-US" sz="2200" b="1" dirty="0" smtClean="0">
                <a:solidFill>
                  <a:srgbClr val="000000"/>
                </a:solidFill>
              </a:rPr>
              <a:t>Development and Course</a:t>
            </a:r>
          </a:p>
          <a:p>
            <a:pPr lvl="1"/>
            <a:r>
              <a:rPr lang="en-US" dirty="0" smtClean="0">
                <a:solidFill>
                  <a:srgbClr val="000000"/>
                </a:solidFill>
              </a:rPr>
              <a:t>- Commonly begins in adolescence or young adulthood; significantly less common after 40</a:t>
            </a:r>
          </a:p>
          <a:p>
            <a:pPr lvl="1"/>
            <a:r>
              <a:rPr lang="en-US" dirty="0" smtClean="0">
                <a:solidFill>
                  <a:srgbClr val="000000"/>
                </a:solidFill>
              </a:rPr>
              <a:t>- Onset of binge eating often preceded by dieting/caloric restriction; Onset often associated with significant life stressor</a:t>
            </a:r>
          </a:p>
          <a:p>
            <a:pPr lvl="1"/>
            <a:r>
              <a:rPr lang="en-US" dirty="0" smtClean="0">
                <a:solidFill>
                  <a:srgbClr val="000000"/>
                </a:solidFill>
              </a:rPr>
              <a:t>- Course: chronic or intermittent; may experience remission alternating with recurrences (w/o treatment) </a:t>
            </a:r>
          </a:p>
          <a:p>
            <a:pPr lvl="1"/>
            <a:r>
              <a:rPr lang="en-US" dirty="0" smtClean="0">
                <a:solidFill>
                  <a:srgbClr val="000000"/>
                </a:solidFill>
              </a:rPr>
              <a:t>- Better outcome with treatment; periods of remission &gt; 1 year associated with better outcome</a:t>
            </a:r>
          </a:p>
          <a:p>
            <a:pPr lvl="1"/>
            <a:r>
              <a:rPr lang="en-US" dirty="0" smtClean="0">
                <a:solidFill>
                  <a:srgbClr val="000000"/>
                </a:solidFill>
              </a:rPr>
              <a:t>- </a:t>
            </a:r>
            <a:r>
              <a:rPr lang="en-US" dirty="0" err="1" smtClean="0">
                <a:solidFill>
                  <a:srgbClr val="000000"/>
                </a:solidFill>
              </a:rPr>
              <a:t>Dx</a:t>
            </a:r>
            <a:r>
              <a:rPr lang="en-US" dirty="0" smtClean="0">
                <a:solidFill>
                  <a:srgbClr val="000000"/>
                </a:solidFill>
              </a:rPr>
              <a:t> shift relatively common (10-15% of cases)</a:t>
            </a:r>
          </a:p>
          <a:p>
            <a:pPr lvl="1"/>
            <a:r>
              <a:rPr lang="en-US" dirty="0" smtClean="0">
                <a:solidFill>
                  <a:srgbClr val="000000"/>
                </a:solidFill>
              </a:rPr>
              <a:t>- High mortality rate (2%/decade)</a:t>
            </a:r>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13</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dirty="0" smtClean="0">
                <a:solidFill>
                  <a:srgbClr val="000000"/>
                </a:solidFill>
              </a:rPr>
              <a:t>A. Recurrent episodes of binge eating. An episode of binge eating is characterized by both of the following: </a:t>
            </a:r>
          </a:p>
          <a:p>
            <a:pPr lvl="1"/>
            <a:r>
              <a:rPr lang="en-US" sz="1800" dirty="0" smtClean="0">
                <a:solidFill>
                  <a:srgbClr val="000000"/>
                </a:solidFill>
              </a:rPr>
              <a:t>1. Eating, in a discrete period of time (e.g., within any 2-hour period), an amount of food that is definitely larger than what most individuals would eat in a similar period of time under similar circumstances.</a:t>
            </a:r>
          </a:p>
          <a:p>
            <a:pPr lvl="1"/>
            <a:r>
              <a:rPr lang="en-US" sz="1800" dirty="0" smtClean="0">
                <a:solidFill>
                  <a:srgbClr val="000000"/>
                </a:solidFill>
              </a:rPr>
              <a:t>2. A sense of loss of control over eating during the episode (e.g., a feeling that one cannot stop eating or control what or how much one is eating).</a:t>
            </a:r>
          </a:p>
          <a:p>
            <a:r>
              <a:rPr lang="en-US" sz="2300" dirty="0" smtClean="0">
                <a:solidFill>
                  <a:srgbClr val="000000"/>
                </a:solidFill>
              </a:rPr>
              <a:t>B. The binge-eating episodes are associated with three (or more) of the following: </a:t>
            </a:r>
          </a:p>
          <a:p>
            <a:pPr lvl="1"/>
            <a:r>
              <a:rPr lang="en-US" sz="1800" dirty="0" smtClean="0">
                <a:solidFill>
                  <a:srgbClr val="000000"/>
                </a:solidFill>
              </a:rPr>
              <a:t>1. Eating much more rapidly than normal.</a:t>
            </a:r>
          </a:p>
          <a:p>
            <a:pPr lvl="1"/>
            <a:r>
              <a:rPr lang="en-US" sz="1800" dirty="0" smtClean="0">
                <a:solidFill>
                  <a:srgbClr val="000000"/>
                </a:solidFill>
              </a:rPr>
              <a:t>2. Eating until feeling uncomfortably full.</a:t>
            </a:r>
          </a:p>
          <a:p>
            <a:pPr lvl="1"/>
            <a:r>
              <a:rPr lang="en-US" sz="1800" dirty="0" smtClean="0">
                <a:solidFill>
                  <a:srgbClr val="000000"/>
                </a:solidFill>
              </a:rPr>
              <a:t>3. Eating large amounts of food when not feeling physically hungry.</a:t>
            </a:r>
          </a:p>
          <a:p>
            <a:pPr lvl="1"/>
            <a:r>
              <a:rPr lang="en-US" sz="1800" dirty="0" smtClean="0">
                <a:solidFill>
                  <a:srgbClr val="000000"/>
                </a:solidFill>
              </a:rPr>
              <a:t>4. Eating alone because of feeling embarrassed by how much one is eating.</a:t>
            </a:r>
          </a:p>
          <a:p>
            <a:pPr lvl="1"/>
            <a:r>
              <a:rPr lang="en-US" sz="1800" dirty="0" smtClean="0">
                <a:solidFill>
                  <a:srgbClr val="000000"/>
                </a:solidFill>
              </a:rPr>
              <a:t>5. Feeling disgusted with oneself, depressed, or very guilty afterward.</a:t>
            </a:r>
          </a:p>
          <a:p>
            <a:pPr lvl="1"/>
            <a:endParaRPr lang="en-US" sz="1800" dirty="0" smtClean="0">
              <a:solidFill>
                <a:srgbClr val="000000"/>
              </a:solidFill>
            </a:endParaRPr>
          </a:p>
          <a:p>
            <a:r>
              <a:rPr lang="en-US" sz="2300" dirty="0" smtClean="0">
                <a:solidFill>
                  <a:srgbClr val="000000"/>
                </a:solidFill>
              </a:rPr>
              <a:t>C. Marked distress regarding binge eating is present.</a:t>
            </a:r>
          </a:p>
          <a:p>
            <a:r>
              <a:rPr lang="en-US" sz="2300" dirty="0" smtClean="0">
                <a:solidFill>
                  <a:srgbClr val="000000"/>
                </a:solidFill>
              </a:rPr>
              <a:t>D. The binge eating occurs, on average, at least once a week for 3 months.</a:t>
            </a:r>
          </a:p>
          <a:p>
            <a:r>
              <a:rPr lang="en-US" sz="2300" dirty="0" smtClean="0">
                <a:solidFill>
                  <a:srgbClr val="000000"/>
                </a:solidFill>
              </a:rPr>
              <a:t>E. The binge eating is not associated with the recurrent use of inappropriate compensatory behavior as in bulimia nervosa and does not occur exclusively during the course of bulimia nervosa or anorexia nervosa.</a:t>
            </a:r>
          </a:p>
          <a:p>
            <a:pPr lvl="1"/>
            <a:r>
              <a:rPr lang="en-US" sz="1600" i="1" dirty="0" smtClean="0"/>
              <a:t>Specify if: </a:t>
            </a:r>
            <a:endParaRPr lang="en-US" sz="1800" i="1" dirty="0" smtClean="0"/>
          </a:p>
          <a:p>
            <a:pPr lvl="2"/>
            <a:r>
              <a:rPr lang="en-US" sz="1800" b="1" dirty="0" smtClean="0"/>
              <a:t>In partial remission: </a:t>
            </a:r>
            <a:r>
              <a:rPr lang="en-US" sz="1800" dirty="0" smtClean="0"/>
              <a:t>After full criteria for binge-eating disorder were previously met, binge eating occurs at an average frequency of less than one episode per week for a sustained period of time.</a:t>
            </a:r>
          </a:p>
          <a:p>
            <a:pPr lvl="2"/>
            <a:r>
              <a:rPr lang="en-US" sz="1800" b="1" dirty="0" smtClean="0"/>
              <a:t>In full remission: </a:t>
            </a:r>
            <a:r>
              <a:rPr lang="en-US" sz="1800" dirty="0" smtClean="0"/>
              <a:t>After full criteria for binge-eating disorder were previously met, none of the criteria have been met for a sustained period of time. </a:t>
            </a:r>
          </a:p>
          <a:p>
            <a:pPr lvl="1"/>
            <a:endParaRPr lang="en-US" sz="1800" dirty="0" smtClean="0">
              <a:solidFill>
                <a:srgbClr val="000000"/>
              </a:solidFill>
            </a:endParaRPr>
          </a:p>
        </p:txBody>
      </p:sp>
      <p:sp>
        <p:nvSpPr>
          <p:cNvPr id="4" name="Slide Number Placeholder 3"/>
          <p:cNvSpPr>
            <a:spLocks noGrp="1"/>
          </p:cNvSpPr>
          <p:nvPr>
            <p:ph type="sldNum" sz="quarter" idx="10"/>
          </p:nvPr>
        </p:nvSpPr>
        <p:spPr/>
        <p:txBody>
          <a:bodyPr/>
          <a:lstStyle/>
          <a:p>
            <a:fld id="{E91EF308-80DF-A049-8057-CD5F97BE1AAA}" type="slidenum">
              <a:rPr lang="en-US" smtClean="0"/>
              <a:t>14</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solidFill>
                  <a:srgbClr val="000000"/>
                </a:solidFill>
              </a:rPr>
              <a:t>Diagnostic Features – Binge Eating</a:t>
            </a:r>
          </a:p>
          <a:p>
            <a:pPr lvl="1"/>
            <a:r>
              <a:rPr lang="en-US" sz="1800" dirty="0" smtClean="0">
                <a:solidFill>
                  <a:srgbClr val="000000"/>
                </a:solidFill>
              </a:rPr>
              <a:t>Binge episodes – may experience sense of dissociation</a:t>
            </a:r>
          </a:p>
          <a:p>
            <a:pPr lvl="1"/>
            <a:r>
              <a:rPr lang="en-US" sz="1800" dirty="0" smtClean="0">
                <a:solidFill>
                  <a:srgbClr val="000000"/>
                </a:solidFill>
              </a:rPr>
              <a:t>Although LOC required for </a:t>
            </a:r>
            <a:r>
              <a:rPr lang="en-US" sz="1800" dirty="0" err="1" smtClean="0">
                <a:solidFill>
                  <a:srgbClr val="000000"/>
                </a:solidFill>
              </a:rPr>
              <a:t>Dx</a:t>
            </a:r>
            <a:r>
              <a:rPr lang="en-US" sz="1800" dirty="0" smtClean="0">
                <a:solidFill>
                  <a:srgbClr val="000000"/>
                </a:solidFill>
              </a:rPr>
              <a:t>, may plan binges</a:t>
            </a:r>
          </a:p>
          <a:p>
            <a:pPr lvl="1"/>
            <a:r>
              <a:rPr lang="en-US" sz="1800" dirty="0" smtClean="0">
                <a:solidFill>
                  <a:srgbClr val="000000"/>
                </a:solidFill>
              </a:rPr>
              <a:t>Often binge on restricted foods</a:t>
            </a:r>
          </a:p>
          <a:p>
            <a:pPr lvl="1"/>
            <a:r>
              <a:rPr lang="en-US" sz="1800" dirty="0" smtClean="0">
                <a:solidFill>
                  <a:srgbClr val="000000"/>
                </a:solidFill>
              </a:rPr>
              <a:t>Typically ashamed of and try to conceal episodes &amp; evidence</a:t>
            </a:r>
          </a:p>
          <a:p>
            <a:pPr lvl="1"/>
            <a:r>
              <a:rPr lang="en-US" sz="1800" dirty="0" smtClean="0">
                <a:solidFill>
                  <a:srgbClr val="000000"/>
                </a:solidFill>
              </a:rPr>
              <a:t>Typically eat until uncomfortably full</a:t>
            </a:r>
          </a:p>
          <a:p>
            <a:pPr lvl="1"/>
            <a:r>
              <a:rPr lang="en-US" sz="1800" dirty="0" smtClean="0">
                <a:solidFill>
                  <a:srgbClr val="000000"/>
                </a:solidFill>
              </a:rPr>
              <a:t>Health risks </a:t>
            </a:r>
            <a:r>
              <a:rPr lang="en-US" sz="1800" dirty="0" smtClean="0">
                <a:solidFill>
                  <a:srgbClr val="000000"/>
                </a:solidFill>
                <a:sym typeface="Wingdings"/>
              </a:rPr>
              <a:t> those</a:t>
            </a:r>
            <a:r>
              <a:rPr lang="en-US" sz="1800" dirty="0" smtClean="0">
                <a:solidFill>
                  <a:srgbClr val="000000"/>
                </a:solidFill>
              </a:rPr>
              <a:t> associated with obesity</a:t>
            </a:r>
          </a:p>
          <a:p>
            <a:pPr lvl="1"/>
            <a:endParaRPr lang="en-US" sz="1800" dirty="0" smtClean="0">
              <a:solidFill>
                <a:srgbClr val="000000"/>
              </a:solidFill>
            </a:endParaRPr>
          </a:p>
          <a:p>
            <a:pPr lvl="1"/>
            <a:r>
              <a:rPr lang="en-US" sz="1800" dirty="0" smtClean="0">
                <a:solidFill>
                  <a:srgbClr val="000000"/>
                </a:solidFill>
              </a:rPr>
              <a:t>	However – A long term study following a large sample in the Finnish national</a:t>
            </a:r>
            <a:r>
              <a:rPr lang="en-US" sz="1800" baseline="0" dirty="0" smtClean="0">
                <a:solidFill>
                  <a:srgbClr val="000000"/>
                </a:solidFill>
              </a:rPr>
              <a:t> health service over 15 years conducted by </a:t>
            </a:r>
            <a:r>
              <a:rPr lang="en-US" sz="1800" baseline="0" dirty="0" err="1" smtClean="0">
                <a:solidFill>
                  <a:srgbClr val="000000"/>
                </a:solidFill>
              </a:rPr>
              <a:t>Raevouri</a:t>
            </a:r>
            <a:r>
              <a:rPr lang="en-US" sz="1800" baseline="0" dirty="0" smtClean="0">
                <a:solidFill>
                  <a:srgbClr val="000000"/>
                </a:solidFill>
              </a:rPr>
              <a:t> et al. (2014) found rates of Type 2 Diabetes were .8% in AN patients, 4.4% in BN patients and 33.9% in BED patients and found significantly higher rates in men than women. They suggested that disturbed glucose metabolism played a role in the onset and maintenance of BED and BN. </a:t>
            </a:r>
            <a:endParaRPr lang="en-US" sz="1800" dirty="0" smtClean="0">
              <a:solidFill>
                <a:srgbClr val="000000"/>
              </a:solidFill>
            </a:endParaRPr>
          </a:p>
          <a:p>
            <a:pPr lvl="1"/>
            <a:endParaRPr lang="en-US" sz="1800" dirty="0" smtClean="0">
              <a:solidFill>
                <a:srgbClr val="000000"/>
              </a:solidFill>
            </a:endParaRPr>
          </a:p>
          <a:p>
            <a:pPr lvl="1"/>
            <a:r>
              <a:rPr lang="en-US" sz="1800" dirty="0" smtClean="0">
                <a:solidFill>
                  <a:srgbClr val="000000"/>
                </a:solidFill>
              </a:rPr>
              <a:t>Most common cause is negative affect; Boredom also commonly reported trigger; temporary improvement but may increase negative thoughts/feelings (fear of weight gain, guilt, shame, negative self-evaluation, etc.)</a:t>
            </a:r>
          </a:p>
          <a:p>
            <a:pPr lvl="1"/>
            <a:r>
              <a:rPr lang="en-US" sz="1800" dirty="0" smtClean="0">
                <a:solidFill>
                  <a:srgbClr val="000000"/>
                </a:solidFill>
              </a:rPr>
              <a:t>Individual may be normal weight, overweight, or obese; Treatment seeking samples are typically overweight/obese</a:t>
            </a:r>
          </a:p>
          <a:p>
            <a:pPr lvl="2"/>
            <a:r>
              <a:rPr lang="en-US" sz="1700" dirty="0" smtClean="0">
                <a:solidFill>
                  <a:srgbClr val="000000"/>
                </a:solidFill>
                <a:sym typeface="Wingdings"/>
              </a:rPr>
              <a:t> Most obese individuals do not binge eat</a:t>
            </a:r>
          </a:p>
          <a:p>
            <a:pPr lvl="2"/>
            <a:r>
              <a:rPr lang="en-US" sz="1700" dirty="0" smtClean="0">
                <a:solidFill>
                  <a:srgbClr val="000000"/>
                </a:solidFill>
                <a:sym typeface="Wingdings"/>
              </a:rPr>
              <a:t>Compared to obese individuals w/o BED, those with BED have worse quality of life, greater functional impairment, and more psychopathology</a:t>
            </a:r>
            <a:endParaRPr lang="en-US" sz="1700" dirty="0" smtClean="0">
              <a:solidFill>
                <a:srgbClr val="000000"/>
              </a:solidFill>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15</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solidFill>
                  <a:srgbClr val="000000"/>
                </a:solidFill>
              </a:rPr>
              <a:t>Diagnostic Features – Binge Eating</a:t>
            </a:r>
          </a:p>
          <a:p>
            <a:pPr lvl="1"/>
            <a:r>
              <a:rPr lang="en-US" sz="1800" dirty="0" smtClean="0">
                <a:solidFill>
                  <a:srgbClr val="000000"/>
                </a:solidFill>
              </a:rPr>
              <a:t>Binge episodes – may experience sense of dissociation</a:t>
            </a:r>
          </a:p>
          <a:p>
            <a:pPr lvl="1"/>
            <a:r>
              <a:rPr lang="en-US" sz="1800" dirty="0" smtClean="0">
                <a:solidFill>
                  <a:srgbClr val="000000"/>
                </a:solidFill>
              </a:rPr>
              <a:t>Although LOC required for </a:t>
            </a:r>
            <a:r>
              <a:rPr lang="en-US" sz="1800" dirty="0" err="1" smtClean="0">
                <a:solidFill>
                  <a:srgbClr val="000000"/>
                </a:solidFill>
              </a:rPr>
              <a:t>Dx</a:t>
            </a:r>
            <a:r>
              <a:rPr lang="en-US" sz="1800" dirty="0" smtClean="0">
                <a:solidFill>
                  <a:srgbClr val="000000"/>
                </a:solidFill>
              </a:rPr>
              <a:t>, may plan binges</a:t>
            </a:r>
          </a:p>
          <a:p>
            <a:pPr lvl="1"/>
            <a:r>
              <a:rPr lang="en-US" sz="1800" dirty="0" smtClean="0">
                <a:solidFill>
                  <a:srgbClr val="000000"/>
                </a:solidFill>
              </a:rPr>
              <a:t>Often binge on restricted foods</a:t>
            </a:r>
          </a:p>
          <a:p>
            <a:pPr lvl="1"/>
            <a:r>
              <a:rPr lang="en-US" sz="1800" dirty="0" smtClean="0">
                <a:solidFill>
                  <a:srgbClr val="000000"/>
                </a:solidFill>
              </a:rPr>
              <a:t>Typically ashamed of and try to conceal episodes &amp; evidence</a:t>
            </a:r>
          </a:p>
          <a:p>
            <a:pPr lvl="1"/>
            <a:r>
              <a:rPr lang="en-US" sz="1800" dirty="0" smtClean="0">
                <a:solidFill>
                  <a:srgbClr val="000000"/>
                </a:solidFill>
              </a:rPr>
              <a:t>Typically eat until uncomfortably full</a:t>
            </a:r>
          </a:p>
          <a:p>
            <a:pPr lvl="1"/>
            <a:r>
              <a:rPr lang="en-US" sz="1800" dirty="0" smtClean="0">
                <a:solidFill>
                  <a:srgbClr val="000000"/>
                </a:solidFill>
              </a:rPr>
              <a:t>Health risks </a:t>
            </a:r>
            <a:r>
              <a:rPr lang="en-US" sz="1800" dirty="0" smtClean="0">
                <a:solidFill>
                  <a:srgbClr val="000000"/>
                </a:solidFill>
                <a:sym typeface="Wingdings"/>
              </a:rPr>
              <a:t> those</a:t>
            </a:r>
            <a:r>
              <a:rPr lang="en-US" sz="1800" dirty="0" smtClean="0">
                <a:solidFill>
                  <a:srgbClr val="000000"/>
                </a:solidFill>
              </a:rPr>
              <a:t> associated with obesity</a:t>
            </a:r>
          </a:p>
          <a:p>
            <a:pPr lvl="1"/>
            <a:r>
              <a:rPr lang="en-US" sz="1800" dirty="0" smtClean="0">
                <a:solidFill>
                  <a:srgbClr val="000000"/>
                </a:solidFill>
              </a:rPr>
              <a:t>Most common cause is negative affect; Boredom also commonly reported trigger; temporary improvement but may increase negative thoughts/feelings (fear of weight gain, guilt, shame, negative self-evaluation, etc.)</a:t>
            </a:r>
          </a:p>
          <a:p>
            <a:pPr lvl="1"/>
            <a:r>
              <a:rPr lang="en-US" sz="1800" dirty="0" smtClean="0">
                <a:solidFill>
                  <a:srgbClr val="000000"/>
                </a:solidFill>
              </a:rPr>
              <a:t>Individual may be normal weight, overweight, or obese; Treatment seeking samples are typically overweight/obese</a:t>
            </a:r>
          </a:p>
          <a:p>
            <a:pPr lvl="2"/>
            <a:r>
              <a:rPr lang="en-US" sz="1700" dirty="0" smtClean="0">
                <a:solidFill>
                  <a:srgbClr val="000000"/>
                </a:solidFill>
                <a:sym typeface="Wingdings"/>
              </a:rPr>
              <a:t> Most obese individuals do not binge eat</a:t>
            </a:r>
          </a:p>
          <a:p>
            <a:pPr lvl="2"/>
            <a:r>
              <a:rPr lang="en-US" sz="1700" dirty="0" smtClean="0">
                <a:solidFill>
                  <a:srgbClr val="000000"/>
                </a:solidFill>
                <a:sym typeface="Wingdings"/>
              </a:rPr>
              <a:t>Compared to obese individuals w/o BED, those with BED have worse quality of life, greater functional impairment, and more psychopathology</a:t>
            </a:r>
            <a:endParaRPr lang="en-US" sz="1700" dirty="0" smtClean="0">
              <a:solidFill>
                <a:srgbClr val="000000"/>
              </a:solidFill>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16</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rPr>
              <a:t>Purging disorder </a:t>
            </a:r>
            <a:r>
              <a:rPr lang="en-US" sz="2000" dirty="0" smtClean="0">
                <a:solidFill>
                  <a:srgbClr val="000000"/>
                </a:solidFill>
              </a:rPr>
              <a:t>– Recurrent purging behavior to influence weight or shape (e.g., self-induced vomiting; misuse of laxatives, diuretics, or other medications) in the absence of binge eating</a:t>
            </a:r>
            <a:endParaRPr lang="en-US" sz="2000" b="1" dirty="0" smtClean="0">
              <a:solidFill>
                <a:srgbClr val="000000"/>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000000"/>
              </a:solidFill>
            </a:endParaRPr>
          </a:p>
          <a:p>
            <a:r>
              <a:rPr lang="en-US" sz="2000" b="1" dirty="0" smtClean="0">
                <a:solidFill>
                  <a:srgbClr val="000000"/>
                </a:solidFill>
              </a:rPr>
              <a:t>MDD: </a:t>
            </a:r>
            <a:r>
              <a:rPr lang="en-US" dirty="0" smtClean="0">
                <a:solidFill>
                  <a:srgbClr val="000000"/>
                </a:solidFill>
              </a:rPr>
              <a:t>. Preoccupation with one or more perceived defects or flaws in physical appearance that are not observable or appear slight to others.</a:t>
            </a:r>
          </a:p>
          <a:p>
            <a:r>
              <a:rPr lang="en-US" dirty="0" smtClean="0">
                <a:solidFill>
                  <a:srgbClr val="000000"/>
                </a:solidFill>
              </a:rPr>
              <a:t>B. At some point during the course of the disorder, the individual has performed repetitive behaviors (e.g., mirror checking, excessive grooming, skin picking, reassurance seeking) or mental acts (e.g., comparing his or her appearance with that of others) in response to the appearance concerns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b="1" dirty="0" smtClean="0"/>
              <a:t>With muscle </a:t>
            </a:r>
            <a:r>
              <a:rPr lang="en-US" sz="2000" b="1" dirty="0" err="1" smtClean="0"/>
              <a:t>dysmorphia</a:t>
            </a:r>
            <a:r>
              <a:rPr lang="en-US" sz="2000" b="1" dirty="0" smtClean="0"/>
              <a:t>: </a:t>
            </a:r>
            <a:r>
              <a:rPr lang="en-US" sz="2000" dirty="0" smtClean="0"/>
              <a:t>The individual is preoccupied with the idea that his or her body build is too small or insufficiently muscular. This </a:t>
            </a:r>
            <a:r>
              <a:rPr lang="en-US" sz="2000" dirty="0" err="1" smtClean="0"/>
              <a:t>specifier</a:t>
            </a:r>
            <a:r>
              <a:rPr lang="en-US" sz="2000" dirty="0" smtClean="0"/>
              <a:t> is used even if the individual is preoccupied with other body areas, which is often the case.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b="1" dirty="0" err="1" smtClean="0"/>
              <a:t>Orthorexia</a:t>
            </a:r>
            <a:r>
              <a:rPr lang="en-US" sz="2000" b="1" dirty="0" smtClean="0"/>
              <a:t> – </a:t>
            </a:r>
            <a:r>
              <a:rPr lang="en-US" sz="2000" b="0" dirty="0" smtClean="0"/>
              <a:t>excessively</a:t>
            </a:r>
            <a:r>
              <a:rPr lang="en-US" sz="2000" b="0" baseline="0" dirty="0" smtClean="0"/>
              <a:t> rigid eating and exercise behaviors focused on “healthy” eating. May only eat certain types of foods, may follow a very strict schedule/calorie limit, but of normal weight, not binge eating. </a:t>
            </a:r>
            <a:endParaRPr lang="en-US" sz="2000" b="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000000"/>
              </a:solidFil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rPr>
              <a:t>Atypical anorexia nervosa</a:t>
            </a:r>
            <a:r>
              <a:rPr lang="en-US" sz="2000" dirty="0" smtClean="0">
                <a:solidFill>
                  <a:srgbClr val="000000"/>
                </a:solidFill>
              </a:rPr>
              <a:t>- All of the criteria for anorexia nervosa are met, except that despite significant weight loss, the individual’s weight is within or above the normal range.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17</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Basically</a:t>
            </a:r>
            <a:r>
              <a:rPr lang="en-US" baseline="0" dirty="0" smtClean="0"/>
              <a:t> i</a:t>
            </a:r>
            <a:r>
              <a:rPr lang="en-US" dirty="0" smtClean="0"/>
              <a:t>n</a:t>
            </a:r>
            <a:r>
              <a:rPr lang="en-US" baseline="0" dirty="0" smtClean="0"/>
              <a:t> order of the importance/priority in which treatment is conducted (go through the list)</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Full</a:t>
            </a:r>
            <a:r>
              <a:rPr lang="en-US" baseline="0" dirty="0" smtClean="0"/>
              <a:t> recovery can take a long time. Treating an ED as though it is a phase or a lifestyle choice is inappropriate and can have dangerous consequences. People do not choose to have eating disorders, although they may engage in eating disordered behaviors that are harmful to themselves and have engaged in behaviors such as dieting or exercise that may have led them to develop an ED.</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18</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 would like</a:t>
            </a:r>
            <a:r>
              <a:rPr lang="en-US" baseline="0" dirty="0" smtClean="0"/>
              <a:t> you to fill in the gaps based on some of the medical issues that have been brought up and treatment goals as to which practitioners are likely to be on the “front lines” of caring for somebody with an ED. </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19</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20</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Note, these estimates are 15</a:t>
            </a:r>
            <a:r>
              <a:rPr lang="en-US" baseline="0" dirty="0" smtClean="0"/>
              <a:t> years old and health care costs in general have increased significantly, so we would expect a comparable increase for ED </a:t>
            </a:r>
            <a:r>
              <a:rPr lang="en-US" baseline="0" dirty="0" err="1" smtClean="0"/>
              <a:t>Tx</a:t>
            </a:r>
            <a:r>
              <a:rPr lang="en-US" baseline="0" dirty="0" smtClean="0"/>
              <a:t> as well.</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21</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Thoughts as I was asked to do this: </a:t>
            </a:r>
          </a:p>
          <a:p>
            <a:pPr lvl="1"/>
            <a:r>
              <a:rPr lang="en-US" sz="1200" kern="1200" dirty="0" smtClean="0">
                <a:solidFill>
                  <a:schemeClr val="tx1"/>
                </a:solidFill>
                <a:effectLst/>
                <a:latin typeface="+mn-lt"/>
                <a:ea typeface="+mn-ea"/>
                <a:cs typeface="+mn-cs"/>
              </a:rPr>
              <a:t>I am not a bioethicist.</a:t>
            </a:r>
          </a:p>
          <a:p>
            <a:pPr lvl="2"/>
            <a:r>
              <a:rPr lang="en-US" sz="1200" kern="1200" dirty="0" smtClean="0">
                <a:solidFill>
                  <a:schemeClr val="tx1"/>
                </a:solidFill>
                <a:effectLst/>
                <a:latin typeface="+mn-lt"/>
                <a:ea typeface="+mn-ea"/>
                <a:cs typeface="+mn-cs"/>
              </a:rPr>
              <a:t>I have never even taken a bioethics course. </a:t>
            </a:r>
          </a:p>
          <a:p>
            <a:pPr lvl="1"/>
            <a:r>
              <a:rPr lang="en-US" sz="1200" kern="1200" dirty="0" smtClean="0">
                <a:solidFill>
                  <a:schemeClr val="tx1"/>
                </a:solidFill>
                <a:effectLst/>
                <a:latin typeface="+mn-lt"/>
                <a:ea typeface="+mn-ea"/>
                <a:cs typeface="+mn-cs"/>
                <a:sym typeface="Wingdings"/>
              </a:rPr>
              <a:t> </a:t>
            </a:r>
            <a:r>
              <a:rPr lang="en-US" sz="1200" kern="1200" dirty="0" smtClean="0">
                <a:solidFill>
                  <a:schemeClr val="tx1"/>
                </a:solidFill>
                <a:effectLst/>
                <a:latin typeface="+mn-lt"/>
                <a:ea typeface="+mn-ea"/>
                <a:cs typeface="+mn-cs"/>
              </a:rPr>
              <a:t>What really is the field of bioethics and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where do eating disorders fit into this? </a:t>
            </a:r>
          </a:p>
          <a:p>
            <a:pPr lvl="1"/>
            <a:r>
              <a:rPr lang="en-US" sz="1200" kern="1200" dirty="0" smtClean="0">
                <a:solidFill>
                  <a:schemeClr val="tx1"/>
                </a:solidFill>
                <a:effectLst/>
                <a:latin typeface="+mn-lt"/>
                <a:ea typeface="+mn-ea"/>
                <a:cs typeface="+mn-cs"/>
              </a:rPr>
              <a:t>By July 18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this program, it’s been in full swing and perhaps this is a question that many of you can actually speak to better than I, having sat and heard many prominent medical doctors in relevant fields and experts in the field of bioethics. </a:t>
            </a:r>
          </a:p>
          <a:p>
            <a:pPr lvl="1"/>
            <a:r>
              <a:rPr lang="en-US" sz="1200" kern="1200" dirty="0" smtClean="0">
                <a:solidFill>
                  <a:schemeClr val="tx1"/>
                </a:solidFill>
                <a:effectLst/>
                <a:latin typeface="+mn-lt"/>
                <a:ea typeface="+mn-ea"/>
                <a:cs typeface="+mn-cs"/>
              </a:rPr>
              <a:t>But, what I do have, is expertise in the treatment of eating disorders. And I asked myself</a:t>
            </a:r>
            <a:r>
              <a:rPr lang="en-US" sz="1200" kern="1200" baseline="0" dirty="0" smtClean="0">
                <a:solidFill>
                  <a:schemeClr val="tx1"/>
                </a:solidFill>
                <a:effectLst/>
                <a:latin typeface="+mn-lt"/>
                <a:ea typeface="+mn-ea"/>
                <a:cs typeface="+mn-cs"/>
              </a:rPr>
              <a:t> about what ethical issues I have seen in my time treating eating disorders and what I have heard about through clients and from other practitioners.</a:t>
            </a:r>
          </a:p>
        </p:txBody>
      </p:sp>
      <p:sp>
        <p:nvSpPr>
          <p:cNvPr id="4" name="Slide Number Placeholder 3"/>
          <p:cNvSpPr>
            <a:spLocks noGrp="1"/>
          </p:cNvSpPr>
          <p:nvPr>
            <p:ph type="sldNum" sz="quarter" idx="10"/>
          </p:nvPr>
        </p:nvSpPr>
        <p:spPr/>
        <p:txBody>
          <a:bodyPr/>
          <a:lstStyle/>
          <a:p>
            <a:fld id="{E91EF308-80DF-A049-8057-CD5F97BE1AAA}" type="slidenum">
              <a:rPr lang="en-US" smtClean="0"/>
              <a:t>3</a:t>
            </a:fld>
            <a:endParaRPr lang="en-US"/>
          </a:p>
        </p:txBody>
      </p:sp>
    </p:spTree>
    <p:extLst>
      <p:ext uri="{BB962C8B-B14F-4D97-AF65-F5344CB8AC3E}">
        <p14:creationId xmlns:p14="http://schemas.microsoft.com/office/powerpoint/2010/main" val="17240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Note, these estimates are 15</a:t>
            </a:r>
            <a:r>
              <a:rPr lang="en-US" baseline="0" dirty="0" smtClean="0"/>
              <a:t> years old and health care costs in general have increased significantly, so we would expect a comparable increase for ED </a:t>
            </a:r>
            <a:r>
              <a:rPr lang="en-US" baseline="0" dirty="0" err="1" smtClean="0"/>
              <a:t>Tx</a:t>
            </a:r>
            <a:r>
              <a:rPr lang="en-US" baseline="0" dirty="0" smtClean="0"/>
              <a:t> as well.</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22</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Note, these estimates are 15</a:t>
            </a:r>
            <a:r>
              <a:rPr lang="en-US" baseline="0" dirty="0" smtClean="0"/>
              <a:t> years old and health care costs in general have increased significantly, so we would expect a comparable increase for ED </a:t>
            </a:r>
            <a:r>
              <a:rPr lang="en-US" baseline="0" dirty="0" err="1" smtClean="0"/>
              <a:t>Tx</a:t>
            </a:r>
            <a:r>
              <a:rPr lang="en-US" baseline="0" dirty="0" smtClean="0"/>
              <a:t> as well.</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23</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a hospital setting where</a:t>
            </a:r>
            <a:r>
              <a:rPr lang="en-US" baseline="0" dirty="0" smtClean="0"/>
              <a:t> there is a specific unit for ED </a:t>
            </a:r>
            <a:r>
              <a:rPr lang="en-US" baseline="0" dirty="0" err="1" smtClean="0"/>
              <a:t>Tx</a:t>
            </a:r>
            <a:r>
              <a:rPr lang="en-US" baseline="0" dirty="0" smtClean="0"/>
              <a:t>. So, MDs, nurses, psychiatrists, psychologist, rec therapists, case managers, “sits”, janitorial staff, food, case workers (social work), etc. all staffing 24/7, though some roles may be split (e.g., psychiatrist)</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24</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a:t>
            </a:r>
            <a:r>
              <a:rPr lang="en-US" baseline="0" dirty="0" smtClean="0"/>
              <a:t> 24/7 staffing, likely some medical practitioner available at least during M-F business hours, psychologists/therapists, case workers, rec therapists, possibly “sits”, food prep and supervised meals, etc.</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25</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26</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20000"/>
              </a:lnSpc>
              <a:buAutoNum type="arabicPeriod"/>
            </a:pPr>
            <a:r>
              <a:rPr lang="en-US" sz="1200" dirty="0" smtClean="0">
                <a:solidFill>
                  <a:srgbClr val="4A4F50"/>
                </a:solidFill>
                <a:latin typeface="Minion Pro"/>
                <a:cs typeface="Minion Pro"/>
              </a:rPr>
              <a:t>Respect for autonomy – The patient’s informed choices</a:t>
            </a:r>
            <a:r>
              <a:rPr lang="en-US" sz="1200" baseline="0" dirty="0" smtClean="0">
                <a:solidFill>
                  <a:srgbClr val="4A4F50"/>
                </a:solidFill>
                <a:latin typeface="Minion Pro"/>
                <a:cs typeface="Minion Pro"/>
              </a:rPr>
              <a:t> take priority</a:t>
            </a:r>
            <a:endParaRPr lang="en-US" sz="1200" dirty="0" smtClean="0">
              <a:solidFill>
                <a:srgbClr val="4A4F50"/>
              </a:solidFill>
              <a:latin typeface="Minion Pro"/>
              <a:cs typeface="Minion Pro"/>
            </a:endParaRPr>
          </a:p>
          <a:p>
            <a:pPr marL="457200" indent="-457200">
              <a:lnSpc>
                <a:spcPct val="120000"/>
              </a:lnSpc>
              <a:buAutoNum type="arabicPeriod"/>
            </a:pPr>
            <a:r>
              <a:rPr lang="en-US" sz="1200" dirty="0" err="1" smtClean="0">
                <a:solidFill>
                  <a:srgbClr val="4A4F50"/>
                </a:solidFill>
                <a:latin typeface="Minion Pro"/>
                <a:cs typeface="Minion Pro"/>
              </a:rPr>
              <a:t>Nonmalfeasance</a:t>
            </a:r>
            <a:r>
              <a:rPr lang="en-US" sz="1200" dirty="0" smtClean="0">
                <a:solidFill>
                  <a:srgbClr val="4A4F50"/>
                </a:solidFill>
                <a:latin typeface="Minion Pro"/>
                <a:cs typeface="Minion Pro"/>
              </a:rPr>
              <a:t> – Do no harm</a:t>
            </a:r>
          </a:p>
          <a:p>
            <a:pPr marL="457200" indent="-457200">
              <a:lnSpc>
                <a:spcPct val="120000"/>
              </a:lnSpc>
              <a:buAutoNum type="arabicPeriod"/>
            </a:pPr>
            <a:r>
              <a:rPr lang="en-US" sz="1200" dirty="0" smtClean="0">
                <a:solidFill>
                  <a:srgbClr val="4A4F50"/>
                </a:solidFill>
                <a:latin typeface="Minion Pro"/>
                <a:cs typeface="Minion Pro"/>
              </a:rPr>
              <a:t>Beneficence – Doing what is best for patients</a:t>
            </a:r>
          </a:p>
          <a:p>
            <a:pPr marL="457200" indent="-457200">
              <a:lnSpc>
                <a:spcPct val="120000"/>
              </a:lnSpc>
              <a:buAutoNum type="arabicPeriod"/>
            </a:pPr>
            <a:r>
              <a:rPr lang="en-US" sz="1200" dirty="0" smtClean="0">
                <a:solidFill>
                  <a:srgbClr val="4A4F50"/>
                </a:solidFill>
                <a:latin typeface="Minion Pro"/>
                <a:cs typeface="Minion Pro"/>
              </a:rPr>
              <a:t>Justice (balancing</a:t>
            </a:r>
            <a:r>
              <a:rPr lang="en-US" sz="1200" baseline="0" dirty="0" smtClean="0">
                <a:solidFill>
                  <a:srgbClr val="4A4F50"/>
                </a:solidFill>
                <a:latin typeface="Minion Pro"/>
                <a:cs typeface="Minion Pro"/>
              </a:rPr>
              <a:t> individual and social costs, benefits, and risks)</a:t>
            </a:r>
          </a:p>
          <a:p>
            <a:pPr marL="457200" indent="-457200">
              <a:lnSpc>
                <a:spcPct val="120000"/>
              </a:lnSpc>
              <a:buAutoNum type="arabicPeriod"/>
            </a:pPr>
            <a:endParaRPr lang="en-US" sz="1200" baseline="0" dirty="0" smtClean="0">
              <a:solidFill>
                <a:srgbClr val="4A4F50"/>
              </a:solidFill>
              <a:latin typeface="Minion Pro"/>
              <a:cs typeface="Minion Pro"/>
            </a:endParaRPr>
          </a:p>
          <a:p>
            <a:pPr marL="0" indent="0">
              <a:lnSpc>
                <a:spcPct val="120000"/>
              </a:lnSpc>
              <a:buNone/>
            </a:pPr>
            <a:r>
              <a:rPr lang="en-US" sz="1200" baseline="0" dirty="0" smtClean="0">
                <a:solidFill>
                  <a:srgbClr val="4A4F50"/>
                </a:solidFill>
                <a:latin typeface="Minion Pro"/>
                <a:cs typeface="Minion Pro"/>
              </a:rPr>
              <a:t>[Write down what people come up with – discuss them or save for later if they fit within a planned topic]</a:t>
            </a:r>
          </a:p>
          <a:p>
            <a:pPr marL="0" indent="0">
              <a:lnSpc>
                <a:spcPct val="120000"/>
              </a:lnSpc>
              <a:buNone/>
            </a:pPr>
            <a:r>
              <a:rPr lang="en-US" sz="1200" baseline="0" dirty="0" smtClean="0">
                <a:solidFill>
                  <a:srgbClr val="4A4F50"/>
                </a:solidFill>
                <a:latin typeface="Minion Pro"/>
                <a:cs typeface="Minion Pro"/>
              </a:rPr>
              <a:t>TAKE A BREAK!!! STRETCH, COFFEE, ETC.</a:t>
            </a:r>
            <a:endParaRPr lang="en-US" sz="1200" dirty="0" smtClean="0">
              <a:solidFill>
                <a:srgbClr val="4A4F50"/>
              </a:solidFill>
              <a:latin typeface="Minion Pro"/>
              <a:cs typeface="Minion Pro"/>
            </a:endParaRPr>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27</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28</a:t>
            </a:fld>
            <a:endParaRPr lang="en-US"/>
          </a:p>
        </p:txBody>
      </p:sp>
    </p:spTree>
    <p:extLst>
      <p:ext uri="{BB962C8B-B14F-4D97-AF65-F5344CB8AC3E}">
        <p14:creationId xmlns:p14="http://schemas.microsoft.com/office/powerpoint/2010/main" val="3000809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29</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Accreditation Council for Graduate Medical Education (ACGME) </a:t>
            </a:r>
          </a:p>
          <a:p>
            <a:r>
              <a:rPr lang="en-US" dirty="0" smtClean="0"/>
              <a:t>Surveys sent to 1,248 training coordinators across 5 disciplines: Internal Medicine, Family Medicine, Pediatrics, General Psychiatry, &amp; Child &amp; Adolescent Psychiatry </a:t>
            </a:r>
          </a:p>
          <a:p>
            <a:r>
              <a:rPr lang="en-US" dirty="0" smtClean="0"/>
              <a:t>Of 880 they reached, 637 entirely or partially completed the survey (72.3% response rate)</a:t>
            </a:r>
          </a:p>
          <a:p>
            <a:endParaRPr lang="en-US" dirty="0" smtClean="0"/>
          </a:p>
          <a:p>
            <a:r>
              <a:rPr lang="en-US" dirty="0" smtClean="0"/>
              <a:t>Of the responders, the percentages who</a:t>
            </a:r>
            <a:r>
              <a:rPr lang="en-US" baseline="0" dirty="0" smtClean="0"/>
              <a:t> had elective (blue) and scheduled (red) rotations are on this bar graph for each of the five specialties they examined. There were at total of 3 Internal Medicine scheduled rotations, 13 with elective rotations; pediatrics had 11 scheduled rotations, 10 elective rotations, general psychiatry had 12 scheduled and 24 elective rotations, child &amp; adolescent psychiatry had 12 scheduled and 13 elective rotations; family medicine had 4 scheduled and 21 elective rotations. </a:t>
            </a:r>
          </a:p>
          <a:p>
            <a:endParaRPr lang="en-US" baseline="0" dirty="0" smtClean="0"/>
          </a:p>
          <a:p>
            <a:r>
              <a:rPr lang="en-US" baseline="0" dirty="0" smtClean="0"/>
              <a:t>I also had calculated a bar graph with the percentages for the total number of programs, but the numbers ranged from .24-1.92% of total programs </a:t>
            </a:r>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30</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those who did have rotations, it was typically relatively short rotations. This bar graph shows the number of programs in each field with the duration of the rotations offered. So Red is 1 month and you can see for most fields rotations lasted a month. </a:t>
            </a:r>
          </a:p>
          <a:p>
            <a:endParaRPr lang="en-US" baseline="0" dirty="0" smtClean="0"/>
          </a:p>
          <a:p>
            <a:r>
              <a:rPr lang="en-US" baseline="0" dirty="0" smtClean="0"/>
              <a:t>Additionally, the amount of formal didactic training was also minimal. 14.5% of those who responded had no formal didactic training (grand rounds, case conferences, lectures). The averages from the fields ranged from just under 2 hours on average (internal medicine) to 5 on average in pediatrics, with the other three approximately 4 hours of didactics on </a:t>
            </a:r>
            <a:r>
              <a:rPr lang="en-US" baseline="0" dirty="0" err="1" smtClean="0"/>
              <a:t>EDs.</a:t>
            </a:r>
            <a:r>
              <a:rPr lang="en-US" baseline="0" dirty="0" smtClean="0"/>
              <a:t> However, it is noteworthy that there was quite a bit of variation across samples, with some programs actually providing quite a lot of didactic training (highest was 120 hours in one pediatric program, SD for pediatrics was 12.6 </a:t>
            </a:r>
            <a:r>
              <a:rPr lang="en-US" baseline="0" dirty="0" err="1" smtClean="0"/>
              <a:t>hrs</a:t>
            </a:r>
            <a:r>
              <a:rPr lang="en-US" baseline="0" dirty="0" smtClean="0"/>
              <a:t> to show you the variability in what is offered. </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31</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4</a:t>
            </a:fld>
            <a:endParaRPr lang="en-US"/>
          </a:p>
        </p:txBody>
      </p:sp>
    </p:spTree>
    <p:extLst>
      <p:ext uri="{BB962C8B-B14F-4D97-AF65-F5344CB8AC3E}">
        <p14:creationId xmlns:p14="http://schemas.microsoft.com/office/powerpoint/2010/main" val="3000809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a:rPr>
              <a:t> </a:t>
            </a:r>
            <a:r>
              <a:rPr lang="en-US" dirty="0" smtClean="0"/>
              <a:t>Are our brothers &amp; sisters to the North doing any better? </a:t>
            </a:r>
          </a:p>
          <a:p>
            <a:pPr marL="171450" indent="-171450">
              <a:buFont typeface="Wingdings" charset="0"/>
              <a:buChar char="à"/>
            </a:pPr>
            <a:r>
              <a:rPr lang="en-US" dirty="0" smtClean="0">
                <a:sym typeface="Wingdings"/>
              </a:rPr>
              <a:t>[pic] </a:t>
            </a:r>
          </a:p>
          <a:p>
            <a:pPr marL="285750" indent="-285750">
              <a:buFont typeface="Arial"/>
              <a:buChar char="•"/>
            </a:pPr>
            <a:r>
              <a:rPr lang="en-US" dirty="0" smtClean="0"/>
              <a:t>54% completed FP residency programs – So this seems much better in terms of comparisons</a:t>
            </a:r>
            <a:r>
              <a:rPr lang="en-US" baseline="0" dirty="0" smtClean="0"/>
              <a:t> to our Internal Medicine and Family Practice rotations available in the U.S.</a:t>
            </a:r>
          </a:p>
          <a:p>
            <a:pPr marL="285750" indent="-285750">
              <a:buFont typeface="Arial"/>
              <a:buChar char="•"/>
            </a:pPr>
            <a:endParaRPr lang="en-US" dirty="0" smtClean="0"/>
          </a:p>
          <a:p>
            <a:pPr marL="285750" indent="-285750">
              <a:buFont typeface="Arial"/>
              <a:buChar char="•"/>
            </a:pPr>
            <a:r>
              <a:rPr lang="en-US" dirty="0" smtClean="0"/>
              <a:t>More comfortable with diagnosis than with management of EDs </a:t>
            </a:r>
            <a:r>
              <a:rPr lang="en-US" dirty="0" smtClean="0">
                <a:sym typeface="Wingdings"/>
              </a:rPr>
              <a:t> so</a:t>
            </a:r>
            <a:r>
              <a:rPr lang="en-US" baseline="0" dirty="0" smtClean="0">
                <a:sym typeface="Wingdings"/>
              </a:rPr>
              <a:t> they felt comfortable diagnosing patients, but not particularly comfortable treating them</a:t>
            </a:r>
            <a:endParaRPr lang="en-US" dirty="0" smtClean="0"/>
          </a:p>
          <a:p>
            <a:pPr marL="742950" lvl="1" indent="-285750">
              <a:buFont typeface="Arial"/>
              <a:buChar char="•"/>
            </a:pPr>
            <a:r>
              <a:rPr lang="en-US" dirty="0" smtClean="0"/>
              <a:t>Referred patients to other professionals, psychiatrists &amp; nutritionists </a:t>
            </a:r>
            <a:r>
              <a:rPr lang="en-US" dirty="0" smtClean="0">
                <a:sym typeface="Wingdings"/>
              </a:rPr>
              <a:t> and really psychologists should be included</a:t>
            </a:r>
            <a:r>
              <a:rPr lang="en-US" baseline="0" dirty="0" smtClean="0">
                <a:sym typeface="Wingdings"/>
              </a:rPr>
              <a:t> here. </a:t>
            </a:r>
            <a:endParaRPr lang="en-US" dirty="0" smtClean="0"/>
          </a:p>
          <a:p>
            <a:pPr marL="285750" indent="-285750">
              <a:buFont typeface="Arial"/>
              <a:buChar char="•"/>
            </a:pPr>
            <a:r>
              <a:rPr lang="en-US" dirty="0" smtClean="0"/>
              <a:t>75% reported undergraduate training in ED was poor</a:t>
            </a:r>
          </a:p>
          <a:p>
            <a:pPr marL="285750" indent="-285750">
              <a:buFont typeface="Arial"/>
              <a:buChar char="•"/>
            </a:pPr>
            <a:r>
              <a:rPr lang="en-US" dirty="0" smtClean="0"/>
              <a:t>59% reported postgraduate training was poor</a:t>
            </a:r>
          </a:p>
          <a:p>
            <a:pPr marL="285750" indent="-285750">
              <a:buFont typeface="Arial"/>
              <a:buChar cha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sym typeface="Wingdings"/>
              </a:rPr>
              <a:t> </a:t>
            </a:r>
            <a:r>
              <a:rPr lang="en-US" baseline="0" dirty="0" smtClean="0">
                <a:sym typeface="Wingdings"/>
              </a:rPr>
              <a:t> </a:t>
            </a:r>
            <a:r>
              <a:rPr lang="en-US" dirty="0" smtClean="0"/>
              <a:t>Reported need for better training in: </a:t>
            </a:r>
          </a:p>
          <a:p>
            <a:pPr marL="742950" lvl="1" indent="-285750">
              <a:buFont typeface="Arial"/>
              <a:buChar char="•"/>
            </a:pPr>
            <a:r>
              <a:rPr lang="en-US" dirty="0" smtClean="0"/>
              <a:t>Outpatient services</a:t>
            </a:r>
          </a:p>
          <a:p>
            <a:pPr marL="742950" lvl="1" indent="-285750">
              <a:buFont typeface="Arial"/>
              <a:buChar char="•"/>
            </a:pPr>
            <a:r>
              <a:rPr lang="en-US" dirty="0" smtClean="0"/>
              <a:t>Diagnostic Issues</a:t>
            </a:r>
          </a:p>
          <a:p>
            <a:pPr marL="742950" lvl="1" indent="-285750">
              <a:buFont typeface="Arial"/>
              <a:buChar char="•"/>
            </a:pPr>
            <a:r>
              <a:rPr lang="en-US" dirty="0" smtClean="0"/>
              <a:t>Screening needs</a:t>
            </a:r>
          </a:p>
          <a:p>
            <a:pPr marL="742950" lvl="1" indent="-285750">
              <a:buFont typeface="Arial"/>
              <a:buChar char="•"/>
            </a:pPr>
            <a:r>
              <a:rPr lang="en-US" dirty="0" smtClean="0"/>
              <a:t>Management planning </a:t>
            </a:r>
          </a:p>
          <a:p>
            <a:pPr marL="171450" indent="-171450">
              <a:buFont typeface="Wingdings" charset="0"/>
              <a:buChar char="à"/>
            </a:pPr>
            <a:r>
              <a:rPr lang="en-US" dirty="0" smtClean="0">
                <a:sym typeface="Wingdings"/>
              </a:rPr>
              <a:t>So in terms</a:t>
            </a:r>
            <a:r>
              <a:rPr lang="en-US" baseline="0" dirty="0" smtClean="0">
                <a:sym typeface="Wingdings"/>
              </a:rPr>
              <a:t> of actual comfort level in treatment/management of patients, how to screen and diagnose them, these family practice doctors seemed to feel as though they were ill prepared to actually provide optimal care to patients.</a:t>
            </a:r>
            <a:endParaRPr lang="en-US" dirty="0" smtClean="0">
              <a:sym typeface="Wingdings"/>
            </a:endParaRPr>
          </a:p>
        </p:txBody>
      </p:sp>
      <p:sp>
        <p:nvSpPr>
          <p:cNvPr id="4" name="Slide Number Placeholder 3"/>
          <p:cNvSpPr>
            <a:spLocks noGrp="1"/>
          </p:cNvSpPr>
          <p:nvPr>
            <p:ph type="sldNum" sz="quarter" idx="10"/>
          </p:nvPr>
        </p:nvSpPr>
        <p:spPr/>
        <p:txBody>
          <a:bodyPr/>
          <a:lstStyle/>
          <a:p>
            <a:fld id="{E91EF308-80DF-A049-8057-CD5F97BE1AAA}" type="slidenum">
              <a:rPr lang="en-US" smtClean="0"/>
              <a:t>32</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those who did have rotations, it was typically relatively short rotations. This bar graph shows the number of programs in each field with the duration of the rotations offered. So Red is 1 month and you can see for most fields rotations lasted a month. </a:t>
            </a:r>
          </a:p>
          <a:p>
            <a:endParaRPr lang="en-US" baseline="0" dirty="0" smtClean="0"/>
          </a:p>
          <a:p>
            <a:r>
              <a:rPr lang="en-US" baseline="0" dirty="0" smtClean="0"/>
              <a:t>Additionally, the amount of formal didactic training was also minimal. 14.5% of those who responded had no formal didactic training (grand rounds, case conferences, lectures). The averages from the fields ranged from just under 2 hours on average (internal medicine) to 5 on average in pediatrics, with the other three approximately 4 hours of didactics on </a:t>
            </a:r>
            <a:r>
              <a:rPr lang="en-US" baseline="0" dirty="0" err="1" smtClean="0"/>
              <a:t>EDs.</a:t>
            </a:r>
            <a:r>
              <a:rPr lang="en-US" baseline="0" dirty="0" smtClean="0"/>
              <a:t> However, it is noteworthy that there was quite a bit of variation across samples, with some programs actually providing quite a lot of didactic training (highest was 120 hours in one pediatric program, SD for pediatrics was 12.6 </a:t>
            </a:r>
            <a:r>
              <a:rPr lang="en-US" baseline="0" dirty="0" err="1" smtClean="0"/>
              <a:t>hrs</a:t>
            </a:r>
            <a:r>
              <a:rPr lang="en-US" baseline="0" dirty="0" smtClean="0"/>
              <a:t> to show you the variability in what is offered. </a:t>
            </a:r>
          </a:p>
          <a:p>
            <a:endParaRPr lang="en-US" baseline="0" dirty="0" smtClean="0"/>
          </a:p>
          <a:p>
            <a:r>
              <a:rPr lang="en-US" dirty="0" smtClean="0"/>
              <a:t>I’m from Albany in upstate NY – or at least have been there during the last 10 years, and received my graduate and post-graduate training there – the city and surrounding</a:t>
            </a:r>
            <a:r>
              <a:rPr lang="en-US" baseline="0" dirty="0" smtClean="0"/>
              <a:t> area, which we call the Capital District, has a population of a little over 1 million (according to </a:t>
            </a:r>
            <a:r>
              <a:rPr lang="en-US" baseline="0" dirty="0" err="1" smtClean="0"/>
              <a:t>wikipedia</a:t>
            </a:r>
            <a:r>
              <a:rPr lang="en-US" baseline="0" dirty="0" smtClean="0"/>
              <a:t>). This is the 3</a:t>
            </a:r>
            <a:r>
              <a:rPr lang="en-US" baseline="30000" dirty="0" smtClean="0"/>
              <a:t>rd</a:t>
            </a:r>
            <a:r>
              <a:rPr lang="en-US" baseline="0" dirty="0" smtClean="0"/>
              <a:t> largest metropolitan area in the state and 45</a:t>
            </a:r>
            <a:r>
              <a:rPr lang="en-US" baseline="30000" dirty="0" smtClean="0"/>
              <a:t>th</a:t>
            </a:r>
            <a:r>
              <a:rPr lang="en-US" baseline="0" dirty="0" smtClean="0"/>
              <a:t> largest in the country. We have one medical doctor who received her training specialty area in nutrition who sees many of the ED clients. We have one practice with an IOP that started in May 2013 that treats ED and a PhD program in clinical psychology with a professor whose expertise is in weight, body image, and eating disorders. As as result of these few practitioners, the area offers some training. But in general, I have seen that medical doctors (family practice/pediatricians) and most psychologists/therapists seem to have anxiety and a lack of knowledge when it comes to treating patients with ED. And even among those professionals who treat EDs, sometimes we hear of treatment practices that are not empirically supported or sometimes frankly even seem to be enabling patients and supporting maintaining disordered eating/exercise in some ways. </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33</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Minion Pro"/>
              <a:cs typeface="Minion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inion Pro"/>
              <a:cs typeface="Minion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4A4F50"/>
              </a:solidFill>
              <a:latin typeface="Minion Pro"/>
              <a:cs typeface="Minion Pro"/>
            </a:endParaRPr>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34</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4A4F50"/>
                </a:solidFill>
                <a:latin typeface="Minion Pro"/>
                <a:cs typeface="Minion Pro"/>
              </a:rPr>
              <a:t>Basically,</a:t>
            </a:r>
            <a:r>
              <a:rPr lang="en-US" baseline="0" dirty="0" smtClean="0">
                <a:solidFill>
                  <a:srgbClr val="4A4F50"/>
                </a:solidFill>
                <a:latin typeface="Minion Pro"/>
                <a:cs typeface="Minion Pro"/>
              </a:rPr>
              <a:t> what this means is that although a</a:t>
            </a:r>
            <a:r>
              <a:rPr lang="en-US" dirty="0" smtClean="0">
                <a:solidFill>
                  <a:srgbClr val="4A4F50"/>
                </a:solidFill>
                <a:latin typeface="Minion Pro"/>
                <a:cs typeface="Minion Pro"/>
              </a:rPr>
              <a:t>ll fields agree that nutrition is part of necessary and best care for patients with eating disorders (APA, AMA, including the American Academy of Nutrition and Dietetics – I have read a little on their website and they certainly have put out press releases and position papers asserting this view), but they do not require specialized training in ED treatment as part of nutritionists’ and dieticians’ training programs.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4A4F50"/>
              </a:solidFill>
              <a:latin typeface="Minion Pro"/>
              <a:cs typeface="Minion Pro"/>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Minion Pro"/>
                <a:cs typeface="Minion Pro"/>
              </a:rPr>
              <a:t>Mittnacht</a:t>
            </a:r>
            <a:r>
              <a:rPr lang="en-US" dirty="0" smtClean="0">
                <a:latin typeface="Minion Pro"/>
                <a:cs typeface="Minion Pro"/>
              </a:rPr>
              <a:t> &amp; </a:t>
            </a:r>
            <a:r>
              <a:rPr lang="en-US" dirty="0" err="1" smtClean="0">
                <a:latin typeface="Minion Pro"/>
                <a:cs typeface="Minion Pro"/>
              </a:rPr>
              <a:t>Bulik</a:t>
            </a:r>
            <a:r>
              <a:rPr lang="en-US" dirty="0" smtClean="0">
                <a:latin typeface="Minion Pro"/>
                <a:cs typeface="Minion Pro"/>
              </a:rPr>
              <a:t> (2014) IJED paper – Used Delphi methodology with 21 RDs with ≥5 years experience treating ED over the course of a 10 week study. Delphi methodology involves anonymous, web-based discussion forums where participants are able to freely express opinions</a:t>
            </a:r>
            <a:r>
              <a:rPr lang="en-US" baseline="0" dirty="0" smtClean="0">
                <a:latin typeface="Minion Pro"/>
                <a:cs typeface="Minion Pro"/>
              </a:rPr>
              <a:t> and this research method is used to reach consensus on topics, issues, or definitions within fields. Participants typically complete a series of iterative questionnaires, with the goal of reaching a consensus. The RDs </a:t>
            </a:r>
            <a:r>
              <a:rPr lang="en-US" dirty="0" smtClean="0">
                <a:latin typeface="Minion Pro"/>
                <a:cs typeface="Minion Pro"/>
              </a:rPr>
              <a:t>completed 3 iterative questionnaires about nutritional counseling for patients with AN. Subsequent questionnaires were developed based on the analysis of the responses to the first questionnaires, each participant then ranked his or her level of agreement with the items.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inion Pro"/>
              <a:cs typeface="Minion Pro"/>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latin typeface="Minion Pro"/>
                <a:cs typeface="Minion Pro"/>
              </a:rPr>
              <a:t>The first round included</a:t>
            </a:r>
            <a:r>
              <a:rPr lang="en-US" baseline="0" dirty="0" smtClean="0">
                <a:latin typeface="Minion Pro"/>
                <a:cs typeface="Minion Pro"/>
              </a:rPr>
              <a:t> 12 open-ended questions on </a:t>
            </a:r>
            <a:r>
              <a:rPr lang="en-US" dirty="0" smtClean="0">
                <a:latin typeface="Minion Pro"/>
                <a:cs typeface="Minion Pro"/>
              </a:rPr>
              <a:t> nutritional counseling for patients with AN. Typical question </a:t>
            </a:r>
            <a:r>
              <a:rPr lang="en-US" dirty="0" err="1" smtClean="0">
                <a:latin typeface="Minion Pro"/>
                <a:cs typeface="Minion Pro"/>
              </a:rPr>
              <a:t>sasked</a:t>
            </a:r>
            <a:r>
              <a:rPr lang="en-US" dirty="0" smtClean="0">
                <a:latin typeface="Minion Pro"/>
                <a:cs typeface="Minion Pro"/>
              </a:rPr>
              <a:t> about addressing goal weights with patients and preferred eating plans.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latin typeface="Minion Pro"/>
              <a:cs typeface="Minion Pro"/>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latin typeface="Minion Pro"/>
                <a:cs typeface="Minion Pro"/>
              </a:rPr>
              <a:t>Second round analyzed contend from 252 responses to first questionnaire. 15 categories emerged and were included in a 2</a:t>
            </a:r>
            <a:r>
              <a:rPr lang="en-US" baseline="30000" dirty="0" smtClean="0">
                <a:latin typeface="Minion Pro"/>
                <a:cs typeface="Minion Pro"/>
              </a:rPr>
              <a:t>nd</a:t>
            </a:r>
            <a:r>
              <a:rPr lang="en-US" baseline="0" dirty="0" smtClean="0">
                <a:latin typeface="Minion Pro"/>
                <a:cs typeface="Minion Pro"/>
              </a:rPr>
              <a:t> questionnaire. They ranked each of the 15 topics using a 5 point </a:t>
            </a:r>
            <a:r>
              <a:rPr lang="en-US" baseline="0" dirty="0" err="1" smtClean="0">
                <a:latin typeface="Minion Pro"/>
                <a:cs typeface="Minion Pro"/>
              </a:rPr>
              <a:t>Likert</a:t>
            </a:r>
            <a:r>
              <a:rPr lang="en-US" baseline="0" dirty="0" smtClean="0">
                <a:latin typeface="Minion Pro"/>
                <a:cs typeface="Minion Pro"/>
              </a:rPr>
              <a:t> scale from “strongly disagree” to “strongly agree”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latin typeface="Minion Pro"/>
              <a:cs typeface="Minion Pro"/>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latin typeface="Minion Pro"/>
                <a:cs typeface="Minion Pro"/>
              </a:rPr>
              <a:t>Round 3 responses again analyzed and carried over to 3</a:t>
            </a:r>
            <a:r>
              <a:rPr lang="en-US" baseline="30000" dirty="0" smtClean="0">
                <a:latin typeface="Minion Pro"/>
                <a:cs typeface="Minion Pro"/>
              </a:rPr>
              <a:t>rd</a:t>
            </a:r>
            <a:r>
              <a:rPr lang="en-US" baseline="0" dirty="0" smtClean="0">
                <a:latin typeface="Minion Pro"/>
                <a:cs typeface="Minion Pro"/>
              </a:rPr>
              <a:t> questionnaire. They could see their previous responses and bar chart depicting percentage of participants who selected each rank for that question.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Minion Pro"/>
              <a:cs typeface="Minion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inion Pro"/>
              <a:cs typeface="Minion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4A4F50"/>
              </a:solidFill>
              <a:latin typeface="Minion Pro"/>
              <a:cs typeface="Minion Pro"/>
            </a:endParaRPr>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35</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4A4F50"/>
                </a:solidFill>
                <a:latin typeface="Minion Pro"/>
                <a:cs typeface="Minion Pro"/>
              </a:rPr>
              <a:t>Basically,</a:t>
            </a:r>
            <a:r>
              <a:rPr lang="en-US" baseline="0" dirty="0" smtClean="0">
                <a:solidFill>
                  <a:srgbClr val="4A4F50"/>
                </a:solidFill>
                <a:latin typeface="Minion Pro"/>
                <a:cs typeface="Minion Pro"/>
              </a:rPr>
              <a:t> what this means is that although a</a:t>
            </a:r>
            <a:r>
              <a:rPr lang="en-US" dirty="0" smtClean="0">
                <a:solidFill>
                  <a:srgbClr val="4A4F50"/>
                </a:solidFill>
                <a:latin typeface="Minion Pro"/>
                <a:cs typeface="Minion Pro"/>
              </a:rPr>
              <a:t>ll fields agree that nutrition is part of necessary and best care for patients with eating disorders (APA, AMA, including the American Academy of Nutrition and Dietetics – I have read a little on their website and they certainly have put out press releases and position papers asserting this view), but they do not require specialized training in ED treatment as part of nutritionists’ and dieticians’ training programs.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4A4F50"/>
              </a:solidFill>
              <a:latin typeface="Minion Pro"/>
              <a:cs typeface="Minion Pro"/>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Minion Pro"/>
                <a:cs typeface="Minion Pro"/>
              </a:rPr>
              <a:t>Mittnacht</a:t>
            </a:r>
            <a:r>
              <a:rPr lang="en-US" dirty="0" smtClean="0">
                <a:latin typeface="Minion Pro"/>
                <a:cs typeface="Minion Pro"/>
              </a:rPr>
              <a:t> &amp; </a:t>
            </a:r>
            <a:r>
              <a:rPr lang="en-US" dirty="0" err="1" smtClean="0">
                <a:latin typeface="Minion Pro"/>
                <a:cs typeface="Minion Pro"/>
              </a:rPr>
              <a:t>Bulik</a:t>
            </a:r>
            <a:r>
              <a:rPr lang="en-US" dirty="0" smtClean="0">
                <a:latin typeface="Minion Pro"/>
                <a:cs typeface="Minion Pro"/>
              </a:rPr>
              <a:t> (2014) IJED paper – Used Delphi methodology with 21 RDs with ≥5 years experience treating ED over the course of a 10 week study. Delphi methodology involves anonymous, web-based discussion forums where participants are able to freely express opinions</a:t>
            </a:r>
            <a:r>
              <a:rPr lang="en-US" baseline="0" dirty="0" smtClean="0">
                <a:latin typeface="Minion Pro"/>
                <a:cs typeface="Minion Pro"/>
              </a:rPr>
              <a:t> and this research method is used to reach consensus on topics, issues, or definitions within fields. Participants typically complete a series of iterative questionnaires, with the goal of reaching a consensus. The RDs </a:t>
            </a:r>
            <a:r>
              <a:rPr lang="en-US" dirty="0" smtClean="0">
                <a:latin typeface="Minion Pro"/>
                <a:cs typeface="Minion Pro"/>
              </a:rPr>
              <a:t>completed 3 iterative questionnaires about nutritional counseling for patients with AN. Subsequent questionnaires were developed based on the analysis of the responses to the first questionnaires, each participant then ranked his or her level of agreement with the items.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inion Pro"/>
              <a:cs typeface="Minion Pro"/>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latin typeface="Minion Pro"/>
                <a:cs typeface="Minion Pro"/>
              </a:rPr>
              <a:t>The first round included</a:t>
            </a:r>
            <a:r>
              <a:rPr lang="en-US" baseline="0" dirty="0" smtClean="0">
                <a:latin typeface="Minion Pro"/>
                <a:cs typeface="Minion Pro"/>
              </a:rPr>
              <a:t> 12 open-ended questions on </a:t>
            </a:r>
            <a:r>
              <a:rPr lang="en-US" dirty="0" smtClean="0">
                <a:latin typeface="Minion Pro"/>
                <a:cs typeface="Minion Pro"/>
              </a:rPr>
              <a:t> nutritional counseling for patients with AN. Typical question </a:t>
            </a:r>
            <a:r>
              <a:rPr lang="en-US" dirty="0" err="1" smtClean="0">
                <a:latin typeface="Minion Pro"/>
                <a:cs typeface="Minion Pro"/>
              </a:rPr>
              <a:t>sasked</a:t>
            </a:r>
            <a:r>
              <a:rPr lang="en-US" dirty="0" smtClean="0">
                <a:latin typeface="Minion Pro"/>
                <a:cs typeface="Minion Pro"/>
              </a:rPr>
              <a:t> about addressing goal weights with patients and preferred eating plans.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latin typeface="Minion Pro"/>
              <a:cs typeface="Minion Pro"/>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latin typeface="Minion Pro"/>
                <a:cs typeface="Minion Pro"/>
              </a:rPr>
              <a:t>Second round analyzed contend from 252 responses to first questionnaire. 15 categories emerged and were included in a 2</a:t>
            </a:r>
            <a:r>
              <a:rPr lang="en-US" baseline="30000" dirty="0" smtClean="0">
                <a:latin typeface="Minion Pro"/>
                <a:cs typeface="Minion Pro"/>
              </a:rPr>
              <a:t>nd</a:t>
            </a:r>
            <a:r>
              <a:rPr lang="en-US" baseline="0" dirty="0" smtClean="0">
                <a:latin typeface="Minion Pro"/>
                <a:cs typeface="Minion Pro"/>
              </a:rPr>
              <a:t> questionnaire. They ranked each of the 15 topics using a 5 point </a:t>
            </a:r>
            <a:r>
              <a:rPr lang="en-US" baseline="0" dirty="0" err="1" smtClean="0">
                <a:latin typeface="Minion Pro"/>
                <a:cs typeface="Minion Pro"/>
              </a:rPr>
              <a:t>Likert</a:t>
            </a:r>
            <a:r>
              <a:rPr lang="en-US" baseline="0" dirty="0" smtClean="0">
                <a:latin typeface="Minion Pro"/>
                <a:cs typeface="Minion Pro"/>
              </a:rPr>
              <a:t> scale from “strongly disagree” to “strongly agree”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latin typeface="Minion Pro"/>
              <a:cs typeface="Minion Pro"/>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latin typeface="Minion Pro"/>
                <a:cs typeface="Minion Pro"/>
              </a:rPr>
              <a:t>Round 3 responses again analyzed and carried over to 3</a:t>
            </a:r>
            <a:r>
              <a:rPr lang="en-US" baseline="30000" dirty="0" smtClean="0">
                <a:latin typeface="Minion Pro"/>
                <a:cs typeface="Minion Pro"/>
              </a:rPr>
              <a:t>rd</a:t>
            </a:r>
            <a:r>
              <a:rPr lang="en-US" baseline="0" dirty="0" smtClean="0">
                <a:latin typeface="Minion Pro"/>
                <a:cs typeface="Minion Pro"/>
              </a:rPr>
              <a:t> questionnaire. They could see their previous responses and bar chart depicting percentage of participants who selected each rank for that question.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Minion Pro"/>
              <a:cs typeface="Minion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inion Pro"/>
              <a:cs typeface="Minion Pro"/>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4A4F50"/>
              </a:solidFill>
              <a:latin typeface="Minion Pro"/>
              <a:cs typeface="Minion Pro"/>
            </a:endParaRPr>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36</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37</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38</a:t>
            </a:fld>
            <a:endParaRPr lang="en-US"/>
          </a:p>
        </p:txBody>
      </p:sp>
    </p:spTree>
    <p:extLst>
      <p:ext uri="{BB962C8B-B14F-4D97-AF65-F5344CB8AC3E}">
        <p14:creationId xmlns:p14="http://schemas.microsoft.com/office/powerpoint/2010/main" val="3000809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ED treatment CBT directly addresses overvaluation of body shape and weight, dietary restraint and sensitivity to negative</a:t>
            </a:r>
            <a:r>
              <a:rPr lang="en-US" baseline="0" dirty="0" smtClean="0"/>
              <a:t> events and moods. It involves providing each client with a personalized case formulation that describes how the ED is maintained and then that indicates where to intervene. Lastly, it uses real-time self-monitoring and involves a formal relapse prevention component.</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39</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CBT – E has twice a week sessions for the first 4 weeks, then weekly for 10 weeks, then every other week for the last 6 weeks.</a:t>
            </a:r>
          </a:p>
          <a:p>
            <a:endParaRPr lang="en-US" dirty="0" smtClean="0"/>
          </a:p>
          <a:p>
            <a:r>
              <a:rPr lang="en-US" dirty="0" smtClean="0"/>
              <a:t>Both</a:t>
            </a:r>
            <a:r>
              <a:rPr lang="en-US" baseline="0" dirty="0" smtClean="0"/>
              <a:t> treatments led to improvement in symptoms, but after 5 months (the end of CBT-E) 42% of patients in CBT group and 6% of patients in the psychoanalytic psychotherapy group had stopped binge-eating and purging. At the 2 year follow up point (the end of psychoanalytic therapy), 44% of CBT and 15% of psychoanalytic group had stopped binge eating and purging. </a:t>
            </a:r>
          </a:p>
          <a:p>
            <a:endParaRPr lang="en-US" baseline="0" dirty="0" smtClean="0"/>
          </a:p>
          <a:p>
            <a:r>
              <a:rPr lang="en-US" baseline="0" dirty="0" smtClean="0"/>
              <a:t>This was especially notable because the clinic that conducted the study was psychoanalytically oriented, so they likely were better at delivering that form of therapy and had better expectations for it than they may have had for CBT.</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40</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empirically supported? </a:t>
            </a:r>
          </a:p>
          <a:p>
            <a:r>
              <a:rPr lang="en-US" dirty="0" smtClean="0"/>
              <a:t>Where</a:t>
            </a:r>
            <a:r>
              <a:rPr lang="en-US" baseline="0" dirty="0" smtClean="0"/>
              <a:t> were the clinicians trained? </a:t>
            </a:r>
          </a:p>
          <a:p>
            <a:r>
              <a:rPr lang="en-US" baseline="0" dirty="0" smtClean="0"/>
              <a:t>Who is staffing the facility and what is their level of training?</a:t>
            </a:r>
          </a:p>
          <a:p>
            <a:r>
              <a:rPr lang="en-US" baseline="0" dirty="0" smtClean="0"/>
              <a:t>What kinds of </a:t>
            </a:r>
            <a:r>
              <a:rPr lang="en-US" baseline="0" dirty="0" err="1" smtClean="0"/>
              <a:t>Tx</a:t>
            </a:r>
            <a:r>
              <a:rPr lang="en-US" baseline="0" dirty="0" smtClean="0"/>
              <a:t> are they doing? </a:t>
            </a:r>
          </a:p>
          <a:p>
            <a:r>
              <a:rPr lang="en-US" baseline="0" dirty="0" smtClean="0"/>
              <a:t>Are they doing completely useless stuff that doesn’t have empirical support (Equine therapy, art/music/dance therapy, other touchy feely stuff)? </a:t>
            </a:r>
          </a:p>
          <a:p>
            <a:r>
              <a:rPr lang="en-US" baseline="0" dirty="0" smtClean="0"/>
              <a:t>What are weight protocols for </a:t>
            </a:r>
            <a:r>
              <a:rPr lang="en-US" baseline="0" dirty="0" err="1" smtClean="0"/>
              <a:t>refeeding</a:t>
            </a:r>
            <a:r>
              <a:rPr lang="en-US" baseline="0" dirty="0" smtClean="0"/>
              <a:t>? </a:t>
            </a:r>
          </a:p>
          <a:p>
            <a:r>
              <a:rPr lang="en-US" dirty="0" smtClean="0"/>
              <a:t>Are</a:t>
            </a:r>
            <a:r>
              <a:rPr lang="en-US" baseline="0" dirty="0" smtClean="0"/>
              <a:t> they collecting data to show patients are improving? </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41</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charset="0"/>
              <a:buNone/>
            </a:pPr>
            <a:r>
              <a:rPr lang="en-US" sz="1200" kern="1200" dirty="0" smtClean="0">
                <a:solidFill>
                  <a:schemeClr val="tx1"/>
                </a:solidFill>
                <a:effectLst/>
                <a:latin typeface="+mn-lt"/>
                <a:ea typeface="+mn-ea"/>
                <a:cs typeface="+mn-cs"/>
              </a:rPr>
              <a:t>I wanted to start by getting a sense of what those of you here know about eating disorders</a:t>
            </a:r>
            <a:r>
              <a:rPr lang="en-US" sz="1200" kern="1200" baseline="0" dirty="0" smtClean="0">
                <a:solidFill>
                  <a:schemeClr val="tx1"/>
                </a:solidFill>
                <a:effectLst/>
                <a:latin typeface="+mn-lt"/>
                <a:ea typeface="+mn-ea"/>
                <a:cs typeface="+mn-cs"/>
              </a:rPr>
              <a:t> and to learn a little bit more about each of you and what brought you here to this summer program first.  </a:t>
            </a:r>
          </a:p>
          <a:p>
            <a:pPr marL="457200" lvl="1" indent="0">
              <a:buFont typeface="Wingdings" charset="0"/>
              <a:buNone/>
            </a:pPr>
            <a:endParaRPr lang="en-US" sz="1200" kern="1200" baseline="0" dirty="0" smtClean="0">
              <a:solidFill>
                <a:schemeClr val="tx1"/>
              </a:solidFill>
              <a:effectLst/>
              <a:latin typeface="+mn-lt"/>
              <a:ea typeface="+mn-ea"/>
              <a:cs typeface="+mn-cs"/>
            </a:endParaRPr>
          </a:p>
          <a:p>
            <a:pPr marL="457200" lvl="1" indent="0">
              <a:buFont typeface="Wingdings" charset="0"/>
              <a:buNone/>
            </a:pPr>
            <a:r>
              <a:rPr lang="en-US" sz="1200" kern="1200" baseline="0" dirty="0" smtClean="0">
                <a:solidFill>
                  <a:schemeClr val="tx1"/>
                </a:solidFill>
                <a:effectLst/>
                <a:latin typeface="+mn-lt"/>
                <a:ea typeface="+mn-ea"/>
                <a:cs typeface="+mn-cs"/>
              </a:rPr>
              <a:t>So, would you mind telling me your name, what brought you here, any other relevant information (where you attend school or work), any prior knowledge on eating disorders you feel comfortable sharing (coursework/work/life experience) </a:t>
            </a:r>
          </a:p>
          <a:p>
            <a:pPr marL="457200" lvl="1" indent="0">
              <a:buFont typeface="Wingdings" charset="0"/>
              <a:buNone/>
            </a:pPr>
            <a:endParaRPr lang="en-US" sz="1200" kern="1200" baseline="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Wingdings" charset="0"/>
              <a:buNone/>
              <a:tabLst/>
              <a:defRPr/>
            </a:pPr>
            <a:r>
              <a:rPr lang="en-US" sz="1200" kern="1200" baseline="0" dirty="0" smtClean="0">
                <a:solidFill>
                  <a:schemeClr val="tx1"/>
                </a:solidFill>
                <a:effectLst/>
                <a:latin typeface="+mn-lt"/>
                <a:ea typeface="+mn-ea"/>
                <a:cs typeface="+mn-cs"/>
                <a:sym typeface="Wingdings"/>
              </a:rPr>
              <a:t></a:t>
            </a:r>
            <a:r>
              <a:rPr lang="en-US" sz="1200" dirty="0" smtClean="0">
                <a:solidFill>
                  <a:srgbClr val="720523"/>
                </a:solidFill>
                <a:latin typeface="Minion Pro"/>
                <a:cs typeface="Minion Pro"/>
              </a:rPr>
              <a:t>What do you know (or think you know, but maybe are not 100% sure about) about eating disorders?</a:t>
            </a:r>
          </a:p>
          <a:p>
            <a:pPr marL="457200" lvl="1" indent="0">
              <a:buFont typeface="Wingdings" charset="0"/>
              <a:buNone/>
            </a:pPr>
            <a:endParaRPr lang="en-US" sz="1200" kern="1200" baseline="0" dirty="0" smtClean="0">
              <a:solidFill>
                <a:schemeClr val="tx1"/>
              </a:solidFill>
              <a:effectLst/>
              <a:latin typeface="+mn-lt"/>
              <a:ea typeface="+mn-ea"/>
              <a:cs typeface="+mn-cs"/>
            </a:endParaRPr>
          </a:p>
          <a:p>
            <a:pPr>
              <a:lnSpc>
                <a:spcPct val="120000"/>
              </a:lnSpc>
            </a:pPr>
            <a:r>
              <a:rPr lang="en-US" sz="2000" dirty="0" smtClean="0">
                <a:solidFill>
                  <a:srgbClr val="4A4F50"/>
                </a:solidFill>
                <a:latin typeface="Minion Pro"/>
                <a:cs typeface="Minion Pro"/>
              </a:rPr>
              <a:t>Get into groups of 3-4</a:t>
            </a:r>
          </a:p>
          <a:p>
            <a:pPr>
              <a:lnSpc>
                <a:spcPct val="120000"/>
              </a:lnSpc>
            </a:pPr>
            <a:endParaRPr lang="en-US" sz="2000" dirty="0" smtClean="0">
              <a:solidFill>
                <a:srgbClr val="4A4F50"/>
              </a:solidFill>
              <a:latin typeface="Minion Pro"/>
              <a:cs typeface="Minion Pro"/>
            </a:endParaRPr>
          </a:p>
          <a:p>
            <a:pPr>
              <a:lnSpc>
                <a:spcPct val="120000"/>
              </a:lnSpc>
            </a:pPr>
            <a:r>
              <a:rPr lang="en-US" sz="2000" dirty="0" smtClean="0">
                <a:solidFill>
                  <a:srgbClr val="4A4F50"/>
                </a:solidFill>
                <a:latin typeface="Minion Pro"/>
                <a:cs typeface="Minion Pro"/>
              </a:rPr>
              <a:t>Discuss (and write down) what you know as a group about eating disorders.</a:t>
            </a:r>
          </a:p>
          <a:p>
            <a:pPr>
              <a:lnSpc>
                <a:spcPct val="120000"/>
              </a:lnSpc>
            </a:pPr>
            <a:endParaRPr lang="en-US" sz="2000" dirty="0" smtClean="0">
              <a:solidFill>
                <a:srgbClr val="4A4F50"/>
              </a:solidFill>
              <a:latin typeface="Minion Pro"/>
              <a:cs typeface="Minion Pro"/>
            </a:endParaRPr>
          </a:p>
          <a:p>
            <a:pPr>
              <a:lnSpc>
                <a:spcPct val="120000"/>
              </a:lnSpc>
            </a:pPr>
            <a:r>
              <a:rPr lang="en-US" sz="2000" dirty="0" smtClean="0">
                <a:solidFill>
                  <a:srgbClr val="4A4F50"/>
                </a:solidFill>
                <a:latin typeface="Minion Pro"/>
                <a:cs typeface="Minion Pro"/>
              </a:rPr>
              <a:t>We will come back and share group insight and knowledge together after everybody is done. And then I’ll go through the diagnoses in a little more detail.</a:t>
            </a:r>
          </a:p>
          <a:p>
            <a:pPr marL="457200" lvl="1" indent="0">
              <a:buFont typeface="Wingdings" charset="0"/>
              <a:buNone/>
            </a:pPr>
            <a:endParaRPr lang="en-US" sz="1200" kern="1200" baseline="0" dirty="0" smtClean="0">
              <a:solidFill>
                <a:schemeClr val="tx1"/>
              </a:solidFill>
              <a:effectLst/>
              <a:latin typeface="+mn-lt"/>
              <a:ea typeface="+mn-ea"/>
              <a:cs typeface="+mn-cs"/>
            </a:endParaRPr>
          </a:p>
          <a:p>
            <a:pPr marL="457200" lvl="1" indent="0">
              <a:buFont typeface="Wingdings" charset="0"/>
              <a:buNone/>
            </a:pPr>
            <a:endParaRPr lang="en-US" sz="1200" kern="1200" baseline="0" dirty="0" smtClean="0">
              <a:solidFill>
                <a:schemeClr val="tx1"/>
              </a:solidFill>
              <a:effectLst/>
              <a:latin typeface="+mn-lt"/>
              <a:ea typeface="+mn-ea"/>
              <a:cs typeface="+mn-cs"/>
            </a:endParaRPr>
          </a:p>
          <a:p>
            <a:pPr marL="457200" lvl="1" indent="0">
              <a:buFont typeface="Wingdings" charset="0"/>
              <a:buNone/>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5</a:t>
            </a:fld>
            <a:endParaRPr lang="en-US"/>
          </a:p>
        </p:txBody>
      </p:sp>
    </p:spTree>
    <p:extLst>
      <p:ext uri="{BB962C8B-B14F-4D97-AF65-F5344CB8AC3E}">
        <p14:creationId xmlns:p14="http://schemas.microsoft.com/office/powerpoint/2010/main" val="517246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smtClean="0"/>
              <a:t>Surveyed types of activities therapists use with ED patients</a:t>
            </a:r>
          </a:p>
          <a:p>
            <a:pPr marL="342900" indent="-342900">
              <a:buFont typeface="Arial"/>
              <a:buChar char="•"/>
            </a:pPr>
            <a:r>
              <a:rPr lang="en-US" sz="1200" dirty="0" smtClean="0"/>
              <a:t>265 Clinicians recruited at ED conferences and AED website; Clinicians were primarily</a:t>
            </a:r>
            <a:r>
              <a:rPr lang="en-US" sz="1200" baseline="0" dirty="0" smtClean="0"/>
              <a:t> form North America (214), with 192 of those from the US; 26 from Australia, the remainder were from </a:t>
            </a:r>
            <a:r>
              <a:rPr lang="en-US" sz="1200" baseline="0" dirty="0" err="1" smtClean="0"/>
              <a:t>Europy</a:t>
            </a:r>
            <a:r>
              <a:rPr lang="en-US" sz="1200" baseline="0" dirty="0" smtClean="0"/>
              <a:t> &amp; South America;  Average of 11 years of practice with EDs; 16 hours/week treating those with ED; 57% were members of AED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42</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0"/>
              <a:buChar char="à"/>
            </a:pPr>
            <a:r>
              <a:rPr lang="en-US" dirty="0" smtClean="0">
                <a:sym typeface="Wingdings"/>
              </a:rPr>
              <a:t>Attitudes towards</a:t>
            </a:r>
            <a:r>
              <a:rPr lang="en-US" baseline="0" dirty="0" smtClean="0">
                <a:sym typeface="Wingdings"/>
              </a:rPr>
              <a:t> treatment manuals correspond relatively well with clinicians actual use of treatment manuals</a:t>
            </a:r>
          </a:p>
          <a:p>
            <a:pPr marL="171450" indent="-171450">
              <a:buFont typeface="Wingdings" charset="0"/>
              <a:buChar char="à"/>
            </a:pPr>
            <a:r>
              <a:rPr lang="en-US" baseline="0" dirty="0" smtClean="0">
                <a:sym typeface="Wingdings"/>
              </a:rPr>
              <a:t>Theoretical approach </a:t>
            </a:r>
          </a:p>
          <a:p>
            <a:pPr marL="0" indent="0">
              <a:buFont typeface="Wingdings" charset="0"/>
              <a:buNone/>
            </a:pPr>
            <a:r>
              <a:rPr lang="en-US" baseline="0" dirty="0" smtClean="0">
                <a:sym typeface="Wingdings"/>
              </a:rPr>
              <a:t>Authors describe this as a glass half full and half empty. Half full because most acknowledge importance of </a:t>
            </a:r>
            <a:r>
              <a:rPr lang="en-US" baseline="0" dirty="0" err="1" smtClean="0">
                <a:sym typeface="Wingdings"/>
              </a:rPr>
              <a:t>Tx</a:t>
            </a:r>
            <a:r>
              <a:rPr lang="en-US" baseline="0" dirty="0" smtClean="0">
                <a:sym typeface="Wingdings"/>
              </a:rPr>
              <a:t> techniques in the manuals, but half empty in that they are not following treatment recommendations as closely as they should be. It seems akin to a doctor prescribing that the patient only takes his or her antibiotics until s/he starts feeling better or just when s/he feels like it. Or a doctor prescribing different dosages for different patients based on intuition. </a:t>
            </a:r>
          </a:p>
        </p:txBody>
      </p:sp>
      <p:sp>
        <p:nvSpPr>
          <p:cNvPr id="4" name="Slide Number Placeholder 3"/>
          <p:cNvSpPr>
            <a:spLocks noGrp="1"/>
          </p:cNvSpPr>
          <p:nvPr>
            <p:ph type="sldNum" sz="quarter" idx="10"/>
          </p:nvPr>
        </p:nvSpPr>
        <p:spPr/>
        <p:txBody>
          <a:bodyPr/>
          <a:lstStyle/>
          <a:p>
            <a:fld id="{E91EF308-80DF-A049-8057-CD5F97BE1AAA}" type="slidenum">
              <a:rPr lang="en-US" smtClean="0"/>
              <a:t>43</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457200" rtl="0" eaLnBrk="1" fontAlgn="auto" latinLnBrk="0" hangingPunct="1">
              <a:lnSpc>
                <a:spcPct val="100000"/>
              </a:lnSpc>
              <a:spcBef>
                <a:spcPts val="0"/>
              </a:spcBef>
              <a:spcAft>
                <a:spcPts val="0"/>
              </a:spcAft>
              <a:buClrTx/>
              <a:buSzTx/>
              <a:buFont typeface="Wingdings" charset="0"/>
              <a:buNone/>
              <a:tabLst/>
              <a:defRPr/>
            </a:pPr>
            <a:r>
              <a:rPr lang="en-US" sz="1700" dirty="0" smtClean="0"/>
              <a:t>Study sample: 113 clinicians who reported using CBT with at least part of ED clientele; mean 11.8</a:t>
            </a:r>
            <a:r>
              <a:rPr lang="en-US" sz="1700" baseline="0" dirty="0" smtClean="0"/>
              <a:t> </a:t>
            </a:r>
            <a:r>
              <a:rPr lang="en-US" sz="1700" baseline="0" dirty="0" err="1" smtClean="0"/>
              <a:t>yrs</a:t>
            </a:r>
            <a:r>
              <a:rPr lang="en-US" sz="1700" baseline="0" dirty="0" smtClean="0"/>
              <a:t> experience working with ED; Professions included clinical psychology, psychiatry, nursing, social work, &amp; Occupational therapy; 70% reported using CBT; Recruited from continuing education workshops on use of CBT for ED and NHS in the UK </a:t>
            </a:r>
            <a:r>
              <a:rPr lang="en-US" sz="1700" baseline="0" dirty="0" smtClean="0">
                <a:sym typeface="Wingdings"/>
              </a:rPr>
              <a:t> </a:t>
            </a:r>
            <a:r>
              <a:rPr lang="en-US" sz="1700" b="1" dirty="0" smtClean="0"/>
              <a:t>Methods: </a:t>
            </a:r>
            <a:r>
              <a:rPr lang="en-US" sz="1700" dirty="0" smtClean="0"/>
              <a:t>14 questions on degree of anxiety related to individual aspects of CBT-E treatment for EDs &amp; the 12-item Intolerance of Uncertainty Scale</a:t>
            </a:r>
          </a:p>
          <a:p>
            <a:pPr marL="0" marR="0" lvl="3" indent="0" algn="l" defTabSz="457200" rtl="0" eaLnBrk="1" fontAlgn="auto" latinLnBrk="0" hangingPunct="1">
              <a:lnSpc>
                <a:spcPct val="100000"/>
              </a:lnSpc>
              <a:spcBef>
                <a:spcPts val="0"/>
              </a:spcBef>
              <a:spcAft>
                <a:spcPts val="0"/>
              </a:spcAft>
              <a:buClrTx/>
              <a:buSzTx/>
              <a:buFont typeface="Wingdings" charset="0"/>
              <a:buNone/>
              <a:tabLst/>
              <a:defRPr/>
            </a:pPr>
            <a:endParaRPr lang="en-US" sz="1700" dirty="0" smtClean="0"/>
          </a:p>
          <a:p>
            <a:pPr marL="0" indent="0">
              <a:buFont typeface="Wingdings" charset="0"/>
              <a:buNone/>
            </a:pPr>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E91EF308-80DF-A049-8057-CD5F97BE1AAA}" type="slidenum">
              <a:rPr lang="en-US" smtClean="0"/>
              <a:t>44</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457200" rtl="0" eaLnBrk="1" fontAlgn="auto" latinLnBrk="0" hangingPunct="1">
              <a:lnSpc>
                <a:spcPct val="100000"/>
              </a:lnSpc>
              <a:spcBef>
                <a:spcPts val="0"/>
              </a:spcBef>
              <a:spcAft>
                <a:spcPts val="0"/>
              </a:spcAft>
              <a:buClrTx/>
              <a:buSzTx/>
              <a:buFont typeface="Wingdings" charset="0"/>
              <a:buNone/>
              <a:tabLst/>
              <a:defRPr/>
            </a:pPr>
            <a:r>
              <a:rPr lang="en-US" sz="1700" dirty="0" smtClean="0"/>
              <a:t>Study sample: 113 clinicians who reported using CBT with at least part of ED clientele; mean 11.8</a:t>
            </a:r>
            <a:r>
              <a:rPr lang="en-US" sz="1700" baseline="0" dirty="0" smtClean="0"/>
              <a:t> </a:t>
            </a:r>
            <a:r>
              <a:rPr lang="en-US" sz="1700" baseline="0" dirty="0" err="1" smtClean="0"/>
              <a:t>yrs</a:t>
            </a:r>
            <a:r>
              <a:rPr lang="en-US" sz="1700" baseline="0" dirty="0" smtClean="0"/>
              <a:t> experience working with ED; Professions included clinical psychology, psychiatry, nursing, social work, &amp; Occupational therapy; 70% reported using CBT; Recruited from continuing education workshops </a:t>
            </a:r>
            <a:r>
              <a:rPr lang="en-US" sz="1700" baseline="0" smtClean="0"/>
              <a:t>on use of </a:t>
            </a:r>
            <a:r>
              <a:rPr lang="en-US" sz="1700" baseline="0" dirty="0" smtClean="0"/>
              <a:t>CBT for ED and NHS in the UK</a:t>
            </a:r>
            <a:endParaRPr lang="en-US" sz="1700" dirty="0" smtClean="0"/>
          </a:p>
          <a:p>
            <a:pPr marL="0" indent="0">
              <a:buFont typeface="Wingdings" charset="0"/>
              <a:buNone/>
            </a:pPr>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E91EF308-80DF-A049-8057-CD5F97BE1AAA}" type="slidenum">
              <a:rPr lang="en-US" smtClean="0"/>
              <a:t>45</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9588" lvl="3" indent="-285750">
              <a:buFont typeface="Arial"/>
              <a:buChar char="•"/>
            </a:pPr>
            <a:r>
              <a:rPr lang="en-US" dirty="0" smtClean="0"/>
              <a:t>With most anxiety-related conditions, cognitive-behavioral treatments (CBT) are empirically supported and are the treatment of choice</a:t>
            </a:r>
            <a:r>
              <a:rPr lang="en-US" baseline="0" dirty="0" smtClean="0"/>
              <a:t> (better than medications in the long-term for those of you medically inclined among us).  </a:t>
            </a:r>
            <a:r>
              <a:rPr lang="en-US" dirty="0" smtClean="0"/>
              <a:t> </a:t>
            </a:r>
          </a:p>
          <a:p>
            <a:pPr marL="509588" lvl="3" indent="-285750">
              <a:buFont typeface="Arial"/>
              <a:buChar char="•"/>
            </a:pPr>
            <a:r>
              <a:rPr lang="en-US" dirty="0" smtClean="0"/>
              <a:t>[click through images and describe</a:t>
            </a:r>
            <a:r>
              <a:rPr lang="en-US" baseline="0" dirty="0" smtClean="0"/>
              <a:t> phobias/</a:t>
            </a:r>
            <a:r>
              <a:rPr lang="en-US" baseline="0" dirty="0" err="1" smtClean="0"/>
              <a:t>Dxes</a:t>
            </a:r>
            <a:r>
              <a:rPr lang="en-US" baseline="0" dirty="0" smtClean="0"/>
              <a:t> where exposure is involved]</a:t>
            </a:r>
            <a:endParaRPr lang="en-US" dirty="0" smtClean="0"/>
          </a:p>
          <a:p>
            <a:pPr marL="509588" lvl="3" indent="-285750">
              <a:buFont typeface="Arial"/>
              <a:buChar char="•"/>
            </a:pPr>
            <a:endParaRPr lang="en-US" dirty="0" smtClean="0"/>
          </a:p>
          <a:p>
            <a:pPr marL="509588" lvl="3" indent="-285750">
              <a:buFont typeface="Arial"/>
              <a:buChar char="•"/>
            </a:pPr>
            <a:r>
              <a:rPr lang="en-US" dirty="0" smtClean="0"/>
              <a:t>OCD, panic disorder, specific phobias, PTSD,.</a:t>
            </a:r>
          </a:p>
          <a:p>
            <a:pPr marL="509588" lvl="3" indent="-285750">
              <a:buFont typeface="Arial"/>
              <a:buChar char="•"/>
            </a:pPr>
            <a:endParaRPr lang="en-US" dirty="0" smtClean="0"/>
          </a:p>
          <a:p>
            <a:pPr marL="509588" lvl="3" indent="-285750">
              <a:buFont typeface="Arial"/>
              <a:buChar char="•"/>
            </a:pPr>
            <a:r>
              <a:rPr lang="en-US" dirty="0" smtClean="0"/>
              <a:t>All CBT manuals for these disorders involve exposure to feared stimuli.</a:t>
            </a:r>
          </a:p>
          <a:p>
            <a:pPr marL="509588" lvl="3" indent="-285750">
              <a:buFont typeface="Arial"/>
              <a:buChar char="•"/>
            </a:pPr>
            <a:endParaRPr lang="en-US" dirty="0" smtClean="0"/>
          </a:p>
          <a:p>
            <a:pPr marL="509588" lvl="3" indent="-285750">
              <a:buFont typeface="Arial"/>
              <a:buChar char="•"/>
            </a:pPr>
            <a:r>
              <a:rPr lang="en-US" dirty="0" smtClean="0"/>
              <a:t>Every term that I teach abnormal psychology, at least one students asks me, Professor Walker, How is this ethical? Especially those with a specific phobia (which is</a:t>
            </a:r>
            <a:r>
              <a:rPr lang="en-US" baseline="0" dirty="0" smtClean="0"/>
              <a:t> relatively common), I say, so the treatment called flooding to treat your fear of spiders might involve you going into a room with many spiders and just letting them crawl all over you for an hour or two or longer. </a:t>
            </a:r>
          </a:p>
          <a:p>
            <a:pPr marL="509588" lvl="3" indent="-285750">
              <a:buFont typeface="Arial"/>
              <a:buChar char="•"/>
            </a:pPr>
            <a:endParaRPr lang="en-US" baseline="0" dirty="0" smtClean="0"/>
          </a:p>
          <a:p>
            <a:pPr marL="395288" lvl="3" indent="-171450">
              <a:buFont typeface="Wingdings" charset="0"/>
              <a:buChar char="à"/>
            </a:pPr>
            <a:r>
              <a:rPr lang="en-US" baseline="0" dirty="0" smtClean="0">
                <a:sym typeface="Wingdings"/>
              </a:rPr>
              <a:t>But A MORE IMPORTANT question is is it ethical NOT TO expose your patients to feared stimuli? </a:t>
            </a:r>
          </a:p>
          <a:p>
            <a:pPr marL="223838" lvl="3" indent="0">
              <a:buFont typeface="Wingdings" charset="0"/>
              <a:buNone/>
            </a:pPr>
            <a:r>
              <a:rPr lang="en-US" baseline="0" dirty="0" smtClean="0">
                <a:sym typeface="Wingdings"/>
              </a:rPr>
              <a:t>Yes, we’re causing emotional distress in the short term. So does surgery or traditional radiation and chemotherapy treatments for some cancers. </a:t>
            </a:r>
          </a:p>
          <a:p>
            <a:pPr marL="395288" lvl="3" indent="-171450">
              <a:buFont typeface="Wingdings" charset="0"/>
              <a:buChar char="à"/>
            </a:pPr>
            <a:endParaRPr lang="en-US" baseline="0" dirty="0" smtClean="0">
              <a:sym typeface="Wingdings"/>
            </a:endParaRPr>
          </a:p>
          <a:p>
            <a:pPr marL="223838" lvl="3" indent="0">
              <a:buFont typeface="Wingdings" charset="0"/>
              <a:buNone/>
            </a:pPr>
            <a:r>
              <a:rPr lang="en-US" baseline="0" dirty="0" smtClean="0">
                <a:sym typeface="Wingdings"/>
              </a:rPr>
              <a:t>[Now that I’ve made myself hungry with pictures of cake &amp; pizza, it seems like a good time for a break]</a:t>
            </a:r>
          </a:p>
          <a:p>
            <a:pPr marL="223838" lvl="3" indent="0">
              <a:buFont typeface="Wingdings" charset="0"/>
              <a:buNone/>
            </a:pPr>
            <a:endParaRPr lang="en-US" dirty="0" smtClean="0"/>
          </a:p>
          <a:p>
            <a:pPr marL="0" indent="0">
              <a:buFont typeface="Wingdings" charset="0"/>
              <a:buNone/>
            </a:pPr>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E91EF308-80DF-A049-8057-CD5F97BE1AAA}" type="slidenum">
              <a:rPr lang="en-US" smtClean="0"/>
              <a:t>46</a:t>
            </a:fld>
            <a:endParaRPr lang="en-US"/>
          </a:p>
        </p:txBody>
      </p:sp>
    </p:spTree>
    <p:extLst>
      <p:ext uri="{BB962C8B-B14F-4D97-AF65-F5344CB8AC3E}">
        <p14:creationId xmlns:p14="http://schemas.microsoft.com/office/powerpoint/2010/main" val="2290919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47</a:t>
            </a:fld>
            <a:endParaRPr lang="en-US"/>
          </a:p>
        </p:txBody>
      </p:sp>
    </p:spTree>
    <p:extLst>
      <p:ext uri="{BB962C8B-B14F-4D97-AF65-F5344CB8AC3E}">
        <p14:creationId xmlns:p14="http://schemas.microsoft.com/office/powerpoint/2010/main" val="3000809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48</a:t>
            </a:fld>
            <a:endParaRPr lang="en-US"/>
          </a:p>
        </p:txBody>
      </p:sp>
    </p:spTree>
    <p:extLst>
      <p:ext uri="{BB962C8B-B14F-4D97-AF65-F5344CB8AC3E}">
        <p14:creationId xmlns:p14="http://schemas.microsoft.com/office/powerpoint/2010/main" val="3000809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today we have talked</a:t>
            </a:r>
            <a:r>
              <a:rPr lang="en-US" baseline="0" dirty="0" smtClean="0"/>
              <a:t> about what eating disorders are, what the medical complications are, what treatment typically entails, and what best practices are. </a:t>
            </a:r>
          </a:p>
          <a:p>
            <a:endParaRPr lang="en-US" baseline="0" dirty="0" smtClean="0"/>
          </a:p>
          <a:p>
            <a:r>
              <a:rPr lang="en-US" baseline="0" dirty="0" smtClean="0"/>
              <a:t>We have discussed training shortcomings in the US and Canada. </a:t>
            </a:r>
          </a:p>
          <a:p>
            <a:endParaRPr lang="en-US" baseline="0" dirty="0" smtClean="0"/>
          </a:p>
          <a:p>
            <a:r>
              <a:rPr lang="en-US" baseline="0" dirty="0" smtClean="0"/>
              <a:t>We have discussed treatment pitfalls – not all centers use ESTs, even clinicians who say they use ESTs like CBT don’t! Clinicians who are anxious are especially likely not to. </a:t>
            </a:r>
          </a:p>
          <a:p>
            <a:endParaRPr lang="en-US" baseline="0" dirty="0" smtClean="0"/>
          </a:p>
          <a:p>
            <a:r>
              <a:rPr lang="en-US" baseline="0" dirty="0" smtClean="0"/>
              <a:t>We have discussed issues in challenges requiring care for those who do not want care.</a:t>
            </a:r>
          </a:p>
          <a:p>
            <a:endParaRPr lang="en-US" baseline="0" dirty="0" smtClean="0"/>
          </a:p>
          <a:p>
            <a:r>
              <a:rPr lang="en-US" baseline="0" dirty="0" smtClean="0"/>
              <a:t>We have discussed ways in which the managed care system in the US has interfered with patients receiving adequate care, which prolongs disorders and decreases chances for treatment success. </a:t>
            </a:r>
          </a:p>
          <a:p>
            <a:endParaRPr lang="en-US" baseline="0" dirty="0" smtClean="0"/>
          </a:p>
          <a:p>
            <a:r>
              <a:rPr lang="en-US" baseline="0" dirty="0" smtClean="0"/>
              <a:t>I have presented some qualitative research I have done with ED clinicians regarding the issues they come in contact with in practice.</a:t>
            </a:r>
          </a:p>
          <a:p>
            <a:endParaRPr lang="en-US" baseline="0" dirty="0" smtClean="0"/>
          </a:p>
          <a:p>
            <a:r>
              <a:rPr lang="en-US" baseline="0" dirty="0" smtClean="0"/>
              <a:t>We have looked at some scenarios with individuals with EDs where there are instances that the system in some way has failed the patients.</a:t>
            </a:r>
          </a:p>
          <a:p>
            <a:endParaRPr lang="en-US" baseline="0" dirty="0" smtClean="0"/>
          </a:p>
          <a:p>
            <a:r>
              <a:rPr lang="en-US" baseline="0" dirty="0" smtClean="0"/>
              <a:t>I hope that, despite my lack of bioethics training, I have provided you with a good snapshot of what the possible ethical issues in ED treatment, sparked your interest. With that being said </a:t>
            </a:r>
            <a:r>
              <a:rPr lang="en-US" baseline="0" dirty="0" smtClean="0">
                <a:sym typeface="Wingdings"/>
              </a:rPr>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49</a:t>
            </a:fld>
            <a:endParaRPr lang="en-US"/>
          </a:p>
        </p:txBody>
      </p:sp>
    </p:spTree>
    <p:extLst>
      <p:ext uri="{BB962C8B-B14F-4D97-AF65-F5344CB8AC3E}">
        <p14:creationId xmlns:p14="http://schemas.microsoft.com/office/powerpoint/2010/main" val="30008096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so much for your time and your attention. </a:t>
            </a:r>
          </a:p>
          <a:p>
            <a:endParaRPr lang="en-US" baseline="0" dirty="0" smtClean="0"/>
          </a:p>
          <a:p>
            <a:r>
              <a:rPr lang="en-US" baseline="0" dirty="0" smtClean="0"/>
              <a:t>Do you have any questions?</a:t>
            </a:r>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50</a:t>
            </a:fld>
            <a:endParaRPr lang="en-US"/>
          </a:p>
        </p:txBody>
      </p:sp>
    </p:spTree>
    <p:extLst>
      <p:ext uri="{BB962C8B-B14F-4D97-AF65-F5344CB8AC3E}">
        <p14:creationId xmlns:p14="http://schemas.microsoft.com/office/powerpoint/2010/main" val="300080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quote and explain the DSM 5</a:t>
            </a: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6</a:t>
            </a:fld>
            <a:endParaRPr lang="en-US"/>
          </a:p>
        </p:txBody>
      </p:sp>
    </p:spTree>
    <p:extLst>
      <p:ext uri="{BB962C8B-B14F-4D97-AF65-F5344CB8AC3E}">
        <p14:creationId xmlns:p14="http://schemas.microsoft.com/office/powerpoint/2010/main" val="143304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charset="0"/>
              <a:buNone/>
            </a:pPr>
            <a:r>
              <a:rPr lang="en-US" dirty="0" smtClean="0"/>
              <a:t>As</a:t>
            </a:r>
            <a:r>
              <a:rPr lang="en-US" baseline="0" dirty="0" smtClean="0"/>
              <a:t> I am filling in information from what you already knew about eating disorders from the DSM5 and from some clinical descriptions of common symptoms/typical cases, feel free to jump in and ask questions or offer thoughts/comments. Otherwise, this brief tour of the DSM gets pretty boring!</a:t>
            </a:r>
            <a:endParaRPr lang="en-US" dirty="0" smtClean="0"/>
          </a:p>
          <a:p>
            <a:pPr marL="171450" indent="-171450">
              <a:buFont typeface="Wingdings" charset="0"/>
              <a:buChar char="à"/>
            </a:pPr>
            <a:endParaRPr lang="en-US" dirty="0" smtClean="0"/>
          </a:p>
          <a:p>
            <a:pPr marL="171450" indent="-171450">
              <a:buFont typeface="Wingdings" charset="0"/>
              <a:buChar char="à"/>
            </a:pPr>
            <a:r>
              <a:rPr lang="en-US" dirty="0" smtClean="0"/>
              <a:t>1. First group are</a:t>
            </a:r>
            <a:r>
              <a:rPr lang="en-US" baseline="0" dirty="0" smtClean="0"/>
              <a:t> disorders that are more commonly occurring in infancy or childhood. They are less common in adults, other than those with developmental or intellectual disabilities. These aren’t the main focus of what I do or will talk about but I figured I would explain them briefly, so we know what we are and are not talking about this afternoon.</a:t>
            </a:r>
          </a:p>
          <a:p>
            <a:pPr marL="171450" indent="-171450">
              <a:buFont typeface="Wingdings" charset="0"/>
              <a:buChar char="à"/>
            </a:pPr>
            <a:endParaRPr lang="en-US" baseline="0" dirty="0" smtClean="0"/>
          </a:p>
          <a:p>
            <a:pPr marL="171450" indent="-171450">
              <a:buFontTx/>
              <a:buChar char="-"/>
            </a:pPr>
            <a:r>
              <a:rPr lang="en-US" baseline="0" dirty="0" smtClean="0"/>
              <a:t>Does anybody know what Pica is? </a:t>
            </a:r>
          </a:p>
          <a:p>
            <a:pPr marL="457200" indent="-457200">
              <a:buAutoNum type="alphaUcPeriod"/>
            </a:pPr>
            <a:r>
              <a:rPr lang="en-US" sz="2200" b="1" dirty="0" smtClean="0"/>
              <a:t>Persistent eating of </a:t>
            </a:r>
            <a:r>
              <a:rPr lang="en-US" sz="2200" b="1" dirty="0" err="1" smtClean="0"/>
              <a:t>nonnutrivite</a:t>
            </a:r>
            <a:r>
              <a:rPr lang="en-US" sz="2200" b="1" dirty="0" smtClean="0"/>
              <a:t>, nonfood substances over a period lasting at least 1 month.</a:t>
            </a:r>
          </a:p>
          <a:p>
            <a:pPr marL="457200" indent="-457200">
              <a:buAutoNum type="alphaUcPeriod"/>
            </a:pPr>
            <a:endParaRPr lang="en-US" sz="2200" b="1" dirty="0" smtClean="0"/>
          </a:p>
          <a:p>
            <a:pPr marL="171450" indent="-171450">
              <a:buFontTx/>
              <a:buChar char="-"/>
            </a:pPr>
            <a:r>
              <a:rPr lang="en-US" sz="2400" baseline="0" dirty="0" smtClean="0"/>
              <a:t>Does anybody know what Rumination disorder is?</a:t>
            </a:r>
          </a:p>
          <a:p>
            <a:pPr marL="457200" indent="-457200">
              <a:buAutoNum type="alphaUcPeriod"/>
            </a:pPr>
            <a:r>
              <a:rPr lang="en-US" sz="2200" b="1" dirty="0" smtClean="0"/>
              <a:t>Repeated regurgitation of food over a period of at least 1 month. Regurgitated food may be re-chewed, re-swallowed, or spit out.</a:t>
            </a:r>
          </a:p>
          <a:p>
            <a:pPr marL="0" indent="0">
              <a:buNone/>
            </a:pPr>
            <a:endParaRPr lang="en-US" sz="2200" b="1" dirty="0" smtClean="0"/>
          </a:p>
          <a:p>
            <a:pPr marL="171450" indent="-171450">
              <a:buFontTx/>
              <a:buChar char="-"/>
            </a:pPr>
            <a:r>
              <a:rPr lang="en-US" sz="2400" baseline="0" dirty="0" smtClean="0"/>
              <a:t>ARFID – I am guessing people have not heard of before, but its name describes the diagnosis relatively well.</a:t>
            </a:r>
          </a:p>
          <a:p>
            <a:pPr marL="457200" indent="-457200">
              <a:buAutoNum type="alphaUcPeriod"/>
            </a:pPr>
            <a:r>
              <a:rPr lang="en-US" sz="2200" b="1" dirty="0" smtClean="0"/>
              <a:t>An eating or feeding disturbance (e.g., apparent lack of interest in eating or food; avoidance based on the sensory characteristics of food; concern about aversive consequences of eating) as manifested by persistent failure to meet appropriate </a:t>
            </a:r>
            <a:r>
              <a:rPr lang="en-US" sz="2200" b="1" dirty="0" smtClean="0">
                <a:solidFill>
                  <a:srgbClr val="000000"/>
                </a:solidFill>
              </a:rPr>
              <a:t>nutritional and/or energy need </a:t>
            </a:r>
          </a:p>
          <a:p>
            <a:pPr marL="457200" indent="-457200">
              <a:buAutoNum type="alphaUcPeriod"/>
            </a:pPr>
            <a:endParaRPr lang="en-US" sz="2200" b="0" dirty="0" smtClean="0">
              <a:solidFill>
                <a:srgbClr val="000000"/>
              </a:solidFill>
            </a:endParaRPr>
          </a:p>
          <a:p>
            <a:pPr marL="342900" indent="-342900">
              <a:buFont typeface="Wingdings" charset="0"/>
              <a:buChar char="à"/>
            </a:pPr>
            <a:r>
              <a:rPr lang="en-US" sz="2200" b="0" dirty="0" smtClean="0">
                <a:solidFill>
                  <a:srgbClr val="000000"/>
                </a:solidFill>
              </a:rPr>
              <a:t>The primary eating disorders that</a:t>
            </a:r>
            <a:r>
              <a:rPr lang="en-US" sz="2200" b="0" baseline="0" dirty="0" smtClean="0">
                <a:solidFill>
                  <a:srgbClr val="000000"/>
                </a:solidFill>
              </a:rPr>
              <a:t> more typically arise during adolescence and adulthood are AN, BN, &amp; BED</a:t>
            </a:r>
          </a:p>
          <a:p>
            <a:pPr marL="342900" indent="-342900">
              <a:buFont typeface="Wingdings" charset="0"/>
              <a:buChar char="à"/>
            </a:pPr>
            <a:r>
              <a:rPr lang="en-US" sz="2200" b="0" baseline="0" dirty="0" smtClean="0">
                <a:solidFill>
                  <a:srgbClr val="000000"/>
                </a:solidFill>
              </a:rPr>
              <a:t>Note that Obesity is not an eating disorder.</a:t>
            </a:r>
            <a:endParaRPr lang="en-US" sz="2200" b="0" dirty="0" smtClean="0">
              <a:solidFill>
                <a:srgbClr val="000000"/>
              </a:solidFill>
            </a:endParaRPr>
          </a:p>
          <a:p>
            <a:endParaRPr lang="en-US" sz="2200" dirty="0" smtClean="0"/>
          </a:p>
          <a:p>
            <a:r>
              <a:rPr lang="en-US" sz="2200" dirty="0" smtClean="0"/>
              <a:t>PICA: [B. The eating of nonnutritive, nonfood substances is inappropriate to the developmental level of the individual.</a:t>
            </a:r>
          </a:p>
          <a:p>
            <a:r>
              <a:rPr lang="en-US" sz="2200" dirty="0" smtClean="0"/>
              <a:t>C. The eating behavior is not part of a culturally supported or socially normative practice.</a:t>
            </a:r>
          </a:p>
          <a:p>
            <a:r>
              <a:rPr lang="en-US" sz="2200" dirty="0" smtClean="0"/>
              <a:t>D. If the eating behavior occurs in the context of another mental disorder (e.g., intellectual disability [intellectual developmental disorder], autism spectrum disorder, schizophrenia) or medical condition (including pregnancy), it is sufficiently severe to warrant clinical attention.</a:t>
            </a:r>
          </a:p>
          <a:p>
            <a:pPr lvl="1"/>
            <a:r>
              <a:rPr lang="en-US" sz="1900" i="1" dirty="0" smtClean="0"/>
              <a:t>Specify if: </a:t>
            </a:r>
          </a:p>
          <a:p>
            <a:pPr lvl="2"/>
            <a:r>
              <a:rPr lang="en-US" sz="1700" b="1" dirty="0" smtClean="0"/>
              <a:t>In remission: </a:t>
            </a:r>
            <a:r>
              <a:rPr lang="en-US" sz="1700" dirty="0" smtClean="0"/>
              <a:t>After full criteria for pica were previously met, the criteria have not been met for a sustained period of time.</a:t>
            </a:r>
            <a:endParaRPr lang="en-US" sz="1700" b="1" dirty="0" smtClean="0"/>
          </a:p>
          <a:p>
            <a:r>
              <a:rPr lang="en-US" sz="2000" b="1" dirty="0" smtClean="0">
                <a:solidFill>
                  <a:srgbClr val="000000"/>
                </a:solidFill>
              </a:rPr>
              <a:t>Diagnostic Features</a:t>
            </a:r>
          </a:p>
          <a:p>
            <a:pPr lvl="1"/>
            <a:r>
              <a:rPr lang="en-US" sz="1800" dirty="0" smtClean="0">
                <a:solidFill>
                  <a:srgbClr val="000000"/>
                </a:solidFill>
              </a:rPr>
              <a:t>Typical substances vary with age and availability.</a:t>
            </a:r>
          </a:p>
          <a:p>
            <a:pPr lvl="1"/>
            <a:r>
              <a:rPr lang="en-US" sz="1800" dirty="0" smtClean="0">
                <a:solidFill>
                  <a:srgbClr val="000000"/>
                </a:solidFill>
              </a:rPr>
              <a:t>Ex: paper, soap, cloth, hair, string, wool, soil, chalk, talcum powder, paint, gum, metal, pebbles, charcoal/coal, ash, clay, starch, or ice.</a:t>
            </a:r>
          </a:p>
          <a:p>
            <a:pPr lvl="1"/>
            <a:r>
              <a:rPr lang="en-US" sz="1800" dirty="0" smtClean="0">
                <a:solidFill>
                  <a:srgbClr val="000000"/>
                </a:solidFill>
              </a:rPr>
              <a:t>Suggested minimum age of 2 years old</a:t>
            </a:r>
          </a:p>
          <a:p>
            <a:r>
              <a:rPr lang="en-US" sz="2000" b="1" dirty="0" smtClean="0">
                <a:solidFill>
                  <a:srgbClr val="000000"/>
                </a:solidFill>
              </a:rPr>
              <a:t>Prevalence</a:t>
            </a:r>
          </a:p>
          <a:p>
            <a:pPr lvl="1"/>
            <a:r>
              <a:rPr lang="en-US" sz="1800" dirty="0" smtClean="0">
                <a:solidFill>
                  <a:srgbClr val="000000"/>
                </a:solidFill>
              </a:rPr>
              <a:t>Unknown! Greater prevalence in individuals with intellectual disability associated with greater severity of disability</a:t>
            </a:r>
          </a:p>
          <a:p>
            <a:r>
              <a:rPr lang="en-US" sz="2000" b="1" dirty="0" smtClean="0">
                <a:solidFill>
                  <a:srgbClr val="000000"/>
                </a:solidFill>
              </a:rPr>
              <a:t>Development and Course</a:t>
            </a:r>
          </a:p>
          <a:p>
            <a:pPr lvl="1"/>
            <a:r>
              <a:rPr lang="en-US" sz="1800" dirty="0" smtClean="0">
                <a:solidFill>
                  <a:srgbClr val="000000"/>
                </a:solidFill>
              </a:rPr>
              <a:t>Onset – childhood (can be typically developing children), adolescence, or adulthood (typically with intellectual disability).</a:t>
            </a:r>
          </a:p>
          <a:p>
            <a:pPr lvl="1"/>
            <a:r>
              <a:rPr lang="en-US" sz="1800" dirty="0" smtClean="0">
                <a:solidFill>
                  <a:srgbClr val="000000"/>
                </a:solidFill>
              </a:rPr>
              <a:t>Pregnancy – </a:t>
            </a:r>
            <a:r>
              <a:rPr lang="en-US" sz="1800" dirty="0" err="1" smtClean="0">
                <a:solidFill>
                  <a:srgbClr val="000000"/>
                </a:solidFill>
              </a:rPr>
              <a:t>Dx</a:t>
            </a:r>
            <a:r>
              <a:rPr lang="en-US" sz="1800" dirty="0" smtClean="0">
                <a:solidFill>
                  <a:srgbClr val="000000"/>
                </a:solidFill>
              </a:rPr>
              <a:t> if harm occurs</a:t>
            </a:r>
          </a:p>
          <a:p>
            <a:pPr lvl="1"/>
            <a:r>
              <a:rPr lang="en-US" sz="1800" dirty="0" smtClean="0">
                <a:solidFill>
                  <a:srgbClr val="000000"/>
                </a:solidFill>
              </a:rPr>
              <a:t>Course: may be long, often </a:t>
            </a:r>
            <a:r>
              <a:rPr lang="en-US" sz="1800" dirty="0" err="1" smtClean="0">
                <a:solidFill>
                  <a:srgbClr val="000000"/>
                </a:solidFill>
              </a:rPr>
              <a:t>Dx</a:t>
            </a:r>
            <a:r>
              <a:rPr lang="en-US" sz="1800" dirty="0" smtClean="0">
                <a:solidFill>
                  <a:srgbClr val="000000"/>
                </a:solidFill>
              </a:rPr>
              <a:t> only when medical complications</a:t>
            </a:r>
          </a:p>
          <a:p>
            <a:pPr lvl="1"/>
            <a:r>
              <a:rPr lang="en-US" sz="1800" dirty="0" smtClean="0">
                <a:solidFill>
                  <a:srgbClr val="000000"/>
                </a:solidFill>
              </a:rPr>
              <a:t>Prognosis: dependent on substance and quantities ingested; can be very harmful or fatal!]</a:t>
            </a:r>
          </a:p>
          <a:p>
            <a:pPr marL="457200" lvl="1" indent="0">
              <a:buFontTx/>
              <a:buNone/>
            </a:pPr>
            <a:endParaRPr lang="en-US" baseline="0" dirty="0" smtClean="0"/>
          </a:p>
          <a:p>
            <a:pPr marL="0" indent="0">
              <a:buNone/>
            </a:pPr>
            <a:endParaRPr lang="en-US" sz="2200" b="1" dirty="0" smtClean="0"/>
          </a:p>
          <a:p>
            <a:r>
              <a:rPr lang="en-US" sz="2200" dirty="0" smtClean="0"/>
              <a:t>RUMINATION</a:t>
            </a:r>
            <a:r>
              <a:rPr lang="en-US" sz="2200" baseline="0" dirty="0" smtClean="0"/>
              <a:t> DO: </a:t>
            </a:r>
          </a:p>
          <a:p>
            <a:r>
              <a:rPr lang="en-US" sz="2200" dirty="0" smtClean="0"/>
              <a:t>[B. The repeated regurgitation is not attributable to an associated gastrointestinal or other medical condition (e.g., </a:t>
            </a:r>
            <a:r>
              <a:rPr lang="en-US" sz="2200" dirty="0" err="1" smtClean="0"/>
              <a:t>gastroesophageal</a:t>
            </a:r>
            <a:r>
              <a:rPr lang="en-US" sz="2200" dirty="0" smtClean="0"/>
              <a:t> reflux, pyloric stenosis).</a:t>
            </a:r>
          </a:p>
          <a:p>
            <a:r>
              <a:rPr lang="en-US" sz="2200" dirty="0" smtClean="0"/>
              <a:t>C. The eating disturbance does not occur </a:t>
            </a:r>
            <a:r>
              <a:rPr lang="en-US" sz="2200" dirty="0" err="1" smtClean="0"/>
              <a:t>exlcusively</a:t>
            </a:r>
            <a:r>
              <a:rPr lang="en-US" sz="2200" dirty="0" smtClean="0"/>
              <a:t> during the course of anorexia nervosa, bulimia nervosa, binge-eating disorder, or avoidant/restrictive food intake disorder.</a:t>
            </a:r>
          </a:p>
          <a:p>
            <a:r>
              <a:rPr lang="en-US" sz="2200" dirty="0" smtClean="0"/>
              <a:t>D. If the symptoms occur in the context of another mental disorder (e.g., intellectual disability [intellectual developmental disorder] or another neurodevelopmental disorder), they are sufficiently severe to warrant clinical attention.</a:t>
            </a:r>
          </a:p>
          <a:p>
            <a:pPr lvl="1"/>
            <a:r>
              <a:rPr lang="en-US" sz="1800" i="1" dirty="0" smtClean="0"/>
              <a:t>Specify if: </a:t>
            </a:r>
          </a:p>
          <a:p>
            <a:pPr lvl="2"/>
            <a:r>
              <a:rPr lang="en-US" sz="1700" b="1" dirty="0" smtClean="0"/>
              <a:t>In remission: </a:t>
            </a:r>
            <a:r>
              <a:rPr lang="en-US" sz="1700" dirty="0" smtClean="0"/>
              <a:t>After full criteria for regurgitation disorder were previously met, the criteria have not been met for a sustained period of time.</a:t>
            </a:r>
            <a:endParaRPr lang="en-US" sz="1700" b="1" dirty="0" smtClean="0"/>
          </a:p>
          <a:p>
            <a:r>
              <a:rPr lang="en-US" sz="2000" b="1" dirty="0" smtClean="0">
                <a:solidFill>
                  <a:srgbClr val="000000"/>
                </a:solidFill>
              </a:rPr>
              <a:t>Diagnostic Features</a:t>
            </a:r>
          </a:p>
          <a:p>
            <a:pPr lvl="1"/>
            <a:r>
              <a:rPr lang="en-US" sz="1800" dirty="0" smtClean="0">
                <a:solidFill>
                  <a:srgbClr val="000000"/>
                </a:solidFill>
              </a:rPr>
              <a:t>In older children, adolescents, and adults, sometimes described as habit or out of individual’s control</a:t>
            </a:r>
          </a:p>
          <a:p>
            <a:pPr lvl="1"/>
            <a:r>
              <a:rPr lang="en-US" sz="1800" dirty="0" smtClean="0">
                <a:solidFill>
                  <a:srgbClr val="000000"/>
                </a:solidFill>
              </a:rPr>
              <a:t>May lead to social impairment</a:t>
            </a:r>
            <a:endParaRPr lang="en-US" sz="2000" dirty="0" smtClean="0">
              <a:solidFill>
                <a:srgbClr val="000000"/>
              </a:solidFill>
            </a:endParaRPr>
          </a:p>
          <a:p>
            <a:r>
              <a:rPr lang="en-US" sz="2000" b="1" dirty="0" smtClean="0">
                <a:solidFill>
                  <a:srgbClr val="000000"/>
                </a:solidFill>
              </a:rPr>
              <a:t>Prevalence</a:t>
            </a:r>
          </a:p>
          <a:p>
            <a:pPr lvl="1"/>
            <a:r>
              <a:rPr lang="en-US" sz="1800" dirty="0" smtClean="0">
                <a:solidFill>
                  <a:srgbClr val="000000"/>
                </a:solidFill>
              </a:rPr>
              <a:t>Unknown! Greater prevalence in individuals with disability</a:t>
            </a:r>
          </a:p>
          <a:p>
            <a:r>
              <a:rPr lang="en-US" sz="2000" b="1" dirty="0" smtClean="0">
                <a:solidFill>
                  <a:srgbClr val="000000"/>
                </a:solidFill>
              </a:rPr>
              <a:t>Development and Course</a:t>
            </a:r>
          </a:p>
          <a:p>
            <a:pPr lvl="1"/>
            <a:r>
              <a:rPr lang="en-US" sz="1800" dirty="0" smtClean="0">
                <a:solidFill>
                  <a:srgbClr val="000000"/>
                </a:solidFill>
              </a:rPr>
              <a:t>May be diagnosed across the lifespan (typically with intellectual disability)</a:t>
            </a:r>
          </a:p>
          <a:p>
            <a:pPr lvl="1"/>
            <a:r>
              <a:rPr lang="en-US" sz="1800" dirty="0" smtClean="0">
                <a:solidFill>
                  <a:srgbClr val="000000"/>
                </a:solidFill>
              </a:rPr>
              <a:t>Can occur in infants, often 3-12 months old (may result in failure to thrive)</a:t>
            </a:r>
          </a:p>
          <a:p>
            <a:pPr lvl="1"/>
            <a:r>
              <a:rPr lang="en-US" sz="1800" dirty="0" smtClean="0">
                <a:solidFill>
                  <a:srgbClr val="000000"/>
                </a:solidFill>
              </a:rPr>
              <a:t>Potentially fatal in infants</a:t>
            </a:r>
          </a:p>
          <a:p>
            <a:pPr lvl="1"/>
            <a:r>
              <a:rPr lang="en-US" sz="1800" dirty="0" smtClean="0">
                <a:solidFill>
                  <a:srgbClr val="000000"/>
                </a:solidFill>
              </a:rPr>
              <a:t>Episodic or continual</a:t>
            </a:r>
          </a:p>
          <a:p>
            <a:pPr lvl="1"/>
            <a:r>
              <a:rPr lang="en-US" sz="1800" dirty="0" smtClean="0">
                <a:solidFill>
                  <a:srgbClr val="000000"/>
                </a:solidFill>
              </a:rPr>
              <a:t>In individuals with intellectual disability or other neurodevelopmental disorders, may serve self-soothing or self-stimulating function, similar to other repetitive motor behaviors]</a:t>
            </a:r>
            <a:endParaRPr lang="en-US" sz="2000" dirty="0" smtClean="0"/>
          </a:p>
          <a:p>
            <a:pPr marL="171450" indent="-171450">
              <a:buFontTx/>
              <a:buChar char="-"/>
            </a:pPr>
            <a:endParaRPr lang="en-US" baseline="0" dirty="0" smtClean="0"/>
          </a:p>
          <a:p>
            <a:pPr marL="0" indent="0">
              <a:buNone/>
            </a:pPr>
            <a:r>
              <a:rPr lang="en-US" sz="2200" b="0" dirty="0" smtClean="0">
                <a:solidFill>
                  <a:srgbClr val="000000"/>
                </a:solidFill>
              </a:rPr>
              <a:t>ARFID: [ </a:t>
            </a:r>
            <a:r>
              <a:rPr lang="en-US" sz="2200" dirty="0" smtClean="0">
                <a:solidFill>
                  <a:srgbClr val="000000"/>
                </a:solidFill>
              </a:rPr>
              <a:t>associated with one or more of the following: </a:t>
            </a:r>
          </a:p>
          <a:p>
            <a:pPr lvl="1"/>
            <a:r>
              <a:rPr lang="en-US" sz="2000" dirty="0" smtClean="0">
                <a:solidFill>
                  <a:srgbClr val="000000"/>
                </a:solidFill>
              </a:rPr>
              <a:t>1. Significant weight loss (or failure to achieve expected weight gain or faltering growth in children).</a:t>
            </a:r>
          </a:p>
          <a:p>
            <a:pPr lvl="1"/>
            <a:r>
              <a:rPr lang="en-US" sz="2000" dirty="0" smtClean="0">
                <a:solidFill>
                  <a:srgbClr val="000000"/>
                </a:solidFill>
              </a:rPr>
              <a:t>2. Significant nutritional deficiency.</a:t>
            </a:r>
          </a:p>
          <a:p>
            <a:pPr lvl="1"/>
            <a:r>
              <a:rPr lang="en-US" sz="2000" dirty="0" smtClean="0">
                <a:solidFill>
                  <a:srgbClr val="000000"/>
                </a:solidFill>
              </a:rPr>
              <a:t>3. Dependence on enteral feeding or oral nutritional supplements.</a:t>
            </a:r>
          </a:p>
          <a:p>
            <a:pPr lvl="1"/>
            <a:r>
              <a:rPr lang="en-US" sz="2000" dirty="0" smtClean="0">
                <a:solidFill>
                  <a:srgbClr val="000000"/>
                </a:solidFill>
              </a:rPr>
              <a:t>4. Marked interference with psychosocial functioning.</a:t>
            </a:r>
          </a:p>
          <a:p>
            <a:r>
              <a:rPr lang="en-US" sz="2200" dirty="0" smtClean="0"/>
              <a:t>B. The disturbance is not better explained by lack of available food or by an associated culturally sanctioned practice.</a:t>
            </a:r>
          </a:p>
          <a:p>
            <a:r>
              <a:rPr lang="en-US" sz="2300" dirty="0" smtClean="0"/>
              <a:t>C. The eating disturbance does not occur exclusively during the course of anorexia nervosa or bulimia nervosa and there is no evidence of a disturbance in the way in which one’s body weight or shape is experienced.</a:t>
            </a:r>
          </a:p>
          <a:p>
            <a:r>
              <a:rPr lang="en-US" sz="2300" dirty="0" smtClean="0"/>
              <a:t>D. The eating disturbance is not attributable to a concurrent medical condition or not better explained by another mental disorder. When the eating disturbance occurs in the context of another condition or disorder, the severity of the eating disturbance exceeds that routinely associated with the condition or disorder and warrants additional clinical attention. </a:t>
            </a:r>
          </a:p>
          <a:p>
            <a:pPr lvl="1"/>
            <a:r>
              <a:rPr lang="en-US" sz="1800" i="1" dirty="0" smtClean="0"/>
              <a:t>Specify if: </a:t>
            </a:r>
          </a:p>
          <a:p>
            <a:pPr lvl="2"/>
            <a:r>
              <a:rPr lang="en-US" sz="1800" b="1" dirty="0" smtClean="0"/>
              <a:t>In remission: </a:t>
            </a:r>
            <a:r>
              <a:rPr lang="en-US" sz="1800" dirty="0" smtClean="0"/>
              <a:t>After full criteria for ARFID were previously met, the criteria have not been met for a sustained period of time.</a:t>
            </a:r>
          </a:p>
          <a:p>
            <a:r>
              <a:rPr lang="en-US" sz="2000" b="1" dirty="0" smtClean="0">
                <a:solidFill>
                  <a:srgbClr val="000000"/>
                </a:solidFill>
              </a:rPr>
              <a:t>Diagnostic Features</a:t>
            </a:r>
          </a:p>
          <a:p>
            <a:pPr lvl="1"/>
            <a:r>
              <a:rPr lang="en-US" sz="1800" dirty="0" smtClean="0">
                <a:solidFill>
                  <a:srgbClr val="000000"/>
                </a:solidFill>
              </a:rPr>
              <a:t>Food restriction may be based on sensory characteristics of food (sensitivity to color, appearance, smell, texture, temperature, or taste)</a:t>
            </a:r>
          </a:p>
          <a:p>
            <a:pPr lvl="1"/>
            <a:r>
              <a:rPr lang="en-US" sz="1800" dirty="0" smtClean="0">
                <a:solidFill>
                  <a:srgbClr val="000000"/>
                </a:solidFill>
              </a:rPr>
              <a:t>May be based on fear of negative consequence of intake (e.g., choking, vomiting, etc.)</a:t>
            </a:r>
            <a:endParaRPr lang="en-US" sz="2000" dirty="0" smtClean="0">
              <a:solidFill>
                <a:srgbClr val="000000"/>
              </a:solidFill>
            </a:endParaRPr>
          </a:p>
          <a:p>
            <a:r>
              <a:rPr lang="en-US" sz="2000" b="1" dirty="0" smtClean="0">
                <a:solidFill>
                  <a:srgbClr val="000000"/>
                </a:solidFill>
              </a:rPr>
              <a:t>Prevalence</a:t>
            </a:r>
          </a:p>
          <a:p>
            <a:pPr lvl="1"/>
            <a:r>
              <a:rPr lang="en-US" sz="1800" dirty="0" smtClean="0">
                <a:solidFill>
                  <a:srgbClr val="000000"/>
                </a:solidFill>
              </a:rPr>
              <a:t>Unknown! Greater prevalence in individuals with disability</a:t>
            </a:r>
          </a:p>
          <a:p>
            <a:r>
              <a:rPr lang="en-US" sz="2000" b="1" dirty="0" smtClean="0">
                <a:solidFill>
                  <a:srgbClr val="000000"/>
                </a:solidFill>
              </a:rPr>
              <a:t>Development and Course</a:t>
            </a:r>
          </a:p>
          <a:p>
            <a:pPr lvl="1"/>
            <a:r>
              <a:rPr lang="en-US" sz="1800" dirty="0" smtClean="0">
                <a:solidFill>
                  <a:srgbClr val="000000"/>
                </a:solidFill>
              </a:rPr>
              <a:t>Commonly develops in infancy or early childhood, may persist in adulthood</a:t>
            </a:r>
          </a:p>
          <a:p>
            <a:pPr lvl="1"/>
            <a:r>
              <a:rPr lang="en-US" sz="1800" dirty="0" smtClean="0">
                <a:solidFill>
                  <a:srgbClr val="000000"/>
                </a:solidFill>
              </a:rPr>
              <a:t>Avoidance based on sensory characteristics typically start &lt;10 </a:t>
            </a:r>
            <a:r>
              <a:rPr lang="en-US" sz="1800" dirty="0" err="1" smtClean="0">
                <a:solidFill>
                  <a:srgbClr val="000000"/>
                </a:solidFill>
              </a:rPr>
              <a:t>y.o</a:t>
            </a:r>
            <a:r>
              <a:rPr lang="en-US" sz="1800" dirty="0" smtClean="0">
                <a:solidFill>
                  <a:srgbClr val="000000"/>
                </a:solidFill>
              </a:rPr>
              <a:t>., may persist into adulthood</a:t>
            </a:r>
          </a:p>
          <a:p>
            <a:pPr lvl="1"/>
            <a:r>
              <a:rPr lang="en-US" sz="1800" dirty="0" smtClean="0">
                <a:solidFill>
                  <a:srgbClr val="000000"/>
                </a:solidFill>
              </a:rPr>
              <a:t>Avoidance due to fear of aversive consequences can occur at any age</a:t>
            </a:r>
          </a:p>
          <a:p>
            <a:pPr lvl="1"/>
            <a:r>
              <a:rPr lang="en-US" sz="1800" dirty="0" smtClean="0">
                <a:solidFill>
                  <a:srgbClr val="000000"/>
                </a:solidFill>
              </a:rPr>
              <a:t>Infants </a:t>
            </a:r>
            <a:r>
              <a:rPr lang="en-US" sz="1800" dirty="0" smtClean="0">
                <a:solidFill>
                  <a:srgbClr val="000000"/>
                </a:solidFill>
                <a:sym typeface="Wingdings"/>
              </a:rPr>
              <a:t> irritable, sleepy, apathetic, withdrawn, difficult to console</a:t>
            </a:r>
          </a:p>
          <a:p>
            <a:pPr lvl="1"/>
            <a:r>
              <a:rPr lang="en-US" sz="1800" dirty="0" smtClean="0">
                <a:solidFill>
                  <a:srgbClr val="000000"/>
                </a:solidFill>
                <a:sym typeface="Wingdings"/>
              </a:rPr>
              <a:t>Infants, children  failure to make expected height and weight gain, learning difficulty]</a:t>
            </a:r>
            <a:endParaRPr lang="en-US" sz="1800" dirty="0" smtClean="0">
              <a:solidFill>
                <a:srgbClr val="000000"/>
              </a:solidFill>
            </a:endParaRPr>
          </a:p>
          <a:p>
            <a:pPr lvl="2"/>
            <a:endParaRPr lang="en-US" sz="1800" b="1" dirty="0" smtClean="0"/>
          </a:p>
          <a:p>
            <a:endParaRPr lang="en-US" sz="240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7</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914400">
              <a:spcBef>
                <a:spcPct val="20000"/>
              </a:spcBef>
              <a:buClr>
                <a:srgbClr val="D16349"/>
              </a:buClr>
              <a:buSzPct val="85000"/>
              <a:buFont typeface="Wingdings 2"/>
              <a:buNone/>
            </a:pPr>
            <a:r>
              <a:rPr lang="en-US" sz="1200" dirty="0" smtClean="0">
                <a:solidFill>
                  <a:prstClr val="black"/>
                </a:solidFill>
                <a:latin typeface="Georgia"/>
              </a:rPr>
              <a:t>A. Restriction of energy intake relative to requirements, leading to a significantly low body weight in the context of age, sex, developmental trajectory, and physical health. </a:t>
            </a:r>
            <a:r>
              <a:rPr lang="en-US" sz="1200" i="1" dirty="0" smtClean="0">
                <a:solidFill>
                  <a:prstClr val="black"/>
                </a:solidFill>
                <a:latin typeface="Georgia"/>
              </a:rPr>
              <a:t>Significantly low weight</a:t>
            </a:r>
            <a:r>
              <a:rPr lang="en-US" sz="1200" dirty="0" smtClean="0">
                <a:solidFill>
                  <a:prstClr val="black"/>
                </a:solidFill>
                <a:latin typeface="Georgia"/>
              </a:rPr>
              <a:t> is defined as a weight that is less than minimally normal or, for children and adolescents, less than that minimally expected.</a:t>
            </a:r>
          </a:p>
          <a:p>
            <a:pPr marL="0" lvl="0" indent="0" defTabSz="914400">
              <a:spcBef>
                <a:spcPct val="20000"/>
              </a:spcBef>
              <a:buClr>
                <a:srgbClr val="D16349"/>
              </a:buClr>
              <a:buSzPct val="85000"/>
              <a:buFont typeface="Wingdings 2"/>
              <a:buNone/>
            </a:pPr>
            <a:endParaRPr lang="en-US" sz="1200" dirty="0" smtClean="0">
              <a:solidFill>
                <a:prstClr val="black"/>
              </a:solidFill>
              <a:latin typeface="Georgia"/>
            </a:endParaRPr>
          </a:p>
          <a:p>
            <a:pPr marL="0" lvl="0" indent="0" defTabSz="914400">
              <a:spcBef>
                <a:spcPct val="20000"/>
              </a:spcBef>
              <a:buClr>
                <a:srgbClr val="D16349"/>
              </a:buClr>
              <a:buSzPct val="85000"/>
              <a:buFont typeface="Wingdings 2"/>
              <a:buNone/>
            </a:pPr>
            <a:r>
              <a:rPr lang="en-US" sz="1200" dirty="0" smtClean="0">
                <a:solidFill>
                  <a:prstClr val="black"/>
                </a:solidFill>
                <a:latin typeface="Georgia"/>
              </a:rPr>
              <a:t>B. Intense fear of gaining weight or becoming fat, or persistent behavior that interferes with weight gain, even though at a significantly low weight.</a:t>
            </a:r>
          </a:p>
          <a:p>
            <a:pPr marL="0" lvl="0" indent="0" defTabSz="914400">
              <a:spcBef>
                <a:spcPct val="20000"/>
              </a:spcBef>
              <a:buClr>
                <a:srgbClr val="D16349"/>
              </a:buClr>
              <a:buSzPct val="85000"/>
              <a:buFont typeface="Wingdings 2"/>
              <a:buNone/>
            </a:pPr>
            <a:endParaRPr lang="en-US" sz="1200" dirty="0" smtClean="0">
              <a:solidFill>
                <a:prstClr val="black"/>
              </a:solidFill>
              <a:latin typeface="Georgia"/>
            </a:endParaRPr>
          </a:p>
          <a:p>
            <a:pPr marL="0" lvl="0" indent="0" defTabSz="914400">
              <a:spcBef>
                <a:spcPct val="20000"/>
              </a:spcBef>
              <a:buClr>
                <a:srgbClr val="D16349"/>
              </a:buClr>
              <a:buSzPct val="85000"/>
              <a:buFont typeface="Wingdings 2"/>
              <a:buNone/>
            </a:pPr>
            <a:r>
              <a:rPr lang="en-US" sz="1200" dirty="0" smtClean="0">
                <a:solidFill>
                  <a:prstClr val="black"/>
                </a:solidFill>
                <a:latin typeface="Georgia"/>
              </a:rPr>
              <a:t>C. Disturbance in the way in which one’s body weight or shape is experienced, undue influence of body weight or shape on self-evaluation, or persistent lack of recognition of the seriousness of the current low body weight. </a:t>
            </a:r>
          </a:p>
          <a:p>
            <a:pPr marL="0" lvl="0" indent="0" defTabSz="914400">
              <a:spcBef>
                <a:spcPct val="20000"/>
              </a:spcBef>
              <a:buClr>
                <a:srgbClr val="D16349"/>
              </a:buClr>
              <a:buSzPct val="85000"/>
              <a:buFont typeface="Wingdings 2"/>
              <a:buNone/>
            </a:pPr>
            <a:endParaRPr lang="en-US" sz="1200" dirty="0" smtClean="0">
              <a:solidFill>
                <a:prstClr val="black"/>
              </a:solidFill>
              <a:latin typeface="Georgia"/>
            </a:endParaRPr>
          </a:p>
          <a:p>
            <a:pPr lvl="2"/>
            <a:r>
              <a:rPr lang="en-US" sz="1200" dirty="0" smtClean="0">
                <a:solidFill>
                  <a:prstClr val="black"/>
                </a:solidFill>
                <a:latin typeface="Georgia"/>
              </a:rPr>
              <a:t>Subtypes: </a:t>
            </a:r>
            <a:r>
              <a:rPr lang="en-US" b="1" dirty="0" smtClean="0"/>
              <a:t>Restricting type: </a:t>
            </a:r>
            <a:r>
              <a:rPr lang="en-US" dirty="0" smtClean="0"/>
              <a:t>During the last 3 months, the individual has not engaged in recurrent episodes of binge eating or purging behavior (i.e., self-induced vomiting or the misuse of laxatives, diuretics, or enemas). This subtype describes presentations in which weight loss is accomplished primarily through dieting, fasting, and/or excessive exercise.</a:t>
            </a:r>
          </a:p>
          <a:p>
            <a:pPr lvl="2"/>
            <a:r>
              <a:rPr lang="en-US" b="1" dirty="0" smtClean="0"/>
              <a:t>Binge-eating/purging type: </a:t>
            </a:r>
            <a:r>
              <a:rPr lang="en-US" dirty="0" smtClean="0"/>
              <a:t>During the last 3 months, the individual has engaged in recurrent episodes of binge eating or purging behavior (i.e., self-induced vomiting or the misuse of laxatives, diuretics, or enemas).</a:t>
            </a:r>
          </a:p>
          <a:p>
            <a:pPr lvl="2"/>
            <a:endParaRPr lang="en-US" dirty="0" smtClean="0"/>
          </a:p>
          <a:p>
            <a:pPr lvl="1"/>
            <a:r>
              <a:rPr lang="en-US" sz="2000" b="1" i="1" dirty="0" smtClean="0">
                <a:solidFill>
                  <a:srgbClr val="000000"/>
                </a:solidFill>
              </a:rPr>
              <a:t>Mild</a:t>
            </a:r>
            <a:r>
              <a:rPr lang="en-US" sz="2000" dirty="0" smtClean="0">
                <a:solidFill>
                  <a:srgbClr val="000000"/>
                </a:solidFill>
              </a:rPr>
              <a:t>: 	 BMI 	≥ 17 kg/m</a:t>
            </a:r>
            <a:r>
              <a:rPr lang="en-US" sz="2000" baseline="30000" dirty="0" smtClean="0">
                <a:solidFill>
                  <a:srgbClr val="000000"/>
                </a:solidFill>
              </a:rPr>
              <a:t>2</a:t>
            </a:r>
            <a:endParaRPr lang="en-US" sz="2000" b="1" i="1" baseline="30000" dirty="0" smtClean="0">
              <a:solidFill>
                <a:srgbClr val="000000"/>
              </a:solidFill>
            </a:endParaRPr>
          </a:p>
          <a:p>
            <a:pPr lvl="1"/>
            <a:r>
              <a:rPr lang="en-US" sz="2000" b="1" i="1" dirty="0" smtClean="0">
                <a:solidFill>
                  <a:srgbClr val="000000"/>
                </a:solidFill>
              </a:rPr>
              <a:t>Moderate</a:t>
            </a:r>
            <a:r>
              <a:rPr lang="en-US" sz="2000" dirty="0" smtClean="0">
                <a:solidFill>
                  <a:srgbClr val="000000"/>
                </a:solidFill>
              </a:rPr>
              <a:t>: BMI   	16-16.99 kg/m</a:t>
            </a:r>
            <a:r>
              <a:rPr lang="en-US" sz="2000" baseline="30000" dirty="0" smtClean="0">
                <a:solidFill>
                  <a:srgbClr val="000000"/>
                </a:solidFill>
              </a:rPr>
              <a:t>2</a:t>
            </a:r>
            <a:endParaRPr lang="en-US" sz="2000" b="1" i="1" dirty="0" smtClean="0">
              <a:solidFill>
                <a:srgbClr val="000000"/>
              </a:solidFill>
            </a:endParaRPr>
          </a:p>
          <a:p>
            <a:pPr lvl="1"/>
            <a:r>
              <a:rPr lang="en-US" sz="2000" b="1" i="1" dirty="0" smtClean="0">
                <a:solidFill>
                  <a:srgbClr val="000000"/>
                </a:solidFill>
              </a:rPr>
              <a:t>Severe</a:t>
            </a:r>
            <a:r>
              <a:rPr lang="en-US" sz="2000" dirty="0" smtClean="0">
                <a:solidFill>
                  <a:srgbClr val="000000"/>
                </a:solidFill>
              </a:rPr>
              <a:t>: 	 BMI    	15-15.99 kg/m</a:t>
            </a:r>
            <a:r>
              <a:rPr lang="en-US" sz="2000" baseline="30000" dirty="0" smtClean="0">
                <a:solidFill>
                  <a:srgbClr val="000000"/>
                </a:solidFill>
              </a:rPr>
              <a:t>2</a:t>
            </a:r>
            <a:endParaRPr lang="en-US" sz="2000" b="1" i="1" dirty="0" smtClean="0">
              <a:solidFill>
                <a:srgbClr val="000000"/>
              </a:solidFill>
            </a:endParaRPr>
          </a:p>
          <a:p>
            <a:pPr lvl="1"/>
            <a:r>
              <a:rPr lang="en-US" sz="2000" b="1" i="1" dirty="0" smtClean="0">
                <a:solidFill>
                  <a:srgbClr val="000000"/>
                </a:solidFill>
              </a:rPr>
              <a:t>Extreme</a:t>
            </a:r>
            <a:r>
              <a:rPr lang="en-US" sz="2000" dirty="0" smtClean="0">
                <a:solidFill>
                  <a:srgbClr val="000000"/>
                </a:solidFill>
              </a:rPr>
              <a:t>: 	 BMI	&lt;15 kg/m</a:t>
            </a:r>
            <a:r>
              <a:rPr lang="en-US" sz="2000" baseline="30000" dirty="0" smtClean="0">
                <a:solidFill>
                  <a:srgbClr val="000000"/>
                </a:solidFill>
              </a:rPr>
              <a:t>2</a:t>
            </a:r>
          </a:p>
          <a:p>
            <a:pPr lvl="1"/>
            <a:endParaRPr lang="en-US" sz="2000" b="1" i="1" baseline="30000" dirty="0" smtClean="0">
              <a:solidFill>
                <a:srgbClr val="000000"/>
              </a:solidFill>
            </a:endParaRPr>
          </a:p>
          <a:p>
            <a:pPr lvl="2"/>
            <a:r>
              <a:rPr lang="en-US" dirty="0" smtClean="0"/>
              <a:t>A page with</a:t>
            </a:r>
            <a:r>
              <a:rPr lang="en-US" baseline="0" dirty="0" smtClean="0"/>
              <a:t> some celebrity BMI’s if they want them/an idea. </a:t>
            </a:r>
          </a:p>
          <a:p>
            <a:pPr lvl="2"/>
            <a:r>
              <a:rPr lang="en-US" dirty="0" smtClean="0"/>
              <a:t>http://</a:t>
            </a:r>
            <a:r>
              <a:rPr lang="en-US" dirty="0" err="1" smtClean="0"/>
              <a:t>weight.optyourlife.com</a:t>
            </a:r>
            <a:r>
              <a:rPr lang="en-US" dirty="0" smtClean="0"/>
              <a:t>/</a:t>
            </a:r>
            <a:r>
              <a:rPr lang="en-US" dirty="0" err="1" smtClean="0"/>
              <a:t>celebrity_bmi.php</a:t>
            </a:r>
            <a:endParaRPr lang="en-US" dirty="0" smtClean="0"/>
          </a:p>
          <a:p>
            <a:pPr lvl="2"/>
            <a:endParaRPr lang="en-US" dirty="0" smtClean="0"/>
          </a:p>
          <a:p>
            <a:pPr lvl="2"/>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8</a:t>
            </a:fld>
            <a:endParaRPr lang="en-US"/>
          </a:p>
        </p:txBody>
      </p:sp>
    </p:spTree>
    <p:extLst>
      <p:ext uri="{BB962C8B-B14F-4D97-AF65-F5344CB8AC3E}">
        <p14:creationId xmlns:p14="http://schemas.microsoft.com/office/powerpoint/2010/main" val="409152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solidFill>
                  <a:srgbClr val="000000"/>
                </a:solidFill>
              </a:rPr>
              <a:t>Prevalence</a:t>
            </a:r>
          </a:p>
          <a:p>
            <a:pPr lvl="1"/>
            <a:r>
              <a:rPr lang="en-US" sz="2000" dirty="0" smtClean="0">
                <a:solidFill>
                  <a:srgbClr val="000000"/>
                </a:solidFill>
              </a:rPr>
              <a:t>12 month prevalence: .4% in young women</a:t>
            </a:r>
          </a:p>
          <a:p>
            <a:pPr lvl="1"/>
            <a:r>
              <a:rPr lang="en-US" sz="2000" dirty="0" smtClean="0">
                <a:solidFill>
                  <a:srgbClr val="000000"/>
                </a:solidFill>
              </a:rPr>
              <a:t>Estimates ~10:1 female: male ratio</a:t>
            </a:r>
          </a:p>
          <a:p>
            <a:pPr lvl="1"/>
            <a:r>
              <a:rPr lang="en-US" sz="2000" dirty="0" smtClean="0">
                <a:solidFill>
                  <a:srgbClr val="000000"/>
                </a:solidFill>
              </a:rPr>
              <a:t>More common in developed nations with Western influence; Less information on prevalence in developing nations</a:t>
            </a:r>
          </a:p>
          <a:p>
            <a:r>
              <a:rPr lang="en-US" sz="2400" b="1" dirty="0" smtClean="0">
                <a:solidFill>
                  <a:srgbClr val="000000"/>
                </a:solidFill>
              </a:rPr>
              <a:t>Development and Course</a:t>
            </a:r>
          </a:p>
          <a:p>
            <a:pPr lvl="1"/>
            <a:r>
              <a:rPr lang="en-US" sz="2000" dirty="0" smtClean="0">
                <a:solidFill>
                  <a:srgbClr val="000000"/>
                </a:solidFill>
              </a:rPr>
              <a:t>Commonly begins in adolescence or young adulthood; less common after 40, but early and late onset do occur</a:t>
            </a:r>
          </a:p>
          <a:p>
            <a:pPr lvl="1"/>
            <a:r>
              <a:rPr lang="en-US" sz="2000" dirty="0" smtClean="0">
                <a:solidFill>
                  <a:srgbClr val="000000"/>
                </a:solidFill>
              </a:rPr>
              <a:t>Onset often associated with significant life stressor</a:t>
            </a:r>
          </a:p>
          <a:p>
            <a:pPr lvl="1"/>
            <a:r>
              <a:rPr lang="en-US" sz="2000" dirty="0" smtClean="0">
                <a:solidFill>
                  <a:srgbClr val="000000"/>
                </a:solidFill>
              </a:rPr>
              <a:t>Course: variable, episodic</a:t>
            </a:r>
          </a:p>
          <a:p>
            <a:pPr lvl="1"/>
            <a:r>
              <a:rPr lang="en-US" sz="2000" dirty="0" smtClean="0">
                <a:solidFill>
                  <a:srgbClr val="000000"/>
                </a:solidFill>
              </a:rPr>
              <a:t>Most experience disordered eating prior to meeting full </a:t>
            </a:r>
            <a:r>
              <a:rPr lang="en-US" sz="2000" dirty="0" err="1" smtClean="0">
                <a:solidFill>
                  <a:srgbClr val="000000"/>
                </a:solidFill>
              </a:rPr>
              <a:t>Dx</a:t>
            </a:r>
            <a:endParaRPr lang="en-US" sz="2000" dirty="0" smtClean="0">
              <a:solidFill>
                <a:srgbClr val="000000"/>
              </a:solidFill>
            </a:endParaRPr>
          </a:p>
          <a:p>
            <a:pPr lvl="1"/>
            <a:r>
              <a:rPr lang="en-US" sz="2000" dirty="0" smtClean="0">
                <a:solidFill>
                  <a:srgbClr val="000000"/>
                </a:solidFill>
              </a:rPr>
              <a:t>Most experience remission within 5 years of presentation</a:t>
            </a:r>
          </a:p>
          <a:p>
            <a:pPr lvl="1"/>
            <a:r>
              <a:rPr lang="en-US" sz="2000" dirty="0" smtClean="0">
                <a:solidFill>
                  <a:srgbClr val="000000"/>
                </a:solidFill>
              </a:rPr>
              <a:t>High mortality rate (5%of those with AN per decade)</a:t>
            </a:r>
          </a:p>
          <a:p>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10</a:t>
            </a:fld>
            <a:endParaRPr lang="en-US"/>
          </a:p>
        </p:txBody>
      </p:sp>
    </p:spTree>
    <p:extLst>
      <p:ext uri="{BB962C8B-B14F-4D97-AF65-F5344CB8AC3E}">
        <p14:creationId xmlns:p14="http://schemas.microsoft.com/office/powerpoint/2010/main" val="357903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dirty="0" smtClean="0">
                <a:solidFill>
                  <a:srgbClr val="000000"/>
                </a:solidFill>
              </a:rPr>
              <a:t>A. Recurrent episodes of binge eating. An episode of binge eating is characterized by both of the following: </a:t>
            </a:r>
          </a:p>
          <a:p>
            <a:pPr lvl="1"/>
            <a:r>
              <a:rPr lang="en-US" sz="1800" dirty="0" smtClean="0">
                <a:solidFill>
                  <a:srgbClr val="000000"/>
                </a:solidFill>
              </a:rPr>
              <a:t>1. Eating, in a discrete period of time (e.g., within any 2-hour period), an amount of food that is definitely larger than what most individuals would eat in a similar period of time under similar circumstances.</a:t>
            </a:r>
          </a:p>
          <a:p>
            <a:pPr lvl="1"/>
            <a:r>
              <a:rPr lang="en-US" sz="1800" dirty="0" smtClean="0">
                <a:solidFill>
                  <a:srgbClr val="000000"/>
                </a:solidFill>
              </a:rPr>
              <a:t>2. A sense of loss of control over eating during the episode (e.g., a feeling that one cannot stop eating or control what or how much one is eating).</a:t>
            </a:r>
          </a:p>
          <a:p>
            <a:r>
              <a:rPr lang="en-US" sz="2300" dirty="0" smtClean="0">
                <a:solidFill>
                  <a:srgbClr val="000000"/>
                </a:solidFill>
              </a:rPr>
              <a:t>B. Recurrent inappropriate compensatory behaviors in order to prevent weight gain, such as self-induced vomiting; misuse of laxatives, diuretics, or other medications; fasting; or excessive exercise, or for those with type</a:t>
            </a:r>
            <a:r>
              <a:rPr lang="en-US" sz="2300" baseline="0" dirty="0" smtClean="0">
                <a:solidFill>
                  <a:srgbClr val="000000"/>
                </a:solidFill>
              </a:rPr>
              <a:t> 1 diabetes, not </a:t>
            </a:r>
            <a:endParaRPr lang="en-US" sz="2300" dirty="0" smtClean="0">
              <a:solidFill>
                <a:srgbClr val="000000"/>
              </a:solidFill>
            </a:endParaRPr>
          </a:p>
          <a:p>
            <a:r>
              <a:rPr lang="en-US" sz="2300" dirty="0" smtClean="0">
                <a:solidFill>
                  <a:srgbClr val="000000"/>
                </a:solidFill>
              </a:rPr>
              <a:t>C. The binge eating and inappropriate compensatory behaviors both occur, on average, at least once a week for 3 months.</a:t>
            </a:r>
            <a:endParaRPr lang="en-US" sz="1800" dirty="0" smtClean="0">
              <a:solidFill>
                <a:srgbClr val="000000"/>
              </a:solidFill>
            </a:endParaRPr>
          </a:p>
          <a:p>
            <a:r>
              <a:rPr lang="en-US" sz="1200" dirty="0" smtClean="0">
                <a:solidFill>
                  <a:srgbClr val="000000"/>
                </a:solidFill>
              </a:rPr>
              <a:t>D. Self-evaluation is unduly influenced by body shape and weight. </a:t>
            </a:r>
          </a:p>
          <a:p>
            <a:r>
              <a:rPr lang="en-US" sz="1200" dirty="0" smtClean="0">
                <a:solidFill>
                  <a:srgbClr val="000000"/>
                </a:solidFill>
              </a:rPr>
              <a:t>E. The disturbance does not occur exclusively during episodes of anorexia nervosa</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91EF308-80DF-A049-8057-CD5F97BE1AAA}" type="slidenum">
              <a:rPr lang="en-US" smtClean="0"/>
              <a:t>11</a:t>
            </a:fld>
            <a:endParaRPr lang="en-US"/>
          </a:p>
        </p:txBody>
      </p:sp>
    </p:spTree>
    <p:extLst>
      <p:ext uri="{BB962C8B-B14F-4D97-AF65-F5344CB8AC3E}">
        <p14:creationId xmlns:p14="http://schemas.microsoft.com/office/powerpoint/2010/main" val="409152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A31F4-F7DD-0F4B-96AE-2CFC63777A74}"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113557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A31F4-F7DD-0F4B-96AE-2CFC63777A74}"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9497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A31F4-F7DD-0F4B-96AE-2CFC63777A74}"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141317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A31F4-F7DD-0F4B-96AE-2CFC63777A74}"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405163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A31F4-F7DD-0F4B-96AE-2CFC63777A74}" type="datetimeFigureOut">
              <a:rPr lang="en-US" smtClean="0"/>
              <a:t>7/8/16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374441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A31F4-F7DD-0F4B-96AE-2CFC63777A74}" type="datetimeFigureOut">
              <a:rPr lang="en-US" smtClean="0"/>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388968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A31F4-F7DD-0F4B-96AE-2CFC63777A74}" type="datetimeFigureOut">
              <a:rPr lang="en-US" smtClean="0"/>
              <a:t>7/8/16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36016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1A31F4-F7DD-0F4B-96AE-2CFC63777A74}" type="datetimeFigureOut">
              <a:rPr lang="en-US" smtClean="0"/>
              <a:t>7/8/16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426012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A31F4-F7DD-0F4B-96AE-2CFC63777A74}" type="datetimeFigureOut">
              <a:rPr lang="en-US" smtClean="0"/>
              <a:t>7/8/16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290221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A31F4-F7DD-0F4B-96AE-2CFC63777A74}" type="datetimeFigureOut">
              <a:rPr lang="en-US" smtClean="0"/>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365043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A31F4-F7DD-0F4B-96AE-2CFC63777A74}" type="datetimeFigureOut">
              <a:rPr lang="en-US" smtClean="0"/>
              <a:t>7/8/16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C522E-2AF9-7041-A87C-2137B8FD6796}" type="slidenum">
              <a:rPr lang="en-US" smtClean="0"/>
              <a:t>‹#›</a:t>
            </a:fld>
            <a:endParaRPr lang="en-US"/>
          </a:p>
        </p:txBody>
      </p:sp>
    </p:spTree>
    <p:extLst>
      <p:ext uri="{BB962C8B-B14F-4D97-AF65-F5344CB8AC3E}">
        <p14:creationId xmlns:p14="http://schemas.microsoft.com/office/powerpoint/2010/main" val="181519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A31F4-F7DD-0F4B-96AE-2CFC63777A74}" type="datetimeFigureOut">
              <a:rPr lang="en-US" smtClean="0"/>
              <a:t>7/8/16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C522E-2AF9-7041-A87C-2137B8FD6796}" type="slidenum">
              <a:rPr lang="en-US" smtClean="0"/>
              <a:t>‹#›</a:t>
            </a:fld>
            <a:endParaRPr lang="en-US"/>
          </a:p>
        </p:txBody>
      </p:sp>
    </p:spTree>
    <p:extLst>
      <p:ext uri="{BB962C8B-B14F-4D97-AF65-F5344CB8AC3E}">
        <p14:creationId xmlns:p14="http://schemas.microsoft.com/office/powerpoint/2010/main" val="9203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jpg"/></Relationships>
</file>

<file path=ppt/slides/_rels/slide46.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g"/><Relationship Id="rId13"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7.jpg"/><Relationship Id="rId4" Type="http://schemas.openxmlformats.org/officeDocument/2006/relationships/image" Target="../media/image12.jpe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9" Type="http://schemas.openxmlformats.org/officeDocument/2006/relationships/image" Target="../media/image17.jpg"/><Relationship Id="rId10"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main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820769" y="5745674"/>
            <a:ext cx="6142797" cy="738664"/>
          </a:xfrm>
          <a:prstGeom prst="rect">
            <a:avLst/>
          </a:prstGeom>
          <a:noFill/>
        </p:spPr>
        <p:txBody>
          <a:bodyPr wrap="square" rtlCol="0">
            <a:spAutoFit/>
          </a:bodyPr>
          <a:lstStyle/>
          <a:p>
            <a:pPr algn="ctr"/>
            <a:r>
              <a:rPr lang="en-US" sz="1400" b="1" dirty="0" smtClean="0">
                <a:solidFill>
                  <a:srgbClr val="840023"/>
                </a:solidFill>
                <a:latin typeface="Century Schoolbook"/>
                <a:cs typeface="Century Schoolbook"/>
              </a:rPr>
              <a:t>D</a:t>
            </a:r>
            <a:r>
              <a:rPr lang="en-US" sz="1400" b="1" dirty="0" smtClean="0">
                <a:solidFill>
                  <a:srgbClr val="840023"/>
                </a:solidFill>
                <a:latin typeface="Century Schoolbook"/>
                <a:cs typeface="Century Schoolbook"/>
              </a:rPr>
              <a:t>. Catherine Walker, Ph.D.</a:t>
            </a:r>
          </a:p>
          <a:p>
            <a:pPr algn="ctr"/>
            <a:r>
              <a:rPr lang="en-US" sz="1400" b="1" dirty="0" smtClean="0">
                <a:solidFill>
                  <a:srgbClr val="840023"/>
                </a:solidFill>
                <a:latin typeface="Century Schoolbook"/>
                <a:cs typeface="Century Schoolbook"/>
              </a:rPr>
              <a:t>Visiting Assistant Professor of Psychology, Union College</a:t>
            </a:r>
          </a:p>
          <a:p>
            <a:pPr algn="ctr"/>
            <a:r>
              <a:rPr lang="en-US" sz="1400" b="1" dirty="0" smtClean="0">
                <a:solidFill>
                  <a:srgbClr val="840023"/>
                </a:solidFill>
                <a:latin typeface="Century Schoolbook"/>
                <a:cs typeface="Century Schoolbook"/>
              </a:rPr>
              <a:t>Licensed Clinical Psychologist, HPA/Live Well</a:t>
            </a:r>
            <a:endParaRPr lang="en-US" sz="1400" b="1" dirty="0">
              <a:solidFill>
                <a:srgbClr val="840023"/>
              </a:solidFill>
              <a:latin typeface="Century Schoolbook"/>
              <a:cs typeface="Century Schoolbook"/>
            </a:endParaRPr>
          </a:p>
        </p:txBody>
      </p:sp>
      <p:sp>
        <p:nvSpPr>
          <p:cNvPr id="4" name="TextBox 3"/>
          <p:cNvSpPr txBox="1"/>
          <p:nvPr/>
        </p:nvSpPr>
        <p:spPr>
          <a:xfrm>
            <a:off x="820769" y="5246223"/>
            <a:ext cx="7360989" cy="400110"/>
          </a:xfrm>
          <a:prstGeom prst="rect">
            <a:avLst/>
          </a:prstGeom>
          <a:noFill/>
        </p:spPr>
        <p:txBody>
          <a:bodyPr wrap="square" rtlCol="0">
            <a:spAutoFit/>
          </a:bodyPr>
          <a:lstStyle/>
          <a:p>
            <a:pPr algn="ctr"/>
            <a:r>
              <a:rPr lang="en-US" sz="2000" b="1" dirty="0">
                <a:latin typeface="Century Schoolbook"/>
                <a:cs typeface="Century Schoolbook"/>
              </a:rPr>
              <a:t>Ethical issues in the treatment of eating disorders</a:t>
            </a:r>
            <a:r>
              <a:rPr lang="en-US" sz="2000" b="1" dirty="0" smtClean="0">
                <a:latin typeface="Century Schoolbook"/>
                <a:cs typeface="Century Schoolbook"/>
              </a:rPr>
              <a:t>.</a:t>
            </a:r>
            <a:endParaRPr lang="en-US" sz="2000" b="1" dirty="0">
              <a:latin typeface="Century Schoolbook"/>
              <a:cs typeface="Century Schoolbook"/>
            </a:endParaRPr>
          </a:p>
        </p:txBody>
      </p:sp>
    </p:spTree>
    <p:extLst>
      <p:ext uri="{BB962C8B-B14F-4D97-AF65-F5344CB8AC3E}">
        <p14:creationId xmlns:p14="http://schemas.microsoft.com/office/powerpoint/2010/main" val="41202005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694632"/>
          </a:xfrm>
        </p:spPr>
        <p:txBody>
          <a:bodyPr>
            <a:normAutofit/>
          </a:bodyPr>
          <a:lstStyle/>
          <a:p>
            <a:r>
              <a:rPr lang="en-US" sz="3600" dirty="0" smtClean="0">
                <a:solidFill>
                  <a:srgbClr val="840023"/>
                </a:solidFill>
                <a:latin typeface="Georgia"/>
                <a:cs typeface="Georgia"/>
              </a:rPr>
              <a:t>AN – Associated Features</a:t>
            </a:r>
            <a:endParaRPr lang="en-US" sz="3600" dirty="0">
              <a:solidFill>
                <a:srgbClr val="840023"/>
              </a:solidFill>
            </a:endParaRPr>
          </a:p>
        </p:txBody>
      </p:sp>
      <p:sp>
        <p:nvSpPr>
          <p:cNvPr id="7" name="Content Placeholder 6"/>
          <p:cNvSpPr>
            <a:spLocks noGrp="1"/>
          </p:cNvSpPr>
          <p:nvPr>
            <p:ph idx="1"/>
          </p:nvPr>
        </p:nvSpPr>
        <p:spPr>
          <a:xfrm>
            <a:off x="1235470" y="1391040"/>
            <a:ext cx="7451329" cy="5026194"/>
          </a:xfrm>
        </p:spPr>
        <p:txBody>
          <a:bodyPr>
            <a:normAutofit/>
          </a:bodyPr>
          <a:lstStyle/>
          <a:p>
            <a:r>
              <a:rPr lang="en-US" sz="2400" b="1" dirty="0">
                <a:solidFill>
                  <a:srgbClr val="000000"/>
                </a:solidFill>
              </a:rPr>
              <a:t>Prevalence</a:t>
            </a:r>
          </a:p>
          <a:p>
            <a:pPr lvl="1"/>
            <a:r>
              <a:rPr lang="en-US" sz="2000" dirty="0">
                <a:solidFill>
                  <a:srgbClr val="000000"/>
                </a:solidFill>
              </a:rPr>
              <a:t>12 month prevalence: .4% in young women</a:t>
            </a:r>
          </a:p>
          <a:p>
            <a:pPr lvl="1"/>
            <a:r>
              <a:rPr lang="en-US" sz="2000" dirty="0">
                <a:solidFill>
                  <a:srgbClr val="000000"/>
                </a:solidFill>
              </a:rPr>
              <a:t>Estimates ~10:1 female: male ratio</a:t>
            </a:r>
          </a:p>
          <a:p>
            <a:pPr lvl="1"/>
            <a:r>
              <a:rPr lang="en-US" sz="2000" dirty="0">
                <a:solidFill>
                  <a:srgbClr val="000000"/>
                </a:solidFill>
              </a:rPr>
              <a:t>More common in developed nations with Western influence; Less information on prevalence in developing nations</a:t>
            </a:r>
          </a:p>
          <a:p>
            <a:r>
              <a:rPr lang="en-US" sz="2400" b="1" dirty="0">
                <a:solidFill>
                  <a:srgbClr val="000000"/>
                </a:solidFill>
              </a:rPr>
              <a:t>Development and Course</a:t>
            </a:r>
          </a:p>
          <a:p>
            <a:pPr lvl="1"/>
            <a:r>
              <a:rPr lang="en-US" sz="2000" dirty="0">
                <a:solidFill>
                  <a:srgbClr val="000000"/>
                </a:solidFill>
              </a:rPr>
              <a:t>Commonly begins in adolescence or young </a:t>
            </a:r>
            <a:r>
              <a:rPr lang="en-US" sz="2000" dirty="0" smtClean="0">
                <a:solidFill>
                  <a:srgbClr val="000000"/>
                </a:solidFill>
              </a:rPr>
              <a:t>adulthood</a:t>
            </a:r>
          </a:p>
          <a:p>
            <a:pPr lvl="1"/>
            <a:r>
              <a:rPr lang="en-US" sz="2000" dirty="0" smtClean="0">
                <a:solidFill>
                  <a:srgbClr val="000000"/>
                </a:solidFill>
              </a:rPr>
              <a:t>Onset </a:t>
            </a:r>
            <a:r>
              <a:rPr lang="en-US" sz="2000" dirty="0">
                <a:solidFill>
                  <a:srgbClr val="000000"/>
                </a:solidFill>
              </a:rPr>
              <a:t>often associated with significant life stressor</a:t>
            </a:r>
          </a:p>
          <a:p>
            <a:pPr lvl="1"/>
            <a:r>
              <a:rPr lang="en-US" sz="2000" dirty="0">
                <a:solidFill>
                  <a:srgbClr val="000000"/>
                </a:solidFill>
              </a:rPr>
              <a:t>Course: variable, episodic</a:t>
            </a:r>
          </a:p>
          <a:p>
            <a:pPr lvl="1"/>
            <a:r>
              <a:rPr lang="en-US" sz="2000" dirty="0">
                <a:solidFill>
                  <a:srgbClr val="000000"/>
                </a:solidFill>
              </a:rPr>
              <a:t>Most experience disordered eating prior to meeting full </a:t>
            </a:r>
            <a:r>
              <a:rPr lang="en-US" sz="2000" dirty="0" err="1">
                <a:solidFill>
                  <a:srgbClr val="000000"/>
                </a:solidFill>
              </a:rPr>
              <a:t>Dx</a:t>
            </a:r>
            <a:endParaRPr lang="en-US" sz="2000" dirty="0">
              <a:solidFill>
                <a:srgbClr val="000000"/>
              </a:solidFill>
            </a:endParaRPr>
          </a:p>
          <a:p>
            <a:pPr lvl="1"/>
            <a:r>
              <a:rPr lang="en-US" sz="2000" dirty="0">
                <a:solidFill>
                  <a:srgbClr val="000000"/>
                </a:solidFill>
              </a:rPr>
              <a:t>Most experience remission within 5 years of presentation</a:t>
            </a:r>
          </a:p>
          <a:p>
            <a:pPr lvl="1"/>
            <a:r>
              <a:rPr lang="en-US" sz="2000" dirty="0">
                <a:solidFill>
                  <a:srgbClr val="000000"/>
                </a:solidFill>
              </a:rPr>
              <a:t>High mortality </a:t>
            </a:r>
            <a:r>
              <a:rPr lang="en-US" sz="2000" dirty="0" smtClean="0">
                <a:solidFill>
                  <a:srgbClr val="000000"/>
                </a:solidFill>
              </a:rPr>
              <a:t>rate (5%of those with AN per decade)</a:t>
            </a:r>
            <a:endParaRPr lang="en-US" sz="2000" dirty="0">
              <a:solidFill>
                <a:srgbClr val="000000"/>
              </a:solidFill>
            </a:endParaRPr>
          </a:p>
        </p:txBody>
      </p:sp>
    </p:spTree>
    <p:extLst>
      <p:ext uri="{BB962C8B-B14F-4D97-AF65-F5344CB8AC3E}">
        <p14:creationId xmlns:p14="http://schemas.microsoft.com/office/powerpoint/2010/main" val="1651788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396887" y="1793859"/>
            <a:ext cx="6399118" cy="369332"/>
          </a:xfrm>
          <a:prstGeom prst="rect">
            <a:avLst/>
          </a:prstGeom>
          <a:noFill/>
        </p:spPr>
        <p:txBody>
          <a:bodyPr wrap="square" rtlCol="0">
            <a:spAutoFit/>
          </a:bodyPr>
          <a:lstStyle/>
          <a:p>
            <a:pPr lvl="2"/>
            <a:endParaRPr lang="en-US" dirty="0">
              <a:solidFill>
                <a:srgbClr val="000000"/>
              </a:solidFill>
            </a:endParaRPr>
          </a:p>
        </p:txBody>
      </p:sp>
      <p:sp>
        <p:nvSpPr>
          <p:cNvPr id="8" name="TextBox 7"/>
          <p:cNvSpPr txBox="1"/>
          <p:nvPr/>
        </p:nvSpPr>
        <p:spPr>
          <a:xfrm>
            <a:off x="1087336" y="366471"/>
            <a:ext cx="6708669" cy="523220"/>
          </a:xfrm>
          <a:prstGeom prst="rect">
            <a:avLst/>
          </a:prstGeom>
          <a:noFill/>
        </p:spPr>
        <p:txBody>
          <a:bodyPr wrap="square" rtlCol="0">
            <a:spAutoFit/>
          </a:bodyPr>
          <a:lstStyle/>
          <a:p>
            <a:pPr algn="ctr"/>
            <a:r>
              <a:rPr lang="en-US" sz="2800" dirty="0" smtClean="0">
                <a:solidFill>
                  <a:srgbClr val="840023"/>
                </a:solidFill>
                <a:latin typeface="Georgia"/>
                <a:cs typeface="Georgia"/>
              </a:rPr>
              <a:t>Bulimia Nervosa (BN)</a:t>
            </a:r>
            <a:endParaRPr lang="en-US" sz="2600" dirty="0">
              <a:solidFill>
                <a:srgbClr val="840023"/>
              </a:solidFill>
              <a:latin typeface="Georgia"/>
              <a:cs typeface="Georgia"/>
            </a:endParaRPr>
          </a:p>
        </p:txBody>
      </p:sp>
      <p:sp>
        <p:nvSpPr>
          <p:cNvPr id="2" name="TextBox 1"/>
          <p:cNvSpPr txBox="1"/>
          <p:nvPr/>
        </p:nvSpPr>
        <p:spPr>
          <a:xfrm>
            <a:off x="1204299" y="1344475"/>
            <a:ext cx="6816021" cy="5055231"/>
          </a:xfrm>
          <a:prstGeom prst="rect">
            <a:avLst/>
          </a:prstGeom>
          <a:noFill/>
        </p:spPr>
        <p:txBody>
          <a:bodyPr wrap="square" rtlCol="0">
            <a:spAutoFit/>
          </a:bodyPr>
          <a:lstStyle/>
          <a:p>
            <a:pPr>
              <a:lnSpc>
                <a:spcPct val="150000"/>
              </a:lnSpc>
            </a:pPr>
            <a:r>
              <a:rPr lang="en-US" sz="2300" dirty="0" smtClean="0">
                <a:solidFill>
                  <a:srgbClr val="000000"/>
                </a:solidFill>
              </a:rPr>
              <a:t>A. Episodes </a:t>
            </a:r>
            <a:r>
              <a:rPr lang="en-US" sz="2300" dirty="0">
                <a:solidFill>
                  <a:srgbClr val="000000"/>
                </a:solidFill>
              </a:rPr>
              <a:t>of binge </a:t>
            </a:r>
            <a:r>
              <a:rPr lang="en-US" sz="2300" dirty="0" smtClean="0">
                <a:solidFill>
                  <a:srgbClr val="000000"/>
                </a:solidFill>
              </a:rPr>
              <a:t>eating</a:t>
            </a:r>
            <a:r>
              <a:rPr lang="en-US" sz="2300" dirty="0">
                <a:solidFill>
                  <a:srgbClr val="000000"/>
                </a:solidFill>
              </a:rPr>
              <a:t> </a:t>
            </a:r>
            <a:r>
              <a:rPr lang="en-US" sz="2000" dirty="0" smtClean="0">
                <a:solidFill>
                  <a:srgbClr val="000000"/>
                </a:solidFill>
              </a:rPr>
              <a:t>(~ weekly for ≥ 3 months)</a:t>
            </a:r>
          </a:p>
          <a:p>
            <a:pPr lvl="1">
              <a:lnSpc>
                <a:spcPct val="150000"/>
              </a:lnSpc>
            </a:pPr>
            <a:r>
              <a:rPr lang="en-US" sz="2000" dirty="0" smtClean="0">
                <a:solidFill>
                  <a:srgbClr val="000000"/>
                </a:solidFill>
              </a:rPr>
              <a:t>Requires: Abnormally large amount of food &amp; Loss of Control (LOC)</a:t>
            </a:r>
          </a:p>
          <a:p>
            <a:pPr>
              <a:lnSpc>
                <a:spcPct val="150000"/>
              </a:lnSpc>
            </a:pPr>
            <a:r>
              <a:rPr lang="en-US" sz="2300" dirty="0" smtClean="0">
                <a:solidFill>
                  <a:srgbClr val="000000"/>
                </a:solidFill>
              </a:rPr>
              <a:t>B</a:t>
            </a:r>
            <a:r>
              <a:rPr lang="en-US" sz="2300" dirty="0">
                <a:solidFill>
                  <a:srgbClr val="000000"/>
                </a:solidFill>
              </a:rPr>
              <a:t>. </a:t>
            </a:r>
            <a:r>
              <a:rPr lang="en-US" sz="2300" dirty="0" smtClean="0">
                <a:solidFill>
                  <a:srgbClr val="000000"/>
                </a:solidFill>
              </a:rPr>
              <a:t>Inappropriate </a:t>
            </a:r>
            <a:r>
              <a:rPr lang="en-US" sz="2300" dirty="0">
                <a:solidFill>
                  <a:srgbClr val="000000"/>
                </a:solidFill>
              </a:rPr>
              <a:t>compensatory behaviors </a:t>
            </a:r>
            <a:endParaRPr lang="en-US" sz="2300" dirty="0" smtClean="0">
              <a:solidFill>
                <a:srgbClr val="000000"/>
              </a:solidFill>
            </a:endParaRPr>
          </a:p>
          <a:p>
            <a:pPr>
              <a:lnSpc>
                <a:spcPct val="150000"/>
              </a:lnSpc>
            </a:pPr>
            <a:r>
              <a:rPr lang="en-US" sz="2300" dirty="0">
                <a:solidFill>
                  <a:srgbClr val="000000"/>
                </a:solidFill>
              </a:rPr>
              <a:t>	</a:t>
            </a:r>
            <a:r>
              <a:rPr lang="en-US" sz="2000" dirty="0" smtClean="0">
                <a:solidFill>
                  <a:srgbClr val="000000"/>
                </a:solidFill>
              </a:rPr>
              <a:t>(</a:t>
            </a:r>
            <a:r>
              <a:rPr lang="en-US" sz="2000" dirty="0">
                <a:solidFill>
                  <a:srgbClr val="000000"/>
                </a:solidFill>
              </a:rPr>
              <a:t>~ weekly for ≥ 3 months</a:t>
            </a:r>
            <a:r>
              <a:rPr lang="en-US" sz="2000" dirty="0" smtClean="0">
                <a:solidFill>
                  <a:srgbClr val="000000"/>
                </a:solidFill>
              </a:rPr>
              <a:t>)</a:t>
            </a:r>
            <a:endParaRPr lang="en-US" sz="2300" dirty="0">
              <a:solidFill>
                <a:srgbClr val="000000"/>
              </a:solidFill>
            </a:endParaRPr>
          </a:p>
          <a:p>
            <a:pPr marL="401638" indent="-401638">
              <a:lnSpc>
                <a:spcPct val="150000"/>
              </a:lnSpc>
            </a:pPr>
            <a:r>
              <a:rPr lang="en-US" sz="2300" dirty="0" smtClean="0">
                <a:solidFill>
                  <a:srgbClr val="000000"/>
                </a:solidFill>
              </a:rPr>
              <a:t>C</a:t>
            </a:r>
            <a:r>
              <a:rPr lang="en-US" sz="2300" dirty="0">
                <a:solidFill>
                  <a:srgbClr val="000000"/>
                </a:solidFill>
              </a:rPr>
              <a:t>. Weight and shape significantly impact self-</a:t>
            </a:r>
            <a:r>
              <a:rPr lang="en-US" sz="2300" dirty="0" smtClean="0">
                <a:solidFill>
                  <a:srgbClr val="000000"/>
                </a:solidFill>
              </a:rPr>
              <a:t>evaluation</a:t>
            </a:r>
            <a:endParaRPr lang="en-US" dirty="0" smtClean="0"/>
          </a:p>
          <a:p>
            <a:pPr marL="401638" indent="-401638">
              <a:lnSpc>
                <a:spcPct val="150000"/>
              </a:lnSpc>
            </a:pPr>
            <a:r>
              <a:rPr lang="en-US" sz="2300" dirty="0" smtClean="0">
                <a:solidFill>
                  <a:srgbClr val="000000"/>
                </a:solidFill>
              </a:rPr>
              <a:t>D. Individual does not meet AN criteria</a:t>
            </a:r>
          </a:p>
          <a:p>
            <a:pPr marL="401638" indent="-401638"/>
            <a:r>
              <a:rPr lang="en-US" dirty="0" smtClean="0">
                <a:solidFill>
                  <a:srgbClr val="000000"/>
                </a:solidFill>
              </a:rPr>
              <a:t>Symptom severity: </a:t>
            </a:r>
          </a:p>
          <a:p>
            <a:pPr marL="401638" indent="-401638"/>
            <a:r>
              <a:rPr lang="en-US" dirty="0" smtClean="0">
                <a:solidFill>
                  <a:srgbClr val="000000"/>
                </a:solidFill>
              </a:rPr>
              <a:t>mild = 1-3 episodes/week</a:t>
            </a:r>
          </a:p>
          <a:p>
            <a:pPr marL="401638" indent="-401638"/>
            <a:r>
              <a:rPr lang="en-US" dirty="0" smtClean="0">
                <a:solidFill>
                  <a:srgbClr val="000000"/>
                </a:solidFill>
              </a:rPr>
              <a:t>moderate = 4-7 episodes/week</a:t>
            </a:r>
          </a:p>
          <a:p>
            <a:pPr marL="401638" indent="-401638"/>
            <a:r>
              <a:rPr lang="en-US" dirty="0" smtClean="0">
                <a:solidFill>
                  <a:srgbClr val="000000"/>
                </a:solidFill>
              </a:rPr>
              <a:t>severe = 8-13 episodes/week</a:t>
            </a:r>
          </a:p>
          <a:p>
            <a:pPr marL="401638" indent="-401638"/>
            <a:r>
              <a:rPr lang="en-US" dirty="0" smtClean="0">
                <a:solidFill>
                  <a:srgbClr val="000000"/>
                </a:solidFill>
              </a:rPr>
              <a:t>extreme = ≥14 episodes/week</a:t>
            </a:r>
            <a:endParaRPr lang="en-US" dirty="0">
              <a:solidFill>
                <a:srgbClr val="000000"/>
              </a:solidFill>
            </a:endParaRPr>
          </a:p>
        </p:txBody>
      </p:sp>
    </p:spTree>
    <p:extLst>
      <p:ext uri="{BB962C8B-B14F-4D97-AF65-F5344CB8AC3E}">
        <p14:creationId xmlns:p14="http://schemas.microsoft.com/office/powerpoint/2010/main" val="29390055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396887" y="1793859"/>
            <a:ext cx="6399118" cy="369332"/>
          </a:xfrm>
          <a:prstGeom prst="rect">
            <a:avLst/>
          </a:prstGeom>
          <a:noFill/>
        </p:spPr>
        <p:txBody>
          <a:bodyPr wrap="square" rtlCol="0">
            <a:spAutoFit/>
          </a:bodyPr>
          <a:lstStyle/>
          <a:p>
            <a:pPr lvl="2"/>
            <a:endParaRPr lang="en-US" dirty="0">
              <a:solidFill>
                <a:srgbClr val="000000"/>
              </a:solidFill>
            </a:endParaRPr>
          </a:p>
        </p:txBody>
      </p:sp>
      <p:sp>
        <p:nvSpPr>
          <p:cNvPr id="8" name="TextBox 7"/>
          <p:cNvSpPr txBox="1"/>
          <p:nvPr/>
        </p:nvSpPr>
        <p:spPr>
          <a:xfrm>
            <a:off x="1087336" y="366471"/>
            <a:ext cx="6708669" cy="523220"/>
          </a:xfrm>
          <a:prstGeom prst="rect">
            <a:avLst/>
          </a:prstGeom>
          <a:noFill/>
        </p:spPr>
        <p:txBody>
          <a:bodyPr wrap="square" rtlCol="0">
            <a:spAutoFit/>
          </a:bodyPr>
          <a:lstStyle/>
          <a:p>
            <a:pPr algn="ctr"/>
            <a:r>
              <a:rPr lang="en-US" sz="2800" dirty="0" smtClean="0">
                <a:solidFill>
                  <a:srgbClr val="840023"/>
                </a:solidFill>
                <a:latin typeface="Georgia"/>
                <a:cs typeface="Georgia"/>
              </a:rPr>
              <a:t>BN – Associated Features</a:t>
            </a:r>
            <a:endParaRPr lang="en-US" sz="2600" dirty="0">
              <a:solidFill>
                <a:srgbClr val="840023"/>
              </a:solidFill>
              <a:latin typeface="Georgia"/>
              <a:cs typeface="Georgia"/>
            </a:endParaRPr>
          </a:p>
        </p:txBody>
      </p:sp>
      <p:sp>
        <p:nvSpPr>
          <p:cNvPr id="2" name="TextBox 1"/>
          <p:cNvSpPr txBox="1"/>
          <p:nvPr/>
        </p:nvSpPr>
        <p:spPr>
          <a:xfrm>
            <a:off x="1204299" y="1344475"/>
            <a:ext cx="6816021" cy="593752"/>
          </a:xfrm>
          <a:prstGeom prst="rect">
            <a:avLst/>
          </a:prstGeom>
          <a:noFill/>
        </p:spPr>
        <p:txBody>
          <a:bodyPr wrap="square" rtlCol="0">
            <a:spAutoFit/>
          </a:bodyPr>
          <a:lstStyle/>
          <a:p>
            <a:pPr>
              <a:lnSpc>
                <a:spcPct val="150000"/>
              </a:lnSpc>
            </a:pPr>
            <a:endParaRPr lang="en-US" sz="2300" dirty="0">
              <a:solidFill>
                <a:srgbClr val="000000"/>
              </a:solidFill>
            </a:endParaRPr>
          </a:p>
        </p:txBody>
      </p:sp>
      <p:sp>
        <p:nvSpPr>
          <p:cNvPr id="6" name="Content Placeholder 5"/>
          <p:cNvSpPr>
            <a:spLocks noGrp="1"/>
          </p:cNvSpPr>
          <p:nvPr>
            <p:ph sz="half" idx="1"/>
          </p:nvPr>
        </p:nvSpPr>
        <p:spPr>
          <a:xfrm>
            <a:off x="1087336" y="1344476"/>
            <a:ext cx="3408463" cy="5189738"/>
          </a:xfrm>
        </p:spPr>
        <p:txBody>
          <a:bodyPr>
            <a:noAutofit/>
          </a:bodyPr>
          <a:lstStyle/>
          <a:p>
            <a:r>
              <a:rPr lang="en-US" sz="2300" b="1" dirty="0">
                <a:solidFill>
                  <a:srgbClr val="000000"/>
                </a:solidFill>
                <a:sym typeface="Wingdings"/>
              </a:rPr>
              <a:t>Psychological Correlates</a:t>
            </a:r>
          </a:p>
          <a:p>
            <a:pPr marL="233363" lvl="1" indent="-233363">
              <a:spcBef>
                <a:spcPts val="0"/>
              </a:spcBef>
            </a:pPr>
            <a:r>
              <a:rPr lang="en-US" sz="2200" dirty="0">
                <a:solidFill>
                  <a:srgbClr val="000000"/>
                </a:solidFill>
                <a:sym typeface="Wingdings"/>
              </a:rPr>
              <a:t>Depression &amp; anxiety common; </a:t>
            </a:r>
          </a:p>
          <a:p>
            <a:pPr marL="233363" lvl="1" indent="-233363">
              <a:spcBef>
                <a:spcPts val="0"/>
              </a:spcBef>
            </a:pPr>
            <a:r>
              <a:rPr lang="en-US" sz="2200" dirty="0">
                <a:solidFill>
                  <a:srgbClr val="000000"/>
                </a:solidFill>
                <a:sym typeface="Wingdings"/>
              </a:rPr>
              <a:t>Concerns eating in public/with others</a:t>
            </a:r>
          </a:p>
          <a:p>
            <a:pPr marL="233363" lvl="1" indent="-233363">
              <a:spcBef>
                <a:spcPts val="0"/>
              </a:spcBef>
            </a:pPr>
            <a:r>
              <a:rPr lang="en-US" sz="2200" dirty="0">
                <a:solidFill>
                  <a:srgbClr val="000000"/>
                </a:solidFill>
                <a:sym typeface="Wingdings"/>
              </a:rPr>
              <a:t>Rigid behavior and thinking </a:t>
            </a:r>
            <a:endParaRPr lang="en-US" sz="2200" dirty="0" smtClean="0">
              <a:solidFill>
                <a:srgbClr val="000000"/>
              </a:solidFill>
              <a:sym typeface="Wingdings"/>
            </a:endParaRPr>
          </a:p>
          <a:p>
            <a:pPr marL="233363" lvl="1" indent="-233363">
              <a:spcBef>
                <a:spcPts val="0"/>
              </a:spcBef>
            </a:pPr>
            <a:r>
              <a:rPr lang="en-US" sz="2200" dirty="0" smtClean="0">
                <a:solidFill>
                  <a:srgbClr val="000000"/>
                </a:solidFill>
                <a:sym typeface="Wingdings"/>
              </a:rPr>
              <a:t>May </a:t>
            </a:r>
            <a:r>
              <a:rPr lang="en-US" sz="2200" dirty="0">
                <a:solidFill>
                  <a:srgbClr val="000000"/>
                </a:solidFill>
                <a:sym typeface="Wingdings"/>
              </a:rPr>
              <a:t>demonstrate impulsive or chaotic </a:t>
            </a:r>
            <a:r>
              <a:rPr lang="en-US" sz="2200" dirty="0" err="1">
                <a:solidFill>
                  <a:srgbClr val="000000"/>
                </a:solidFill>
                <a:sym typeface="Wingdings"/>
              </a:rPr>
              <a:t>Bx</a:t>
            </a:r>
            <a:r>
              <a:rPr lang="en-US" sz="2200" dirty="0">
                <a:solidFill>
                  <a:srgbClr val="000000"/>
                </a:solidFill>
                <a:sym typeface="Wingdings"/>
              </a:rPr>
              <a:t> in other areas of life</a:t>
            </a:r>
          </a:p>
          <a:p>
            <a:pPr marL="233363" lvl="1" indent="-233363">
              <a:spcBef>
                <a:spcPts val="0"/>
              </a:spcBef>
            </a:pPr>
            <a:r>
              <a:rPr lang="en-US" sz="2200" dirty="0">
                <a:solidFill>
                  <a:srgbClr val="000000"/>
                </a:solidFill>
                <a:sym typeface="Wingdings"/>
              </a:rPr>
              <a:t>May impair social </a:t>
            </a:r>
            <a:r>
              <a:rPr lang="en-US" sz="2200" dirty="0" smtClean="0">
                <a:solidFill>
                  <a:srgbClr val="000000"/>
                </a:solidFill>
                <a:sym typeface="Wingdings"/>
              </a:rPr>
              <a:t>functioning</a:t>
            </a:r>
          </a:p>
          <a:p>
            <a:pPr marL="233363" lvl="1" indent="-233363">
              <a:spcBef>
                <a:spcPts val="0"/>
              </a:spcBef>
            </a:pPr>
            <a:r>
              <a:rPr lang="en-US" sz="2200" dirty="0" smtClean="0">
                <a:solidFill>
                  <a:srgbClr val="000000"/>
                </a:solidFill>
                <a:sym typeface="Wingdings"/>
              </a:rPr>
              <a:t>Substance use/abuse</a:t>
            </a:r>
            <a:endParaRPr lang="en-US" sz="2200" dirty="0">
              <a:solidFill>
                <a:srgbClr val="000000"/>
              </a:solidFill>
              <a:sym typeface="Wingdings"/>
            </a:endParaRPr>
          </a:p>
          <a:p>
            <a:pPr marL="233363" indent="-233363">
              <a:spcBef>
                <a:spcPts val="0"/>
              </a:spcBef>
            </a:pPr>
            <a:endParaRPr lang="en-US" sz="1800" dirty="0"/>
          </a:p>
        </p:txBody>
      </p:sp>
      <p:sp>
        <p:nvSpPr>
          <p:cNvPr id="7" name="Content Placeholder 6"/>
          <p:cNvSpPr>
            <a:spLocks noGrp="1"/>
          </p:cNvSpPr>
          <p:nvPr>
            <p:ph sz="half" idx="2"/>
          </p:nvPr>
        </p:nvSpPr>
        <p:spPr>
          <a:xfrm>
            <a:off x="4361049" y="1344476"/>
            <a:ext cx="3659271" cy="5189738"/>
          </a:xfrm>
        </p:spPr>
        <p:txBody>
          <a:bodyPr>
            <a:normAutofit fontScale="47500" lnSpcReduction="20000"/>
          </a:bodyPr>
          <a:lstStyle/>
          <a:p>
            <a:pPr marL="274320" lvl="1">
              <a:buClr>
                <a:schemeClr val="accent1"/>
              </a:buClr>
              <a:buSzPct val="85000"/>
              <a:buFont typeface="Wingdings 2"/>
              <a:buChar char=""/>
            </a:pPr>
            <a:r>
              <a:rPr lang="en-US" sz="5100" b="1" dirty="0">
                <a:solidFill>
                  <a:srgbClr val="000000"/>
                </a:solidFill>
                <a:sym typeface="Wingdings"/>
              </a:rPr>
              <a:t>Physical/Medical Correlates</a:t>
            </a:r>
          </a:p>
          <a:p>
            <a:pPr marL="284163" lvl="1" indent="-284163"/>
            <a:r>
              <a:rPr lang="en-US" sz="4000" dirty="0">
                <a:solidFill>
                  <a:srgbClr val="000000"/>
                </a:solidFill>
              </a:rPr>
              <a:t>Typically normal weight or overweight BMI</a:t>
            </a:r>
          </a:p>
          <a:p>
            <a:pPr marL="284163" lvl="1" indent="-284163"/>
            <a:r>
              <a:rPr lang="en-US" sz="4000" dirty="0">
                <a:solidFill>
                  <a:srgbClr val="000000"/>
                </a:solidFill>
              </a:rPr>
              <a:t>Amenorrhea/menstrual irregularity</a:t>
            </a:r>
          </a:p>
          <a:p>
            <a:pPr marL="284163" lvl="1" indent="-284163"/>
            <a:r>
              <a:rPr lang="en-US" sz="4000" dirty="0">
                <a:solidFill>
                  <a:srgbClr val="000000"/>
                </a:solidFill>
              </a:rPr>
              <a:t>Fluid &amp; electrolyte disturbances</a:t>
            </a:r>
          </a:p>
          <a:p>
            <a:pPr marL="284163" lvl="1" indent="-284163"/>
            <a:r>
              <a:rPr lang="en-US" sz="4000" dirty="0">
                <a:solidFill>
                  <a:srgbClr val="000000"/>
                </a:solidFill>
              </a:rPr>
              <a:t>Rare </a:t>
            </a:r>
            <a:r>
              <a:rPr lang="en-US" sz="4000" dirty="0" err="1">
                <a:solidFill>
                  <a:srgbClr val="000000"/>
                </a:solidFill>
              </a:rPr>
              <a:t>Sxs</a:t>
            </a:r>
            <a:r>
              <a:rPr lang="en-US" sz="4000" dirty="0">
                <a:solidFill>
                  <a:srgbClr val="000000"/>
                </a:solidFill>
              </a:rPr>
              <a:t>: esophageal tears, gastric rupture, cardiac arrhythmia</a:t>
            </a:r>
          </a:p>
          <a:p>
            <a:pPr marL="284163" lvl="1" indent="-284163"/>
            <a:r>
              <a:rPr lang="en-US" sz="4000" dirty="0">
                <a:solidFill>
                  <a:srgbClr val="000000"/>
                </a:solidFill>
              </a:rPr>
              <a:t>Dependence on laxatives for bowel movements; rectal prolapse; other GI issues</a:t>
            </a:r>
          </a:p>
          <a:p>
            <a:pPr marL="284163" lvl="1" indent="-284163"/>
            <a:r>
              <a:rPr lang="en-US" sz="4000" dirty="0">
                <a:solidFill>
                  <a:srgbClr val="000000"/>
                </a:solidFill>
              </a:rPr>
              <a:t>Acid reflux</a:t>
            </a:r>
          </a:p>
          <a:p>
            <a:pPr marL="284163" lvl="1" indent="-284163"/>
            <a:r>
              <a:rPr lang="en-US" sz="4000" dirty="0">
                <a:solidFill>
                  <a:srgbClr val="000000"/>
                </a:solidFill>
              </a:rPr>
              <a:t>Dental erosion</a:t>
            </a:r>
          </a:p>
          <a:p>
            <a:pPr marL="284163" lvl="1" indent="-284163"/>
            <a:r>
              <a:rPr lang="en-US" sz="4000" dirty="0">
                <a:solidFill>
                  <a:srgbClr val="000000"/>
                </a:solidFill>
              </a:rPr>
              <a:t>Salivary gland </a:t>
            </a:r>
            <a:r>
              <a:rPr lang="en-US" sz="4000" dirty="0" smtClean="0">
                <a:solidFill>
                  <a:srgbClr val="000000"/>
                </a:solidFill>
              </a:rPr>
              <a:t>enlargement</a:t>
            </a:r>
          </a:p>
          <a:p>
            <a:pPr marL="284163" lvl="1" indent="-284163"/>
            <a:r>
              <a:rPr lang="en-US" sz="4000" dirty="0" smtClean="0">
                <a:solidFill>
                  <a:srgbClr val="000000"/>
                </a:solidFill>
              </a:rPr>
              <a:t>Elevated Type II Diabetes Risk</a:t>
            </a:r>
            <a:endParaRPr lang="en-US" sz="4000" dirty="0">
              <a:solidFill>
                <a:srgbClr val="000000"/>
              </a:solidFill>
            </a:endParaRPr>
          </a:p>
        </p:txBody>
      </p:sp>
    </p:spTree>
    <p:extLst>
      <p:ext uri="{BB962C8B-B14F-4D97-AF65-F5344CB8AC3E}">
        <p14:creationId xmlns:p14="http://schemas.microsoft.com/office/powerpoint/2010/main" val="40388130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396887" y="1793859"/>
            <a:ext cx="6399118" cy="369332"/>
          </a:xfrm>
          <a:prstGeom prst="rect">
            <a:avLst/>
          </a:prstGeom>
          <a:noFill/>
        </p:spPr>
        <p:txBody>
          <a:bodyPr wrap="square" rtlCol="0">
            <a:spAutoFit/>
          </a:bodyPr>
          <a:lstStyle/>
          <a:p>
            <a:pPr lvl="2"/>
            <a:endParaRPr lang="en-US" dirty="0">
              <a:solidFill>
                <a:srgbClr val="000000"/>
              </a:solidFill>
            </a:endParaRPr>
          </a:p>
        </p:txBody>
      </p:sp>
      <p:sp>
        <p:nvSpPr>
          <p:cNvPr id="8" name="TextBox 7"/>
          <p:cNvSpPr txBox="1"/>
          <p:nvPr/>
        </p:nvSpPr>
        <p:spPr>
          <a:xfrm>
            <a:off x="1087336" y="366471"/>
            <a:ext cx="6708669" cy="523220"/>
          </a:xfrm>
          <a:prstGeom prst="rect">
            <a:avLst/>
          </a:prstGeom>
          <a:noFill/>
        </p:spPr>
        <p:txBody>
          <a:bodyPr wrap="square" rtlCol="0">
            <a:spAutoFit/>
          </a:bodyPr>
          <a:lstStyle/>
          <a:p>
            <a:pPr algn="ctr"/>
            <a:r>
              <a:rPr lang="en-US" sz="2800" dirty="0" smtClean="0">
                <a:solidFill>
                  <a:srgbClr val="840023"/>
                </a:solidFill>
                <a:latin typeface="Georgia"/>
                <a:cs typeface="Georgia"/>
              </a:rPr>
              <a:t>BN</a:t>
            </a:r>
            <a:r>
              <a:rPr lang="en-US" sz="2800" dirty="0">
                <a:solidFill>
                  <a:srgbClr val="840023"/>
                </a:solidFill>
                <a:latin typeface="Georgia"/>
                <a:cs typeface="Georgia"/>
              </a:rPr>
              <a:t> </a:t>
            </a:r>
            <a:r>
              <a:rPr lang="en-US" sz="2800" dirty="0" smtClean="0">
                <a:solidFill>
                  <a:srgbClr val="840023"/>
                </a:solidFill>
                <a:latin typeface="Georgia"/>
                <a:cs typeface="Georgia"/>
              </a:rPr>
              <a:t>– Associated Features</a:t>
            </a:r>
            <a:endParaRPr lang="en-US" sz="2600" dirty="0">
              <a:solidFill>
                <a:srgbClr val="840023"/>
              </a:solidFill>
              <a:latin typeface="Georgia"/>
              <a:cs typeface="Georgia"/>
            </a:endParaRPr>
          </a:p>
        </p:txBody>
      </p:sp>
      <p:sp>
        <p:nvSpPr>
          <p:cNvPr id="2" name="TextBox 1"/>
          <p:cNvSpPr txBox="1"/>
          <p:nvPr/>
        </p:nvSpPr>
        <p:spPr>
          <a:xfrm>
            <a:off x="1204299" y="1344475"/>
            <a:ext cx="6816021" cy="4370428"/>
          </a:xfrm>
          <a:prstGeom prst="rect">
            <a:avLst/>
          </a:prstGeom>
          <a:noFill/>
        </p:spPr>
        <p:txBody>
          <a:bodyPr wrap="square" rtlCol="0">
            <a:spAutoFit/>
          </a:bodyPr>
          <a:lstStyle/>
          <a:p>
            <a:r>
              <a:rPr lang="en-US" sz="2200" b="1" dirty="0" smtClean="0">
                <a:solidFill>
                  <a:srgbClr val="000000"/>
                </a:solidFill>
              </a:rPr>
              <a:t>Prevalence</a:t>
            </a:r>
            <a:endParaRPr lang="en-US" sz="2200" b="1" dirty="0">
              <a:solidFill>
                <a:srgbClr val="000000"/>
              </a:solidFill>
            </a:endParaRPr>
          </a:p>
          <a:p>
            <a:pPr lvl="1"/>
            <a:r>
              <a:rPr lang="en-US" dirty="0" smtClean="0">
                <a:solidFill>
                  <a:srgbClr val="000000"/>
                </a:solidFill>
              </a:rPr>
              <a:t>- 12 </a:t>
            </a:r>
            <a:r>
              <a:rPr lang="en-US" dirty="0">
                <a:solidFill>
                  <a:srgbClr val="000000"/>
                </a:solidFill>
              </a:rPr>
              <a:t>month prevalence: 1-1.5% in young women</a:t>
            </a:r>
          </a:p>
          <a:p>
            <a:pPr lvl="1"/>
            <a:r>
              <a:rPr lang="en-US" dirty="0" smtClean="0">
                <a:solidFill>
                  <a:srgbClr val="000000"/>
                </a:solidFill>
              </a:rPr>
              <a:t>- Estimates </a:t>
            </a:r>
            <a:r>
              <a:rPr lang="en-US" dirty="0">
                <a:solidFill>
                  <a:srgbClr val="000000"/>
                </a:solidFill>
              </a:rPr>
              <a:t>~10:1 female: male ratio</a:t>
            </a:r>
          </a:p>
          <a:p>
            <a:pPr lvl="1"/>
            <a:r>
              <a:rPr lang="en-US" dirty="0" smtClean="0">
                <a:solidFill>
                  <a:srgbClr val="000000"/>
                </a:solidFill>
              </a:rPr>
              <a:t>- More </a:t>
            </a:r>
            <a:r>
              <a:rPr lang="en-US" dirty="0">
                <a:solidFill>
                  <a:srgbClr val="000000"/>
                </a:solidFill>
              </a:rPr>
              <a:t>common in developed nations with Western influence; Less information on prevalence in developing nations</a:t>
            </a:r>
          </a:p>
          <a:p>
            <a:r>
              <a:rPr lang="en-US" sz="2200" b="1" dirty="0">
                <a:solidFill>
                  <a:srgbClr val="000000"/>
                </a:solidFill>
              </a:rPr>
              <a:t>Development and Course</a:t>
            </a:r>
          </a:p>
          <a:p>
            <a:pPr lvl="1"/>
            <a:r>
              <a:rPr lang="en-US" dirty="0" smtClean="0">
                <a:solidFill>
                  <a:srgbClr val="000000"/>
                </a:solidFill>
              </a:rPr>
              <a:t>- Commonly </a:t>
            </a:r>
            <a:r>
              <a:rPr lang="en-US" dirty="0">
                <a:solidFill>
                  <a:srgbClr val="000000"/>
                </a:solidFill>
              </a:rPr>
              <a:t>begins in adolescence or young </a:t>
            </a:r>
            <a:r>
              <a:rPr lang="en-US" dirty="0" smtClean="0">
                <a:solidFill>
                  <a:srgbClr val="000000"/>
                </a:solidFill>
              </a:rPr>
              <a:t>adulthood</a:t>
            </a:r>
            <a:endParaRPr lang="en-US" dirty="0">
              <a:solidFill>
                <a:srgbClr val="000000"/>
              </a:solidFill>
            </a:endParaRPr>
          </a:p>
          <a:p>
            <a:pPr lvl="1"/>
            <a:r>
              <a:rPr lang="en-US" dirty="0" smtClean="0">
                <a:solidFill>
                  <a:srgbClr val="000000"/>
                </a:solidFill>
              </a:rPr>
              <a:t>- Onset </a:t>
            </a:r>
            <a:r>
              <a:rPr lang="en-US" dirty="0">
                <a:solidFill>
                  <a:srgbClr val="000000"/>
                </a:solidFill>
              </a:rPr>
              <a:t>of binge eating often preceded by dieting/caloric restriction; Onset often associated with significant life stressor</a:t>
            </a:r>
          </a:p>
          <a:p>
            <a:pPr lvl="1"/>
            <a:r>
              <a:rPr lang="en-US" dirty="0" smtClean="0">
                <a:solidFill>
                  <a:srgbClr val="000000"/>
                </a:solidFill>
              </a:rPr>
              <a:t>- Course</a:t>
            </a:r>
            <a:r>
              <a:rPr lang="en-US" dirty="0">
                <a:solidFill>
                  <a:srgbClr val="000000"/>
                </a:solidFill>
              </a:rPr>
              <a:t>: chronic or intermittent; may experience remission alternating with recurrences (w/o treatment) </a:t>
            </a:r>
          </a:p>
          <a:p>
            <a:pPr lvl="1"/>
            <a:r>
              <a:rPr lang="en-US" dirty="0" smtClean="0">
                <a:solidFill>
                  <a:srgbClr val="000000"/>
                </a:solidFill>
              </a:rPr>
              <a:t>- Better </a:t>
            </a:r>
            <a:r>
              <a:rPr lang="en-US" dirty="0">
                <a:solidFill>
                  <a:srgbClr val="000000"/>
                </a:solidFill>
              </a:rPr>
              <a:t>outcome with treatment; periods of remission &gt; 1 year associated with better outcome</a:t>
            </a:r>
          </a:p>
          <a:p>
            <a:pPr lvl="1"/>
            <a:r>
              <a:rPr lang="en-US" dirty="0" smtClean="0">
                <a:solidFill>
                  <a:srgbClr val="000000"/>
                </a:solidFill>
              </a:rPr>
              <a:t>- </a:t>
            </a:r>
            <a:r>
              <a:rPr lang="en-US" dirty="0" err="1" smtClean="0">
                <a:solidFill>
                  <a:srgbClr val="000000"/>
                </a:solidFill>
              </a:rPr>
              <a:t>Dx</a:t>
            </a:r>
            <a:r>
              <a:rPr lang="en-US" dirty="0" smtClean="0">
                <a:solidFill>
                  <a:srgbClr val="000000"/>
                </a:solidFill>
              </a:rPr>
              <a:t> </a:t>
            </a:r>
            <a:r>
              <a:rPr lang="en-US" dirty="0">
                <a:solidFill>
                  <a:srgbClr val="000000"/>
                </a:solidFill>
              </a:rPr>
              <a:t>shift relatively common (10-15% of cases)</a:t>
            </a:r>
          </a:p>
          <a:p>
            <a:pPr lvl="1"/>
            <a:r>
              <a:rPr lang="en-US" dirty="0" smtClean="0">
                <a:solidFill>
                  <a:srgbClr val="000000"/>
                </a:solidFill>
              </a:rPr>
              <a:t>- High </a:t>
            </a:r>
            <a:r>
              <a:rPr lang="en-US" dirty="0">
                <a:solidFill>
                  <a:srgbClr val="000000"/>
                </a:solidFill>
              </a:rPr>
              <a:t>mortality </a:t>
            </a:r>
            <a:r>
              <a:rPr lang="en-US" dirty="0" smtClean="0">
                <a:solidFill>
                  <a:srgbClr val="000000"/>
                </a:solidFill>
              </a:rPr>
              <a:t>rate (2%/decade)</a:t>
            </a:r>
            <a:endParaRPr lang="en-US" dirty="0">
              <a:solidFill>
                <a:srgbClr val="000000"/>
              </a:solidFill>
            </a:endParaRPr>
          </a:p>
        </p:txBody>
      </p:sp>
    </p:spTree>
    <p:extLst>
      <p:ext uri="{BB962C8B-B14F-4D97-AF65-F5344CB8AC3E}">
        <p14:creationId xmlns:p14="http://schemas.microsoft.com/office/powerpoint/2010/main" val="33183472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246506" y="1442917"/>
            <a:ext cx="6740396" cy="3677930"/>
          </a:xfrm>
          <a:prstGeom prst="rect">
            <a:avLst/>
          </a:prstGeom>
          <a:noFill/>
        </p:spPr>
        <p:txBody>
          <a:bodyPr wrap="square" rtlCol="0">
            <a:spAutoFit/>
          </a:bodyPr>
          <a:lstStyle/>
          <a:p>
            <a:pPr marL="457200" indent="-457200">
              <a:buAutoNum type="alphaUcPeriod"/>
            </a:pPr>
            <a:r>
              <a:rPr lang="en-US" sz="2300" dirty="0" smtClean="0">
                <a:solidFill>
                  <a:srgbClr val="000000"/>
                </a:solidFill>
              </a:rPr>
              <a:t>Recurrent </a:t>
            </a:r>
            <a:r>
              <a:rPr lang="en-US" sz="2300" dirty="0">
                <a:solidFill>
                  <a:srgbClr val="000000"/>
                </a:solidFill>
              </a:rPr>
              <a:t>episodes of binge </a:t>
            </a:r>
            <a:r>
              <a:rPr lang="en-US" sz="2300" dirty="0" smtClean="0">
                <a:solidFill>
                  <a:srgbClr val="000000"/>
                </a:solidFill>
              </a:rPr>
              <a:t>eating </a:t>
            </a:r>
          </a:p>
          <a:p>
            <a:r>
              <a:rPr lang="en-US" sz="2300" dirty="0">
                <a:solidFill>
                  <a:srgbClr val="000000"/>
                </a:solidFill>
              </a:rPr>
              <a:t>	</a:t>
            </a:r>
            <a:r>
              <a:rPr lang="en-US" sz="2300" dirty="0" smtClean="0">
                <a:solidFill>
                  <a:srgbClr val="000000"/>
                </a:solidFill>
              </a:rPr>
              <a:t>(≥1/week, for ≥3 months)</a:t>
            </a:r>
          </a:p>
          <a:p>
            <a:r>
              <a:rPr lang="en-US" sz="2300" dirty="0" smtClean="0">
                <a:solidFill>
                  <a:srgbClr val="000000"/>
                </a:solidFill>
              </a:rPr>
              <a:t>B. ≥3 of following:</a:t>
            </a:r>
          </a:p>
          <a:p>
            <a:r>
              <a:rPr lang="en-US" sz="2300" dirty="0">
                <a:solidFill>
                  <a:srgbClr val="000000"/>
                </a:solidFill>
              </a:rPr>
              <a:t>	</a:t>
            </a:r>
            <a:r>
              <a:rPr lang="en-US" dirty="0" smtClean="0">
                <a:solidFill>
                  <a:srgbClr val="000000"/>
                </a:solidFill>
              </a:rPr>
              <a:t>1</a:t>
            </a:r>
            <a:r>
              <a:rPr lang="en-US" dirty="0">
                <a:solidFill>
                  <a:srgbClr val="000000"/>
                </a:solidFill>
              </a:rPr>
              <a:t>. </a:t>
            </a:r>
            <a:r>
              <a:rPr lang="en-US" dirty="0" smtClean="0">
                <a:solidFill>
                  <a:srgbClr val="000000"/>
                </a:solidFill>
              </a:rPr>
              <a:t>Rapid eating</a:t>
            </a:r>
            <a:endParaRPr lang="en-US" dirty="0">
              <a:solidFill>
                <a:srgbClr val="000000"/>
              </a:solidFill>
            </a:endParaRPr>
          </a:p>
          <a:p>
            <a:pPr lvl="1"/>
            <a:r>
              <a:rPr lang="en-US" dirty="0">
                <a:solidFill>
                  <a:srgbClr val="000000"/>
                </a:solidFill>
              </a:rPr>
              <a:t>2. </a:t>
            </a:r>
            <a:r>
              <a:rPr lang="en-US" dirty="0" smtClean="0">
                <a:solidFill>
                  <a:srgbClr val="000000"/>
                </a:solidFill>
              </a:rPr>
              <a:t>Eats until uncomfortably full</a:t>
            </a:r>
            <a:endParaRPr lang="en-US" dirty="0">
              <a:solidFill>
                <a:srgbClr val="000000"/>
              </a:solidFill>
            </a:endParaRPr>
          </a:p>
          <a:p>
            <a:pPr lvl="1"/>
            <a:r>
              <a:rPr lang="en-US" dirty="0">
                <a:solidFill>
                  <a:srgbClr val="000000"/>
                </a:solidFill>
              </a:rPr>
              <a:t>3. </a:t>
            </a:r>
            <a:r>
              <a:rPr lang="en-US" dirty="0" smtClean="0">
                <a:solidFill>
                  <a:srgbClr val="000000"/>
                </a:solidFill>
              </a:rPr>
              <a:t>Eats when not hungry</a:t>
            </a:r>
            <a:endParaRPr lang="en-US" dirty="0">
              <a:solidFill>
                <a:srgbClr val="000000"/>
              </a:solidFill>
            </a:endParaRPr>
          </a:p>
          <a:p>
            <a:pPr lvl="1"/>
            <a:r>
              <a:rPr lang="en-US" dirty="0">
                <a:solidFill>
                  <a:srgbClr val="000000"/>
                </a:solidFill>
              </a:rPr>
              <a:t>4. </a:t>
            </a:r>
            <a:r>
              <a:rPr lang="en-US" dirty="0" smtClean="0">
                <a:solidFill>
                  <a:srgbClr val="000000"/>
                </a:solidFill>
              </a:rPr>
              <a:t>Eats alone because of shame</a:t>
            </a:r>
            <a:endParaRPr lang="en-US" dirty="0">
              <a:solidFill>
                <a:srgbClr val="000000"/>
              </a:solidFill>
            </a:endParaRPr>
          </a:p>
          <a:p>
            <a:pPr lvl="1"/>
            <a:r>
              <a:rPr lang="en-US" dirty="0">
                <a:solidFill>
                  <a:srgbClr val="000000"/>
                </a:solidFill>
              </a:rPr>
              <a:t>5. </a:t>
            </a:r>
            <a:r>
              <a:rPr lang="en-US" dirty="0" smtClean="0">
                <a:solidFill>
                  <a:srgbClr val="000000"/>
                </a:solidFill>
              </a:rPr>
              <a:t>Feels disgusted/guilty after binge</a:t>
            </a:r>
            <a:endParaRPr lang="en-US" sz="2300" dirty="0">
              <a:solidFill>
                <a:srgbClr val="000000"/>
              </a:solidFill>
            </a:endParaRPr>
          </a:p>
          <a:p>
            <a:r>
              <a:rPr lang="en-US" sz="2300" dirty="0">
                <a:solidFill>
                  <a:srgbClr val="000000"/>
                </a:solidFill>
              </a:rPr>
              <a:t>C. Distress about binge </a:t>
            </a:r>
            <a:r>
              <a:rPr lang="en-US" sz="2300" dirty="0" smtClean="0">
                <a:solidFill>
                  <a:srgbClr val="000000"/>
                </a:solidFill>
              </a:rPr>
              <a:t>eating</a:t>
            </a:r>
          </a:p>
          <a:p>
            <a:r>
              <a:rPr lang="en-US" sz="2300" dirty="0" smtClean="0">
                <a:solidFill>
                  <a:srgbClr val="000000"/>
                </a:solidFill>
              </a:rPr>
              <a:t>D. No compensatory behaviors</a:t>
            </a:r>
            <a:endParaRPr lang="en-US" sz="2300" dirty="0">
              <a:solidFill>
                <a:srgbClr val="000000"/>
              </a:solidFill>
            </a:endParaRPr>
          </a:p>
          <a:p>
            <a:pPr lvl="1"/>
            <a:endParaRPr lang="en-US" dirty="0" smtClean="0">
              <a:solidFill>
                <a:srgbClr val="000000"/>
              </a:solidFill>
            </a:endParaRPr>
          </a:p>
        </p:txBody>
      </p:sp>
      <p:sp>
        <p:nvSpPr>
          <p:cNvPr id="8" name="TextBox 7"/>
          <p:cNvSpPr txBox="1"/>
          <p:nvPr/>
        </p:nvSpPr>
        <p:spPr>
          <a:xfrm>
            <a:off x="1087336" y="366471"/>
            <a:ext cx="6708669" cy="523220"/>
          </a:xfrm>
          <a:prstGeom prst="rect">
            <a:avLst/>
          </a:prstGeom>
          <a:noFill/>
        </p:spPr>
        <p:txBody>
          <a:bodyPr wrap="square" rtlCol="0">
            <a:spAutoFit/>
          </a:bodyPr>
          <a:lstStyle/>
          <a:p>
            <a:pPr algn="ctr"/>
            <a:r>
              <a:rPr lang="en-US" sz="2800" dirty="0" smtClean="0">
                <a:solidFill>
                  <a:srgbClr val="840023"/>
                </a:solidFill>
                <a:latin typeface="Georgia"/>
                <a:cs typeface="Georgia"/>
              </a:rPr>
              <a:t>Binge Eating Disorder (BED)</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41352043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396887" y="1793859"/>
            <a:ext cx="6399118" cy="369332"/>
          </a:xfrm>
          <a:prstGeom prst="rect">
            <a:avLst/>
          </a:prstGeom>
          <a:noFill/>
        </p:spPr>
        <p:txBody>
          <a:bodyPr wrap="square" rtlCol="0">
            <a:spAutoFit/>
          </a:bodyPr>
          <a:lstStyle/>
          <a:p>
            <a:pPr lvl="2"/>
            <a:endParaRPr lang="en-US" dirty="0">
              <a:solidFill>
                <a:srgbClr val="000000"/>
              </a:solidFill>
            </a:endParaRPr>
          </a:p>
        </p:txBody>
      </p:sp>
      <p:sp>
        <p:nvSpPr>
          <p:cNvPr id="8" name="TextBox 7"/>
          <p:cNvSpPr txBox="1"/>
          <p:nvPr/>
        </p:nvSpPr>
        <p:spPr>
          <a:xfrm>
            <a:off x="1087336" y="366471"/>
            <a:ext cx="6708669" cy="523220"/>
          </a:xfrm>
          <a:prstGeom prst="rect">
            <a:avLst/>
          </a:prstGeom>
          <a:noFill/>
        </p:spPr>
        <p:txBody>
          <a:bodyPr wrap="square" rtlCol="0">
            <a:spAutoFit/>
          </a:bodyPr>
          <a:lstStyle/>
          <a:p>
            <a:pPr algn="ctr"/>
            <a:r>
              <a:rPr lang="en-US" sz="2800" dirty="0" smtClean="0">
                <a:solidFill>
                  <a:srgbClr val="840023"/>
                </a:solidFill>
                <a:latin typeface="Georgia"/>
                <a:cs typeface="Georgia"/>
              </a:rPr>
              <a:t>BED – Associated Features</a:t>
            </a:r>
            <a:endParaRPr lang="en-US" sz="2600" dirty="0">
              <a:solidFill>
                <a:srgbClr val="840023"/>
              </a:solidFill>
              <a:latin typeface="Georgia"/>
              <a:cs typeface="Georgia"/>
            </a:endParaRPr>
          </a:p>
        </p:txBody>
      </p:sp>
      <p:sp>
        <p:nvSpPr>
          <p:cNvPr id="2" name="TextBox 1"/>
          <p:cNvSpPr txBox="1"/>
          <p:nvPr/>
        </p:nvSpPr>
        <p:spPr>
          <a:xfrm>
            <a:off x="1204299" y="1344475"/>
            <a:ext cx="6816021" cy="593752"/>
          </a:xfrm>
          <a:prstGeom prst="rect">
            <a:avLst/>
          </a:prstGeom>
          <a:noFill/>
        </p:spPr>
        <p:txBody>
          <a:bodyPr wrap="square" rtlCol="0">
            <a:spAutoFit/>
          </a:bodyPr>
          <a:lstStyle/>
          <a:p>
            <a:pPr>
              <a:lnSpc>
                <a:spcPct val="150000"/>
              </a:lnSpc>
            </a:pPr>
            <a:endParaRPr lang="en-US" sz="2300" dirty="0">
              <a:solidFill>
                <a:srgbClr val="000000"/>
              </a:solidFill>
            </a:endParaRPr>
          </a:p>
        </p:txBody>
      </p:sp>
      <p:sp>
        <p:nvSpPr>
          <p:cNvPr id="6" name="Content Placeholder 5"/>
          <p:cNvSpPr>
            <a:spLocks noGrp="1"/>
          </p:cNvSpPr>
          <p:nvPr>
            <p:ph sz="half" idx="1"/>
          </p:nvPr>
        </p:nvSpPr>
        <p:spPr>
          <a:xfrm>
            <a:off x="1087336" y="1344476"/>
            <a:ext cx="3408463" cy="5189738"/>
          </a:xfrm>
        </p:spPr>
        <p:txBody>
          <a:bodyPr>
            <a:noAutofit/>
          </a:bodyPr>
          <a:lstStyle/>
          <a:p>
            <a:r>
              <a:rPr lang="en-US" sz="2300" b="1" dirty="0">
                <a:solidFill>
                  <a:srgbClr val="000000"/>
                </a:solidFill>
                <a:sym typeface="Wingdings"/>
              </a:rPr>
              <a:t>Psychological Correlates</a:t>
            </a:r>
          </a:p>
          <a:p>
            <a:pPr marL="233363" lvl="1" indent="-233363">
              <a:spcBef>
                <a:spcPts val="0"/>
              </a:spcBef>
            </a:pPr>
            <a:r>
              <a:rPr lang="en-US" sz="2200" dirty="0">
                <a:solidFill>
                  <a:srgbClr val="000000"/>
                </a:solidFill>
                <a:sym typeface="Wingdings"/>
              </a:rPr>
              <a:t>Depression </a:t>
            </a:r>
            <a:r>
              <a:rPr lang="en-US" sz="2200" dirty="0" smtClean="0">
                <a:solidFill>
                  <a:srgbClr val="000000"/>
                </a:solidFill>
                <a:sym typeface="Wingdings"/>
              </a:rPr>
              <a:t>common</a:t>
            </a:r>
            <a:endParaRPr lang="en-US" sz="2200" dirty="0">
              <a:solidFill>
                <a:srgbClr val="000000"/>
              </a:solidFill>
              <a:sym typeface="Wingdings"/>
            </a:endParaRPr>
          </a:p>
          <a:p>
            <a:pPr marL="233363" lvl="1" indent="-233363">
              <a:spcBef>
                <a:spcPts val="0"/>
              </a:spcBef>
            </a:pPr>
            <a:r>
              <a:rPr lang="en-US" sz="2200" dirty="0" smtClean="0">
                <a:solidFill>
                  <a:srgbClr val="000000"/>
                </a:solidFill>
                <a:sym typeface="Wingdings"/>
              </a:rPr>
              <a:t>May </a:t>
            </a:r>
            <a:r>
              <a:rPr lang="en-US" sz="2200" dirty="0">
                <a:solidFill>
                  <a:srgbClr val="000000"/>
                </a:solidFill>
                <a:sym typeface="Wingdings"/>
              </a:rPr>
              <a:t>demonstrate impulsive or chaotic </a:t>
            </a:r>
            <a:r>
              <a:rPr lang="en-US" sz="2200" dirty="0" err="1">
                <a:solidFill>
                  <a:srgbClr val="000000"/>
                </a:solidFill>
                <a:sym typeface="Wingdings"/>
              </a:rPr>
              <a:t>Bx</a:t>
            </a:r>
            <a:r>
              <a:rPr lang="en-US" sz="2200" dirty="0">
                <a:solidFill>
                  <a:srgbClr val="000000"/>
                </a:solidFill>
                <a:sym typeface="Wingdings"/>
              </a:rPr>
              <a:t> in other areas of life</a:t>
            </a:r>
          </a:p>
          <a:p>
            <a:pPr marL="233363" lvl="1" indent="-233363">
              <a:spcBef>
                <a:spcPts val="0"/>
              </a:spcBef>
            </a:pPr>
            <a:r>
              <a:rPr lang="en-US" sz="2200" dirty="0">
                <a:solidFill>
                  <a:srgbClr val="000000"/>
                </a:solidFill>
                <a:sym typeface="Wingdings"/>
              </a:rPr>
              <a:t>May impair social </a:t>
            </a:r>
            <a:r>
              <a:rPr lang="en-US" sz="2200" dirty="0" smtClean="0">
                <a:solidFill>
                  <a:srgbClr val="000000"/>
                </a:solidFill>
                <a:sym typeface="Wingdings"/>
              </a:rPr>
              <a:t>functioning</a:t>
            </a:r>
          </a:p>
          <a:p>
            <a:pPr marL="233363" lvl="1" indent="-233363">
              <a:spcBef>
                <a:spcPts val="0"/>
              </a:spcBef>
            </a:pPr>
            <a:r>
              <a:rPr lang="en-US" sz="2200" dirty="0" smtClean="0">
                <a:solidFill>
                  <a:srgbClr val="000000"/>
                </a:solidFill>
                <a:sym typeface="Wingdings"/>
              </a:rPr>
              <a:t>Often binge on restricted food</a:t>
            </a:r>
          </a:p>
          <a:p>
            <a:pPr marL="233363" lvl="1" indent="-233363">
              <a:spcBef>
                <a:spcPts val="0"/>
              </a:spcBef>
            </a:pPr>
            <a:endParaRPr lang="en-US" sz="2200" dirty="0" smtClean="0">
              <a:solidFill>
                <a:srgbClr val="000000"/>
              </a:solidFill>
              <a:sym typeface="Wingdings"/>
            </a:endParaRPr>
          </a:p>
          <a:p>
            <a:pPr marL="233363" indent="-233363">
              <a:spcBef>
                <a:spcPts val="0"/>
              </a:spcBef>
            </a:pPr>
            <a:endParaRPr lang="en-US" sz="1800" dirty="0"/>
          </a:p>
        </p:txBody>
      </p:sp>
      <p:sp>
        <p:nvSpPr>
          <p:cNvPr id="7" name="Content Placeholder 6"/>
          <p:cNvSpPr>
            <a:spLocks noGrp="1"/>
          </p:cNvSpPr>
          <p:nvPr>
            <p:ph sz="half" idx="2"/>
          </p:nvPr>
        </p:nvSpPr>
        <p:spPr>
          <a:xfrm>
            <a:off x="4695229" y="1344475"/>
            <a:ext cx="3325091" cy="5189739"/>
          </a:xfrm>
        </p:spPr>
        <p:txBody>
          <a:bodyPr>
            <a:normAutofit/>
          </a:bodyPr>
          <a:lstStyle/>
          <a:p>
            <a:pPr marL="274320" lvl="1">
              <a:buClr>
                <a:schemeClr val="accent1"/>
              </a:buClr>
              <a:buSzPct val="85000"/>
              <a:buFont typeface="Wingdings 2"/>
              <a:buChar char=""/>
            </a:pPr>
            <a:r>
              <a:rPr lang="en-US" b="1" dirty="0">
                <a:solidFill>
                  <a:srgbClr val="000000"/>
                </a:solidFill>
                <a:sym typeface="Wingdings"/>
              </a:rPr>
              <a:t>Physical/Medical Correlates</a:t>
            </a:r>
          </a:p>
          <a:p>
            <a:pPr marL="284163" lvl="1" indent="-284163"/>
            <a:r>
              <a:rPr lang="en-US" dirty="0">
                <a:solidFill>
                  <a:srgbClr val="000000"/>
                </a:solidFill>
              </a:rPr>
              <a:t>Typically normal </a:t>
            </a:r>
            <a:r>
              <a:rPr lang="en-US" dirty="0" smtClean="0">
                <a:solidFill>
                  <a:srgbClr val="000000"/>
                </a:solidFill>
              </a:rPr>
              <a:t>weight, overweight, or obese BMI</a:t>
            </a:r>
          </a:p>
          <a:p>
            <a:pPr marL="284163" lvl="1" indent="-284163"/>
            <a:r>
              <a:rPr lang="en-US" dirty="0" smtClean="0">
                <a:solidFill>
                  <a:srgbClr val="000000"/>
                </a:solidFill>
              </a:rPr>
              <a:t>Health risks,</a:t>
            </a:r>
            <a:r>
              <a:rPr lang="en-US" dirty="0">
                <a:solidFill>
                  <a:srgbClr val="000000"/>
                </a:solidFill>
              </a:rPr>
              <a:t> </a:t>
            </a:r>
            <a:r>
              <a:rPr lang="en-US" dirty="0" smtClean="0">
                <a:solidFill>
                  <a:srgbClr val="000000"/>
                </a:solidFill>
              </a:rPr>
              <a:t>those associated with obesity</a:t>
            </a:r>
          </a:p>
          <a:p>
            <a:pPr marL="284163" lvl="1" indent="-284163"/>
            <a:r>
              <a:rPr lang="en-US" dirty="0" smtClean="0">
                <a:solidFill>
                  <a:srgbClr val="000000"/>
                </a:solidFill>
              </a:rPr>
              <a:t>Elevated Type II Diabetes Risk</a:t>
            </a:r>
          </a:p>
        </p:txBody>
      </p:sp>
    </p:spTree>
    <p:extLst>
      <p:ext uri="{BB962C8B-B14F-4D97-AF65-F5344CB8AC3E}">
        <p14:creationId xmlns:p14="http://schemas.microsoft.com/office/powerpoint/2010/main" val="2784714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396887" y="1793859"/>
            <a:ext cx="6399118" cy="369332"/>
          </a:xfrm>
          <a:prstGeom prst="rect">
            <a:avLst/>
          </a:prstGeom>
          <a:noFill/>
        </p:spPr>
        <p:txBody>
          <a:bodyPr wrap="square" rtlCol="0">
            <a:spAutoFit/>
          </a:bodyPr>
          <a:lstStyle/>
          <a:p>
            <a:pPr lvl="2"/>
            <a:endParaRPr lang="en-US" dirty="0">
              <a:solidFill>
                <a:srgbClr val="000000"/>
              </a:solidFill>
            </a:endParaRPr>
          </a:p>
        </p:txBody>
      </p:sp>
      <p:sp>
        <p:nvSpPr>
          <p:cNvPr id="8" name="TextBox 7"/>
          <p:cNvSpPr txBox="1"/>
          <p:nvPr/>
        </p:nvSpPr>
        <p:spPr>
          <a:xfrm>
            <a:off x="1087336" y="366471"/>
            <a:ext cx="6708669" cy="523220"/>
          </a:xfrm>
          <a:prstGeom prst="rect">
            <a:avLst/>
          </a:prstGeom>
          <a:noFill/>
        </p:spPr>
        <p:txBody>
          <a:bodyPr wrap="square" rtlCol="0">
            <a:spAutoFit/>
          </a:bodyPr>
          <a:lstStyle/>
          <a:p>
            <a:pPr algn="ctr"/>
            <a:r>
              <a:rPr lang="en-US" sz="2800" dirty="0" smtClean="0">
                <a:solidFill>
                  <a:srgbClr val="840023"/>
                </a:solidFill>
                <a:latin typeface="Georgia"/>
                <a:cs typeface="Georgia"/>
              </a:rPr>
              <a:t>BED – Associated Features</a:t>
            </a:r>
            <a:endParaRPr lang="en-US" sz="2600" dirty="0">
              <a:solidFill>
                <a:srgbClr val="840023"/>
              </a:solidFill>
              <a:latin typeface="Georgia"/>
              <a:cs typeface="Georgia"/>
            </a:endParaRPr>
          </a:p>
        </p:txBody>
      </p:sp>
      <p:sp>
        <p:nvSpPr>
          <p:cNvPr id="2" name="TextBox 1"/>
          <p:cNvSpPr txBox="1"/>
          <p:nvPr/>
        </p:nvSpPr>
        <p:spPr>
          <a:xfrm>
            <a:off x="1204299" y="1344475"/>
            <a:ext cx="6816021" cy="593752"/>
          </a:xfrm>
          <a:prstGeom prst="rect">
            <a:avLst/>
          </a:prstGeom>
          <a:noFill/>
        </p:spPr>
        <p:txBody>
          <a:bodyPr wrap="square" rtlCol="0">
            <a:spAutoFit/>
          </a:bodyPr>
          <a:lstStyle/>
          <a:p>
            <a:pPr>
              <a:lnSpc>
                <a:spcPct val="150000"/>
              </a:lnSpc>
            </a:pPr>
            <a:endParaRPr lang="en-US" sz="2300" dirty="0">
              <a:solidFill>
                <a:srgbClr val="000000"/>
              </a:solidFill>
            </a:endParaRPr>
          </a:p>
        </p:txBody>
      </p:sp>
      <p:sp>
        <p:nvSpPr>
          <p:cNvPr id="6" name="Content Placeholder 5"/>
          <p:cNvSpPr>
            <a:spLocks noGrp="1"/>
          </p:cNvSpPr>
          <p:nvPr>
            <p:ph sz="half" idx="1"/>
          </p:nvPr>
        </p:nvSpPr>
        <p:spPr>
          <a:xfrm>
            <a:off x="1087336" y="1344476"/>
            <a:ext cx="6708669" cy="5189738"/>
          </a:xfrm>
        </p:spPr>
        <p:txBody>
          <a:bodyPr>
            <a:noAutofit/>
          </a:bodyPr>
          <a:lstStyle/>
          <a:p>
            <a:r>
              <a:rPr lang="en-US" sz="2200" b="1" dirty="0">
                <a:solidFill>
                  <a:srgbClr val="000000"/>
                </a:solidFill>
              </a:rPr>
              <a:t>Prevalence</a:t>
            </a:r>
          </a:p>
          <a:p>
            <a:pPr lvl="1"/>
            <a:r>
              <a:rPr lang="en-US" sz="1800" dirty="0">
                <a:solidFill>
                  <a:srgbClr val="000000"/>
                </a:solidFill>
              </a:rPr>
              <a:t>12 month prevalence: 1.6% in adult females; .8% adult males</a:t>
            </a:r>
          </a:p>
          <a:p>
            <a:pPr lvl="1"/>
            <a:r>
              <a:rPr lang="en-US" sz="1800" dirty="0">
                <a:solidFill>
                  <a:srgbClr val="000000"/>
                </a:solidFill>
              </a:rPr>
              <a:t>Similar prevalence across racial/ethnic groups</a:t>
            </a:r>
          </a:p>
          <a:p>
            <a:r>
              <a:rPr lang="en-US" sz="2200" b="1" dirty="0">
                <a:solidFill>
                  <a:srgbClr val="000000"/>
                </a:solidFill>
              </a:rPr>
              <a:t>Development and Course</a:t>
            </a:r>
          </a:p>
          <a:p>
            <a:pPr lvl="1"/>
            <a:r>
              <a:rPr lang="en-US" sz="1800" dirty="0">
                <a:solidFill>
                  <a:srgbClr val="000000"/>
                </a:solidFill>
              </a:rPr>
              <a:t>Binge eating is common among children, adolescents, and young adults</a:t>
            </a:r>
          </a:p>
          <a:p>
            <a:pPr lvl="1"/>
            <a:r>
              <a:rPr lang="en-US" sz="1800" dirty="0">
                <a:solidFill>
                  <a:srgbClr val="000000"/>
                </a:solidFill>
              </a:rPr>
              <a:t>Dieting may follow development of binge eating</a:t>
            </a:r>
          </a:p>
          <a:p>
            <a:pPr lvl="1"/>
            <a:r>
              <a:rPr lang="en-US" sz="1800" dirty="0">
                <a:solidFill>
                  <a:srgbClr val="000000"/>
                </a:solidFill>
              </a:rPr>
              <a:t>Commonly begins late adolescence or young adulthood, but can begin in later adulthood</a:t>
            </a:r>
          </a:p>
          <a:p>
            <a:pPr lvl="1"/>
            <a:r>
              <a:rPr lang="en-US" sz="1800" dirty="0">
                <a:solidFill>
                  <a:srgbClr val="000000"/>
                </a:solidFill>
              </a:rPr>
              <a:t>Treatment seeking BED samples typically older than those seeking </a:t>
            </a:r>
            <a:r>
              <a:rPr lang="en-US" sz="1800" dirty="0" err="1">
                <a:solidFill>
                  <a:srgbClr val="000000"/>
                </a:solidFill>
              </a:rPr>
              <a:t>Tx</a:t>
            </a:r>
            <a:r>
              <a:rPr lang="en-US" sz="1800" dirty="0">
                <a:solidFill>
                  <a:srgbClr val="000000"/>
                </a:solidFill>
              </a:rPr>
              <a:t> for AN or BN</a:t>
            </a:r>
          </a:p>
          <a:p>
            <a:pPr lvl="1"/>
            <a:r>
              <a:rPr lang="en-US" sz="1800" dirty="0">
                <a:solidFill>
                  <a:srgbClr val="000000"/>
                </a:solidFill>
              </a:rPr>
              <a:t>Crossover between BED and other EDs is uncommon</a:t>
            </a:r>
          </a:p>
          <a:p>
            <a:pPr marL="0" lvl="1" indent="0">
              <a:spcBef>
                <a:spcPts val="0"/>
              </a:spcBef>
              <a:buNone/>
            </a:pPr>
            <a:endParaRPr lang="en-US" sz="2200" dirty="0" smtClean="0">
              <a:solidFill>
                <a:srgbClr val="000000"/>
              </a:solidFill>
              <a:sym typeface="Wingdings"/>
            </a:endParaRPr>
          </a:p>
          <a:p>
            <a:pPr marL="233363" indent="-233363">
              <a:spcBef>
                <a:spcPts val="0"/>
              </a:spcBef>
            </a:pPr>
            <a:endParaRPr lang="en-US" sz="1800" dirty="0"/>
          </a:p>
        </p:txBody>
      </p:sp>
    </p:spTree>
    <p:extLst>
      <p:ext uri="{BB962C8B-B14F-4D97-AF65-F5344CB8AC3E}">
        <p14:creationId xmlns:p14="http://schemas.microsoft.com/office/powerpoint/2010/main" val="3954524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396887" y="1225666"/>
            <a:ext cx="6399118" cy="4185762"/>
          </a:xfrm>
          <a:prstGeom prst="rect">
            <a:avLst/>
          </a:prstGeom>
          <a:noFill/>
        </p:spPr>
        <p:txBody>
          <a:bodyPr wrap="square" rtlCol="0">
            <a:spAutoFit/>
          </a:bodyPr>
          <a:lstStyle/>
          <a:p>
            <a:r>
              <a:rPr lang="en-US" sz="2800" dirty="0" smtClean="0">
                <a:solidFill>
                  <a:srgbClr val="000000"/>
                </a:solidFill>
              </a:rPr>
              <a:t>Purging Disorder</a:t>
            </a:r>
          </a:p>
          <a:p>
            <a:endParaRPr lang="en-US" sz="2800" dirty="0" smtClean="0">
              <a:solidFill>
                <a:srgbClr val="000000"/>
              </a:solidFill>
            </a:endParaRPr>
          </a:p>
          <a:p>
            <a:r>
              <a:rPr lang="en-US" sz="2800" dirty="0" smtClean="0">
                <a:solidFill>
                  <a:srgbClr val="000000"/>
                </a:solidFill>
              </a:rPr>
              <a:t>Muscle </a:t>
            </a:r>
            <a:r>
              <a:rPr lang="en-US" sz="2800" dirty="0" err="1" smtClean="0">
                <a:solidFill>
                  <a:srgbClr val="000000"/>
                </a:solidFill>
              </a:rPr>
              <a:t>Dysmorphic</a:t>
            </a:r>
            <a:r>
              <a:rPr lang="en-US" sz="2800" dirty="0" smtClean="0">
                <a:solidFill>
                  <a:srgbClr val="000000"/>
                </a:solidFill>
              </a:rPr>
              <a:t> Disorder </a:t>
            </a:r>
          </a:p>
          <a:p>
            <a:pPr marL="450850"/>
            <a:r>
              <a:rPr lang="en-US" sz="2800" dirty="0" smtClean="0">
                <a:solidFill>
                  <a:srgbClr val="000000"/>
                </a:solidFill>
              </a:rPr>
              <a:t>(a subset of Body </a:t>
            </a:r>
            <a:r>
              <a:rPr lang="en-US" sz="2800" dirty="0" err="1" smtClean="0">
                <a:solidFill>
                  <a:srgbClr val="000000"/>
                </a:solidFill>
              </a:rPr>
              <a:t>Dysmorphic</a:t>
            </a:r>
            <a:r>
              <a:rPr lang="en-US" sz="2800" dirty="0">
                <a:solidFill>
                  <a:srgbClr val="000000"/>
                </a:solidFill>
              </a:rPr>
              <a:t> </a:t>
            </a:r>
            <a:r>
              <a:rPr lang="en-US" sz="2800" dirty="0" smtClean="0">
                <a:solidFill>
                  <a:srgbClr val="000000"/>
                </a:solidFill>
              </a:rPr>
              <a:t>Disorder)</a:t>
            </a:r>
          </a:p>
          <a:p>
            <a:endParaRPr lang="en-US" sz="2800" dirty="0" smtClean="0">
              <a:solidFill>
                <a:srgbClr val="000000"/>
              </a:solidFill>
            </a:endParaRPr>
          </a:p>
          <a:p>
            <a:r>
              <a:rPr lang="en-US" sz="2800" dirty="0" smtClean="0">
                <a:solidFill>
                  <a:srgbClr val="000000"/>
                </a:solidFill>
              </a:rPr>
              <a:t>“</a:t>
            </a:r>
            <a:r>
              <a:rPr lang="en-US" sz="2800" dirty="0" err="1" smtClean="0">
                <a:solidFill>
                  <a:srgbClr val="000000"/>
                </a:solidFill>
              </a:rPr>
              <a:t>Orthorexia</a:t>
            </a:r>
            <a:r>
              <a:rPr lang="en-US" sz="2800" dirty="0" smtClean="0">
                <a:solidFill>
                  <a:srgbClr val="000000"/>
                </a:solidFill>
              </a:rPr>
              <a:t>”</a:t>
            </a:r>
          </a:p>
          <a:p>
            <a:endParaRPr lang="en-US" sz="2800" dirty="0">
              <a:solidFill>
                <a:srgbClr val="000000"/>
              </a:solidFill>
            </a:endParaRPr>
          </a:p>
          <a:p>
            <a:r>
              <a:rPr lang="en-US" sz="2800" dirty="0" smtClean="0">
                <a:solidFill>
                  <a:srgbClr val="000000"/>
                </a:solidFill>
              </a:rPr>
              <a:t>Anorexia-like presentation: (Atypical AN)</a:t>
            </a:r>
          </a:p>
          <a:p>
            <a:pPr marL="450850"/>
            <a:r>
              <a:rPr lang="en-US" sz="2400" dirty="0" smtClean="0">
                <a:solidFill>
                  <a:srgbClr val="000000"/>
                </a:solidFill>
              </a:rPr>
              <a:t>All symptoms except not underweight</a:t>
            </a:r>
          </a:p>
          <a:p>
            <a:endParaRPr lang="en-US" dirty="0">
              <a:solidFill>
                <a:srgbClr val="000000"/>
              </a:solidFill>
            </a:endParaRPr>
          </a:p>
        </p:txBody>
      </p:sp>
      <p:sp>
        <p:nvSpPr>
          <p:cNvPr id="8" name="TextBox 7"/>
          <p:cNvSpPr txBox="1"/>
          <p:nvPr/>
        </p:nvSpPr>
        <p:spPr>
          <a:xfrm>
            <a:off x="1087336" y="104861"/>
            <a:ext cx="6708669" cy="523220"/>
          </a:xfrm>
          <a:prstGeom prst="rect">
            <a:avLst/>
          </a:prstGeom>
          <a:noFill/>
        </p:spPr>
        <p:txBody>
          <a:bodyPr wrap="square" rtlCol="0">
            <a:spAutoFit/>
          </a:bodyPr>
          <a:lstStyle/>
          <a:p>
            <a:pPr algn="ctr"/>
            <a:r>
              <a:rPr lang="en-US" sz="2800" dirty="0" smtClean="0">
                <a:solidFill>
                  <a:srgbClr val="840023"/>
                </a:solidFill>
                <a:latin typeface="Georgia"/>
                <a:cs typeface="Georgia"/>
              </a:rPr>
              <a:t>Related, potentially serious, issues </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37325667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087336" y="1225666"/>
            <a:ext cx="7233746" cy="4893647"/>
          </a:xfrm>
          <a:prstGeom prst="rect">
            <a:avLst/>
          </a:prstGeom>
          <a:noFill/>
        </p:spPr>
        <p:txBody>
          <a:bodyPr wrap="square" rtlCol="0">
            <a:spAutoFit/>
          </a:bodyPr>
          <a:lstStyle/>
          <a:p>
            <a:pPr marL="342900" indent="-342900">
              <a:buFont typeface="Arial"/>
              <a:buChar char="•"/>
            </a:pPr>
            <a:r>
              <a:rPr lang="en-US" sz="2400" dirty="0">
                <a:solidFill>
                  <a:srgbClr val="000000"/>
                </a:solidFill>
              </a:rPr>
              <a:t>Medical stabilization and prevention of serious medical complications/death</a:t>
            </a:r>
          </a:p>
          <a:p>
            <a:pPr marL="342900" indent="-342900">
              <a:buFont typeface="Arial"/>
              <a:buChar char="•"/>
            </a:pPr>
            <a:r>
              <a:rPr lang="en-US" sz="2400" dirty="0" smtClean="0">
                <a:solidFill>
                  <a:srgbClr val="000000"/>
                </a:solidFill>
              </a:rPr>
              <a:t>Nutritional rehabilitation</a:t>
            </a:r>
          </a:p>
          <a:p>
            <a:pPr marL="342900" indent="-342900">
              <a:buFont typeface="Arial"/>
              <a:buChar char="•"/>
            </a:pPr>
            <a:r>
              <a:rPr lang="en-US" sz="2400" dirty="0" smtClean="0">
                <a:solidFill>
                  <a:srgbClr val="000000"/>
                </a:solidFill>
              </a:rPr>
              <a:t>Weight restoration (where applicable)</a:t>
            </a:r>
          </a:p>
          <a:p>
            <a:pPr marL="342900" indent="-342900">
              <a:buFont typeface="Arial"/>
              <a:buChar char="•"/>
            </a:pPr>
            <a:r>
              <a:rPr lang="en-US" sz="2400" dirty="0" smtClean="0">
                <a:solidFill>
                  <a:srgbClr val="000000"/>
                </a:solidFill>
              </a:rPr>
              <a:t>Resumption of menses </a:t>
            </a:r>
            <a:r>
              <a:rPr lang="en-US" sz="2400" dirty="0">
                <a:solidFill>
                  <a:srgbClr val="000000"/>
                </a:solidFill>
              </a:rPr>
              <a:t>(where applicable</a:t>
            </a:r>
            <a:r>
              <a:rPr lang="en-US" sz="2400" dirty="0" smtClean="0">
                <a:solidFill>
                  <a:srgbClr val="000000"/>
                </a:solidFill>
              </a:rPr>
              <a:t>)</a:t>
            </a:r>
          </a:p>
          <a:p>
            <a:pPr marL="342900" indent="-342900">
              <a:buFont typeface="Arial"/>
              <a:buChar char="•"/>
            </a:pPr>
            <a:r>
              <a:rPr lang="en-US" sz="2400" dirty="0" smtClean="0">
                <a:solidFill>
                  <a:srgbClr val="000000"/>
                </a:solidFill>
              </a:rPr>
              <a:t>Cessation of binge eating/ compensatory behaviors</a:t>
            </a:r>
          </a:p>
          <a:p>
            <a:pPr marL="342900" indent="-342900">
              <a:buFont typeface="Arial"/>
              <a:buChar char="•"/>
            </a:pPr>
            <a:r>
              <a:rPr lang="en-US" sz="2400" dirty="0" smtClean="0">
                <a:solidFill>
                  <a:srgbClr val="000000"/>
                </a:solidFill>
              </a:rPr>
              <a:t>Cessation of ED ideation, including BI disturbance &amp; dissatisfaction</a:t>
            </a:r>
          </a:p>
          <a:p>
            <a:pPr marL="342900" indent="-342900">
              <a:buFont typeface="Arial"/>
              <a:buChar char="•"/>
            </a:pPr>
            <a:r>
              <a:rPr lang="en-US" sz="2400" dirty="0" smtClean="0">
                <a:solidFill>
                  <a:srgbClr val="000000"/>
                </a:solidFill>
              </a:rPr>
              <a:t>Restore meal patterns that promote health and social connections</a:t>
            </a:r>
          </a:p>
          <a:p>
            <a:pPr marL="342900" indent="-342900">
              <a:buFont typeface="Arial"/>
              <a:buChar char="•"/>
            </a:pPr>
            <a:r>
              <a:rPr lang="en-US" sz="2400" dirty="0" smtClean="0">
                <a:solidFill>
                  <a:srgbClr val="000000"/>
                </a:solidFill>
              </a:rPr>
              <a:t>Re-establish social engagement</a:t>
            </a:r>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p:txBody>
      </p:sp>
      <p:sp>
        <p:nvSpPr>
          <p:cNvPr id="8" name="TextBox 7"/>
          <p:cNvSpPr txBox="1"/>
          <p:nvPr/>
        </p:nvSpPr>
        <p:spPr>
          <a:xfrm>
            <a:off x="1087336" y="0"/>
            <a:ext cx="6708669" cy="954107"/>
          </a:xfrm>
          <a:prstGeom prst="rect">
            <a:avLst/>
          </a:prstGeom>
          <a:noFill/>
        </p:spPr>
        <p:txBody>
          <a:bodyPr wrap="square" rtlCol="0">
            <a:spAutoFit/>
          </a:bodyPr>
          <a:lstStyle/>
          <a:p>
            <a:pPr algn="ctr"/>
            <a:r>
              <a:rPr lang="en-US" sz="2800" dirty="0" smtClean="0">
                <a:solidFill>
                  <a:srgbClr val="840023"/>
                </a:solidFill>
                <a:latin typeface="Georgia"/>
                <a:cs typeface="Georgia"/>
              </a:rPr>
              <a:t>Eating Disorders: </a:t>
            </a:r>
          </a:p>
          <a:p>
            <a:pPr algn="ctr"/>
            <a:r>
              <a:rPr lang="en-US" sz="2800" dirty="0" smtClean="0">
                <a:solidFill>
                  <a:srgbClr val="840023"/>
                </a:solidFill>
                <a:latin typeface="Georgia"/>
                <a:cs typeface="Georgia"/>
              </a:rPr>
              <a:t>Goals of Treatment</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3258947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087336" y="1225666"/>
            <a:ext cx="7233746" cy="5816976"/>
          </a:xfrm>
          <a:prstGeom prst="rect">
            <a:avLst/>
          </a:prstGeom>
          <a:noFill/>
        </p:spPr>
        <p:txBody>
          <a:bodyPr wrap="square" rtlCol="0">
            <a:spAutoFit/>
          </a:bodyPr>
          <a:lstStyle/>
          <a:p>
            <a:r>
              <a:rPr lang="en-US" sz="2000" dirty="0" smtClean="0">
                <a:solidFill>
                  <a:srgbClr val="000000"/>
                </a:solidFill>
              </a:rPr>
              <a:t>Academy for Eating Disorders </a:t>
            </a:r>
            <a:r>
              <a:rPr lang="en-US" sz="2000" dirty="0">
                <a:solidFill>
                  <a:srgbClr val="000000"/>
                </a:solidFill>
              </a:rPr>
              <a:t>(</a:t>
            </a:r>
            <a:r>
              <a:rPr lang="en-US" sz="2000" dirty="0" smtClean="0">
                <a:solidFill>
                  <a:srgbClr val="000000"/>
                </a:solidFill>
              </a:rPr>
              <a:t>2012, 2</a:t>
            </a:r>
            <a:r>
              <a:rPr lang="en-US" sz="2000" baseline="30000" dirty="0" smtClean="0">
                <a:solidFill>
                  <a:srgbClr val="000000"/>
                </a:solidFill>
              </a:rPr>
              <a:t>nd</a:t>
            </a:r>
            <a:r>
              <a:rPr lang="en-US" sz="2000" dirty="0" smtClean="0">
                <a:solidFill>
                  <a:srgbClr val="000000"/>
                </a:solidFill>
              </a:rPr>
              <a:t> ed.) </a:t>
            </a:r>
            <a:r>
              <a:rPr lang="en-US" sz="2000" i="1" dirty="0" smtClean="0">
                <a:solidFill>
                  <a:srgbClr val="000000"/>
                </a:solidFill>
              </a:rPr>
              <a:t>Critical points for early recognition and medical risk management in the care of individuals with eating disorders:</a:t>
            </a:r>
          </a:p>
          <a:p>
            <a:endParaRPr lang="en-US" sz="2400" dirty="0">
              <a:solidFill>
                <a:srgbClr val="000000"/>
              </a:solidFill>
            </a:endParaRPr>
          </a:p>
          <a:p>
            <a:r>
              <a:rPr lang="en-US" sz="2400" dirty="0" smtClean="0">
                <a:solidFill>
                  <a:srgbClr val="000000"/>
                </a:solidFill>
              </a:rPr>
              <a:t>“Evidence-based treatment delivered by health professionals with expertise in the care of patients with ED is mandatory. Optimal care includes a multidisciplinary team approach by ED specialists including… </a:t>
            </a:r>
          </a:p>
          <a:p>
            <a:r>
              <a:rPr lang="en-US" sz="2400" dirty="0" smtClean="0">
                <a:solidFill>
                  <a:srgbClr val="000000"/>
                </a:solidFill>
              </a:rPr>
              <a:t>medical, psychological, nutritional, and pharmacologic services. … </a:t>
            </a:r>
          </a:p>
          <a:p>
            <a:r>
              <a:rPr lang="en-US" sz="2400" dirty="0" smtClean="0">
                <a:solidFill>
                  <a:srgbClr val="000000"/>
                </a:solidFill>
              </a:rPr>
              <a:t>Families and spouses should be included whenever possible.”</a:t>
            </a:r>
          </a:p>
          <a:p>
            <a:r>
              <a:rPr lang="en-US" sz="2400" dirty="0" smtClean="0">
                <a:solidFill>
                  <a:srgbClr val="000000"/>
                </a:solidFill>
              </a:rPr>
              <a:t> </a:t>
            </a:r>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p:txBody>
      </p:sp>
      <p:sp>
        <p:nvSpPr>
          <p:cNvPr id="8" name="TextBox 7"/>
          <p:cNvSpPr txBox="1"/>
          <p:nvPr/>
        </p:nvSpPr>
        <p:spPr>
          <a:xfrm>
            <a:off x="1087336" y="0"/>
            <a:ext cx="6708669" cy="954107"/>
          </a:xfrm>
          <a:prstGeom prst="rect">
            <a:avLst/>
          </a:prstGeom>
          <a:noFill/>
        </p:spPr>
        <p:txBody>
          <a:bodyPr wrap="square" rtlCol="0">
            <a:spAutoFit/>
          </a:bodyPr>
          <a:lstStyle/>
          <a:p>
            <a:pPr algn="ctr"/>
            <a:r>
              <a:rPr lang="en-US" sz="2800" dirty="0" smtClean="0">
                <a:solidFill>
                  <a:srgbClr val="840023"/>
                </a:solidFill>
                <a:latin typeface="Georgia"/>
                <a:cs typeface="Georgia"/>
              </a:rPr>
              <a:t>Eating Disorders: </a:t>
            </a:r>
          </a:p>
          <a:p>
            <a:pPr algn="ctr"/>
            <a:r>
              <a:rPr lang="en-US" sz="2800" dirty="0" smtClean="0">
                <a:solidFill>
                  <a:srgbClr val="840023"/>
                </a:solidFill>
                <a:latin typeface="Georgia"/>
                <a:cs typeface="Georgia"/>
              </a:rPr>
              <a:t>Who is Involved in Treatment?</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722343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Campus.content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02788" y="2100790"/>
            <a:ext cx="6770624" cy="492443"/>
          </a:xfrm>
          <a:prstGeom prst="rect">
            <a:avLst/>
          </a:prstGeom>
          <a:noFill/>
        </p:spPr>
        <p:txBody>
          <a:bodyPr wrap="square" rtlCol="0">
            <a:spAutoFit/>
          </a:bodyPr>
          <a:lstStyle/>
          <a:p>
            <a:pPr algn="ctr"/>
            <a:r>
              <a:rPr lang="en-US" sz="2600" dirty="0" smtClean="0">
                <a:solidFill>
                  <a:srgbClr val="720523"/>
                </a:solidFill>
                <a:latin typeface="Georgia"/>
                <a:cs typeface="Georgia"/>
              </a:rPr>
              <a:t>Discussion Overview</a:t>
            </a:r>
            <a:endParaRPr lang="en-US" sz="2600" dirty="0">
              <a:solidFill>
                <a:srgbClr val="720523"/>
              </a:solidFill>
              <a:latin typeface="Georgia"/>
              <a:cs typeface="Georgia"/>
            </a:endParaRPr>
          </a:p>
        </p:txBody>
      </p:sp>
      <p:sp>
        <p:nvSpPr>
          <p:cNvPr id="6" name="TextBox 5"/>
          <p:cNvSpPr txBox="1"/>
          <p:nvPr/>
        </p:nvSpPr>
        <p:spPr>
          <a:xfrm>
            <a:off x="1263215" y="2593233"/>
            <a:ext cx="6399118" cy="3533958"/>
          </a:xfrm>
          <a:prstGeom prst="rect">
            <a:avLst/>
          </a:prstGeom>
          <a:noFill/>
        </p:spPr>
        <p:txBody>
          <a:bodyPr wrap="square" rtlCol="0">
            <a:spAutoFit/>
          </a:bodyPr>
          <a:lstStyle/>
          <a:p>
            <a:pPr marL="285750" indent="-285750">
              <a:lnSpc>
                <a:spcPct val="120000"/>
              </a:lnSpc>
              <a:buFont typeface="Arial"/>
              <a:buChar char="•"/>
            </a:pPr>
            <a:r>
              <a:rPr lang="en-US" sz="1600" dirty="0" smtClean="0">
                <a:solidFill>
                  <a:srgbClr val="4A4F50"/>
                </a:solidFill>
                <a:latin typeface="Minion Pro"/>
                <a:cs typeface="Minion Pro"/>
              </a:rPr>
              <a:t>What are eating disorders? </a:t>
            </a:r>
          </a:p>
          <a:p>
            <a:pPr marL="742950" lvl="1" indent="-285750">
              <a:lnSpc>
                <a:spcPct val="120000"/>
              </a:lnSpc>
              <a:buFont typeface="Arial"/>
              <a:buChar char="•"/>
            </a:pPr>
            <a:r>
              <a:rPr lang="en-US" sz="1600" dirty="0" smtClean="0">
                <a:solidFill>
                  <a:srgbClr val="4A4F50"/>
                </a:solidFill>
                <a:latin typeface="Minion Pro"/>
                <a:cs typeface="Minion Pro"/>
              </a:rPr>
              <a:t>Medical complications.</a:t>
            </a:r>
          </a:p>
          <a:p>
            <a:pPr marL="742950" lvl="1" indent="-285750">
              <a:lnSpc>
                <a:spcPct val="120000"/>
              </a:lnSpc>
              <a:buFont typeface="Arial"/>
              <a:buChar char="•"/>
            </a:pPr>
            <a:r>
              <a:rPr lang="en-US" sz="1600" dirty="0" smtClean="0">
                <a:solidFill>
                  <a:srgbClr val="4A4F50"/>
                </a:solidFill>
                <a:latin typeface="Minion Pro"/>
                <a:cs typeface="Minion Pro"/>
              </a:rPr>
              <a:t>Multidisciplinary treatment</a:t>
            </a:r>
          </a:p>
          <a:p>
            <a:pPr marL="285750" indent="-285750">
              <a:lnSpc>
                <a:spcPct val="120000"/>
              </a:lnSpc>
              <a:buFont typeface="Arial"/>
              <a:buChar char="•"/>
            </a:pPr>
            <a:r>
              <a:rPr lang="en-US" sz="1600" dirty="0" smtClean="0">
                <a:solidFill>
                  <a:srgbClr val="4A4F50"/>
                </a:solidFill>
                <a:latin typeface="Minion Pro"/>
                <a:cs typeface="Minion Pro"/>
              </a:rPr>
              <a:t>Balancing Autonomy and Beneficence </a:t>
            </a:r>
          </a:p>
          <a:p>
            <a:pPr marL="285750" indent="-285750">
              <a:lnSpc>
                <a:spcPct val="120000"/>
              </a:lnSpc>
              <a:buFont typeface="Arial"/>
              <a:buChar char="•"/>
            </a:pPr>
            <a:r>
              <a:rPr lang="en-US" sz="1600" dirty="0" smtClean="0">
                <a:solidFill>
                  <a:srgbClr val="4A4F50"/>
                </a:solidFill>
                <a:latin typeface="Minion Pro"/>
                <a:cs typeface="Minion Pro"/>
              </a:rPr>
              <a:t>Training</a:t>
            </a:r>
          </a:p>
          <a:p>
            <a:pPr marL="742950" lvl="1" indent="-285750">
              <a:lnSpc>
                <a:spcPct val="120000"/>
              </a:lnSpc>
              <a:buFont typeface="Arial"/>
              <a:buChar char="•"/>
            </a:pPr>
            <a:r>
              <a:rPr lang="en-US" sz="1600" dirty="0">
                <a:solidFill>
                  <a:srgbClr val="4A4F50"/>
                </a:solidFill>
                <a:latin typeface="Minion Pro"/>
                <a:cs typeface="Minion Pro"/>
              </a:rPr>
              <a:t>A</a:t>
            </a:r>
            <a:r>
              <a:rPr lang="en-US" sz="1600" dirty="0" smtClean="0">
                <a:solidFill>
                  <a:srgbClr val="4A4F50"/>
                </a:solidFill>
                <a:latin typeface="Minion Pro"/>
                <a:cs typeface="Minion Pro"/>
              </a:rPr>
              <a:t>re we successfully training enough practitioners?</a:t>
            </a:r>
          </a:p>
          <a:p>
            <a:pPr marL="285750" indent="-285750">
              <a:lnSpc>
                <a:spcPct val="120000"/>
              </a:lnSpc>
              <a:buFont typeface="Arial"/>
              <a:buChar char="•"/>
            </a:pPr>
            <a:r>
              <a:rPr lang="en-US" sz="1600" dirty="0" smtClean="0">
                <a:solidFill>
                  <a:srgbClr val="4A4F50"/>
                </a:solidFill>
                <a:latin typeface="Minion Pro"/>
                <a:cs typeface="Minion Pro"/>
              </a:rPr>
              <a:t>Treatment</a:t>
            </a:r>
          </a:p>
          <a:p>
            <a:pPr marL="742950" lvl="1" indent="-285750">
              <a:lnSpc>
                <a:spcPct val="120000"/>
              </a:lnSpc>
              <a:buFont typeface="Arial"/>
              <a:buChar char="•"/>
            </a:pPr>
            <a:r>
              <a:rPr lang="en-US" sz="1600" dirty="0" smtClean="0">
                <a:solidFill>
                  <a:srgbClr val="4A4F50"/>
                </a:solidFill>
                <a:latin typeface="Minion Pro"/>
                <a:cs typeface="Minion Pro"/>
              </a:rPr>
              <a:t>Are treatment centers and practitioners providing the best available care?</a:t>
            </a:r>
            <a:endParaRPr lang="en-US" sz="1600" dirty="0">
              <a:solidFill>
                <a:srgbClr val="4A4F50"/>
              </a:solidFill>
              <a:latin typeface="Minion Pro"/>
              <a:cs typeface="Minion Pro"/>
            </a:endParaRPr>
          </a:p>
          <a:p>
            <a:pPr marL="285750" indent="-285750">
              <a:lnSpc>
                <a:spcPct val="120000"/>
              </a:lnSpc>
              <a:buFont typeface="Arial"/>
              <a:buChar char="•"/>
            </a:pPr>
            <a:r>
              <a:rPr lang="en-US" sz="1600" dirty="0">
                <a:solidFill>
                  <a:srgbClr val="4A4F50"/>
                </a:solidFill>
                <a:latin typeface="Minion Pro"/>
                <a:cs typeface="Minion Pro"/>
              </a:rPr>
              <a:t>Managed care</a:t>
            </a:r>
          </a:p>
          <a:p>
            <a:pPr marL="742950" lvl="1" indent="-285750">
              <a:lnSpc>
                <a:spcPct val="120000"/>
              </a:lnSpc>
              <a:buFont typeface="Arial"/>
              <a:buChar char="•"/>
            </a:pPr>
            <a:r>
              <a:rPr lang="en-US" sz="1600" dirty="0" smtClean="0">
                <a:solidFill>
                  <a:srgbClr val="4A4F50"/>
                </a:solidFill>
                <a:latin typeface="Minion Pro"/>
                <a:cs typeface="Minion Pro"/>
              </a:rPr>
              <a:t>How does the health care industry impact treatment?</a:t>
            </a:r>
          </a:p>
          <a:p>
            <a:pPr>
              <a:lnSpc>
                <a:spcPct val="120000"/>
              </a:lnSpc>
            </a:pPr>
            <a:endParaRPr lang="en-US" sz="1600" baseline="30000" dirty="0">
              <a:solidFill>
                <a:srgbClr val="4A4F50"/>
              </a:solidFill>
              <a:latin typeface="Minion Pro"/>
              <a:cs typeface="Minion Pro"/>
            </a:endParaRPr>
          </a:p>
        </p:txBody>
      </p:sp>
      <p:pic>
        <p:nvPicPr>
          <p:cNvPr id="3" name="Picture 2" descr="GeneralCampus.contentslide1.visua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94" y="0"/>
            <a:ext cx="2798064" cy="1828800"/>
          </a:xfrm>
          <a:prstGeom prst="rect">
            <a:avLst/>
          </a:prstGeom>
        </p:spPr>
      </p:pic>
      <p:pic>
        <p:nvPicPr>
          <p:cNvPr id="8" name="Picture 7" descr="GeneralCampus.contentslide1.visual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108" y="0"/>
            <a:ext cx="3956304" cy="1828800"/>
          </a:xfrm>
          <a:prstGeom prst="rect">
            <a:avLst/>
          </a:prstGeom>
        </p:spPr>
      </p:pic>
    </p:spTree>
    <p:extLst>
      <p:ext uri="{BB962C8B-B14F-4D97-AF65-F5344CB8AC3E}">
        <p14:creationId xmlns:p14="http://schemas.microsoft.com/office/powerpoint/2010/main" val="34453026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087336" y="1225666"/>
            <a:ext cx="7233746" cy="5632310"/>
          </a:xfrm>
          <a:prstGeom prst="rect">
            <a:avLst/>
          </a:prstGeom>
          <a:noFill/>
        </p:spPr>
        <p:txBody>
          <a:bodyPr wrap="square" rtlCol="0">
            <a:spAutoFit/>
          </a:bodyPr>
          <a:lstStyle/>
          <a:p>
            <a:pPr marL="342900" indent="-342900">
              <a:buFontTx/>
              <a:buChar char="-"/>
            </a:pPr>
            <a:r>
              <a:rPr lang="en-US" sz="2400" dirty="0" smtClean="0">
                <a:solidFill>
                  <a:srgbClr val="000000"/>
                </a:solidFill>
              </a:rPr>
              <a:t>Psychologist/therapist</a:t>
            </a:r>
          </a:p>
          <a:p>
            <a:pPr marL="342900" indent="-342900">
              <a:buFontTx/>
              <a:buChar char="-"/>
            </a:pPr>
            <a:r>
              <a:rPr lang="en-US" sz="2400" dirty="0" smtClean="0">
                <a:solidFill>
                  <a:srgbClr val="000000"/>
                </a:solidFill>
              </a:rPr>
              <a:t>Nutritionist</a:t>
            </a:r>
          </a:p>
          <a:p>
            <a:pPr marL="342900" indent="-342900">
              <a:buFontTx/>
              <a:buChar char="-"/>
            </a:pPr>
            <a:r>
              <a:rPr lang="en-US" sz="2400" dirty="0" smtClean="0">
                <a:solidFill>
                  <a:srgbClr val="000000"/>
                </a:solidFill>
              </a:rPr>
              <a:t>Psychiatrist</a:t>
            </a:r>
          </a:p>
          <a:p>
            <a:pPr marL="342900" indent="-342900">
              <a:buFontTx/>
              <a:buChar char="-"/>
            </a:pPr>
            <a:r>
              <a:rPr lang="en-US" sz="2400" dirty="0" smtClean="0">
                <a:solidFill>
                  <a:srgbClr val="000000"/>
                </a:solidFill>
              </a:rPr>
              <a:t>Other medical practitioners:</a:t>
            </a:r>
          </a:p>
          <a:p>
            <a:pPr marL="800100" lvl="1" indent="-342900">
              <a:buFontTx/>
              <a:buChar char="-"/>
            </a:pPr>
            <a:r>
              <a:rPr lang="en-US" sz="2400" dirty="0" smtClean="0">
                <a:solidFill>
                  <a:srgbClr val="000000"/>
                </a:solidFill>
              </a:rPr>
              <a:t>Primary care</a:t>
            </a:r>
          </a:p>
          <a:p>
            <a:pPr marL="800100" lvl="1" indent="-342900">
              <a:buFontTx/>
              <a:buChar char="-"/>
            </a:pPr>
            <a:r>
              <a:rPr lang="en-US" sz="2400" dirty="0" smtClean="0">
                <a:solidFill>
                  <a:srgbClr val="000000"/>
                </a:solidFill>
              </a:rPr>
              <a:t>Gastroenterologist</a:t>
            </a:r>
          </a:p>
          <a:p>
            <a:pPr marL="800100" lvl="1" indent="-342900">
              <a:buFontTx/>
              <a:buChar char="-"/>
            </a:pPr>
            <a:r>
              <a:rPr lang="en-US" sz="2400" dirty="0" smtClean="0">
                <a:solidFill>
                  <a:srgbClr val="000000"/>
                </a:solidFill>
              </a:rPr>
              <a:t>Cardiologist</a:t>
            </a:r>
          </a:p>
          <a:p>
            <a:pPr marL="800100" lvl="1" indent="-342900">
              <a:buFontTx/>
              <a:buChar char="-"/>
            </a:pPr>
            <a:r>
              <a:rPr lang="en-US" sz="2400" dirty="0" smtClean="0">
                <a:solidFill>
                  <a:srgbClr val="000000"/>
                </a:solidFill>
              </a:rPr>
              <a:t>Endocrinologist</a:t>
            </a:r>
          </a:p>
          <a:p>
            <a:pPr lvl="1"/>
            <a:endParaRPr lang="en-US" sz="2400" dirty="0" smtClean="0">
              <a:solidFill>
                <a:srgbClr val="000000"/>
              </a:solidFill>
            </a:endParaRPr>
          </a:p>
          <a:p>
            <a:pPr lvl="1"/>
            <a:r>
              <a:rPr lang="en-US" sz="2400" dirty="0" smtClean="0">
                <a:solidFill>
                  <a:srgbClr val="000000"/>
                </a:solidFill>
              </a:rPr>
              <a:t>Practitioners who may be involved in early recognition:</a:t>
            </a:r>
          </a:p>
          <a:p>
            <a:pPr lvl="1"/>
            <a:r>
              <a:rPr lang="en-US" sz="2400" dirty="0">
                <a:solidFill>
                  <a:srgbClr val="000000"/>
                </a:solidFill>
              </a:rPr>
              <a:t>	</a:t>
            </a:r>
            <a:r>
              <a:rPr lang="en-US" sz="2400" dirty="0" smtClean="0">
                <a:solidFill>
                  <a:srgbClr val="000000"/>
                </a:solidFill>
              </a:rPr>
              <a:t>Dentist</a:t>
            </a:r>
          </a:p>
          <a:p>
            <a:pPr lvl="1"/>
            <a:r>
              <a:rPr lang="en-US" sz="2400" dirty="0">
                <a:solidFill>
                  <a:srgbClr val="000000"/>
                </a:solidFill>
              </a:rPr>
              <a:t>	</a:t>
            </a:r>
            <a:r>
              <a:rPr lang="en-US" sz="2400" dirty="0" smtClean="0">
                <a:solidFill>
                  <a:srgbClr val="000000"/>
                </a:solidFill>
              </a:rPr>
              <a:t>Dermatologist</a:t>
            </a:r>
            <a:endParaRPr lang="en-US" sz="2400" dirty="0">
              <a:solidFill>
                <a:srgbClr val="000000"/>
              </a:solidFill>
            </a:endParaRPr>
          </a:p>
          <a:p>
            <a:endParaRPr lang="en-US" sz="2400" dirty="0" smtClean="0">
              <a:solidFill>
                <a:srgbClr val="000000"/>
              </a:solidFill>
            </a:endParaRPr>
          </a:p>
          <a:p>
            <a:endParaRPr lang="en-US" sz="2400" dirty="0">
              <a:solidFill>
                <a:srgbClr val="000000"/>
              </a:solidFill>
            </a:endParaRPr>
          </a:p>
        </p:txBody>
      </p:sp>
      <p:sp>
        <p:nvSpPr>
          <p:cNvPr id="8" name="TextBox 7"/>
          <p:cNvSpPr txBox="1"/>
          <p:nvPr/>
        </p:nvSpPr>
        <p:spPr>
          <a:xfrm>
            <a:off x="1087336" y="0"/>
            <a:ext cx="6708669" cy="954107"/>
          </a:xfrm>
          <a:prstGeom prst="rect">
            <a:avLst/>
          </a:prstGeom>
          <a:noFill/>
        </p:spPr>
        <p:txBody>
          <a:bodyPr wrap="square" rtlCol="0">
            <a:spAutoFit/>
          </a:bodyPr>
          <a:lstStyle/>
          <a:p>
            <a:pPr algn="ctr"/>
            <a:r>
              <a:rPr lang="en-US" sz="2800" dirty="0" smtClean="0">
                <a:solidFill>
                  <a:srgbClr val="840023"/>
                </a:solidFill>
                <a:latin typeface="Georgia"/>
                <a:cs typeface="Georgia"/>
              </a:rPr>
              <a:t>Eating Disorders: </a:t>
            </a:r>
          </a:p>
          <a:p>
            <a:pPr algn="ctr"/>
            <a:r>
              <a:rPr lang="en-US" sz="2800" dirty="0" smtClean="0">
                <a:solidFill>
                  <a:srgbClr val="840023"/>
                </a:solidFill>
                <a:latin typeface="Georgia"/>
                <a:cs typeface="Georgia"/>
              </a:rPr>
              <a:t>Who is Involved in Treatment?</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14904112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087336" y="959830"/>
            <a:ext cx="7233746" cy="4616648"/>
          </a:xfrm>
          <a:prstGeom prst="rect">
            <a:avLst/>
          </a:prstGeom>
          <a:noFill/>
        </p:spPr>
        <p:txBody>
          <a:bodyPr wrap="square" rtlCol="0">
            <a:spAutoFit/>
          </a:bodyPr>
          <a:lstStyle/>
          <a:p>
            <a:pPr marL="457200" indent="-457200">
              <a:buFont typeface="Arial"/>
              <a:buChar char="•"/>
            </a:pPr>
            <a:r>
              <a:rPr lang="en-US" sz="2800" dirty="0"/>
              <a:t>Many patients require both medical &amp; psychological treatment</a:t>
            </a:r>
          </a:p>
          <a:p>
            <a:pPr marL="457200" indent="-457200">
              <a:buFont typeface="Arial"/>
              <a:buChar char="•"/>
            </a:pPr>
            <a:r>
              <a:rPr lang="en-US" sz="2800" dirty="0"/>
              <a:t>High cost, especially for AN</a:t>
            </a:r>
          </a:p>
          <a:p>
            <a:pPr marL="800100" lvl="1" indent="-342900">
              <a:buFont typeface="Arial"/>
              <a:buChar char="•"/>
            </a:pPr>
            <a:r>
              <a:rPr lang="en-US" sz="2400" dirty="0"/>
              <a:t>Avg. female with AN: 26 </a:t>
            </a:r>
            <a:r>
              <a:rPr lang="en-US" sz="2400" dirty="0">
                <a:solidFill>
                  <a:srgbClr val="000000"/>
                </a:solidFill>
              </a:rPr>
              <a:t>days </a:t>
            </a:r>
            <a:r>
              <a:rPr lang="en-US" sz="2400" dirty="0" err="1">
                <a:solidFill>
                  <a:srgbClr val="000000"/>
                </a:solidFill>
              </a:rPr>
              <a:t>inpt</a:t>
            </a:r>
            <a:r>
              <a:rPr lang="en-US" sz="2400" dirty="0"/>
              <a:t>, 17days </a:t>
            </a:r>
            <a:r>
              <a:rPr lang="en-US" sz="2400" dirty="0" err="1"/>
              <a:t>oupt</a:t>
            </a:r>
            <a:r>
              <a:rPr lang="en-US" sz="2400" dirty="0"/>
              <a:t> </a:t>
            </a:r>
            <a:endParaRPr lang="en-US" sz="2400" dirty="0" smtClean="0"/>
          </a:p>
          <a:p>
            <a:pPr marL="800100" lvl="1" indent="-342900">
              <a:buFont typeface="Arial"/>
              <a:buChar char="•"/>
            </a:pPr>
            <a:r>
              <a:rPr lang="en-US" sz="2400" dirty="0"/>
              <a:t>	</a:t>
            </a:r>
            <a:r>
              <a:rPr lang="en-US" sz="2400" dirty="0" smtClean="0"/>
              <a:t>~ </a:t>
            </a:r>
            <a:r>
              <a:rPr lang="en-US" sz="2400" dirty="0"/>
              <a:t>$19,728 per year</a:t>
            </a:r>
          </a:p>
          <a:p>
            <a:pPr marL="800100" lvl="1" indent="-342900">
              <a:buFont typeface="Arial"/>
              <a:buChar char="•"/>
            </a:pPr>
            <a:r>
              <a:rPr lang="en-US" sz="2400" dirty="0"/>
              <a:t>Avg. male with AN: 16 days </a:t>
            </a:r>
            <a:r>
              <a:rPr lang="en-US" sz="2400" dirty="0" err="1"/>
              <a:t>inpt</a:t>
            </a:r>
            <a:r>
              <a:rPr lang="en-US" sz="2400" dirty="0"/>
              <a:t>; 9 days </a:t>
            </a:r>
            <a:r>
              <a:rPr lang="en-US" sz="2400" dirty="0" err="1"/>
              <a:t>outpt</a:t>
            </a:r>
            <a:r>
              <a:rPr lang="en-US" sz="2400" dirty="0"/>
              <a:t> </a:t>
            </a:r>
            <a:r>
              <a:rPr lang="en-US" dirty="0"/>
              <a:t>(Leslie et al., 2000) </a:t>
            </a:r>
            <a:endParaRPr lang="en-US" sz="2000" dirty="0"/>
          </a:p>
          <a:p>
            <a:pPr marL="457200" indent="-457200">
              <a:buFont typeface="Arial"/>
              <a:buChar char="•"/>
            </a:pPr>
            <a:r>
              <a:rPr lang="en-US" sz="2800" dirty="0"/>
              <a:t>BN rates: </a:t>
            </a:r>
          </a:p>
          <a:p>
            <a:pPr marL="800100" lvl="1" indent="-342900">
              <a:buFont typeface="Arial"/>
              <a:buChar char="•"/>
            </a:pPr>
            <a:r>
              <a:rPr lang="en-US" sz="2400" dirty="0"/>
              <a:t>Avg. female with BN: 15 days </a:t>
            </a:r>
            <a:r>
              <a:rPr lang="en-US" sz="2400" dirty="0" err="1"/>
              <a:t>inpt</a:t>
            </a:r>
            <a:r>
              <a:rPr lang="en-US" sz="2400" dirty="0"/>
              <a:t>, 16 days </a:t>
            </a:r>
            <a:r>
              <a:rPr lang="en-US" sz="2400" dirty="0" err="1"/>
              <a:t>outpt</a:t>
            </a:r>
            <a:r>
              <a:rPr lang="en-US" sz="2400" dirty="0"/>
              <a:t>, </a:t>
            </a:r>
            <a:endParaRPr lang="en-US" sz="2400" dirty="0" smtClean="0"/>
          </a:p>
          <a:p>
            <a:pPr marL="800100" lvl="1" indent="-342900">
              <a:buFont typeface="Arial"/>
              <a:buChar char="•"/>
            </a:pPr>
            <a:r>
              <a:rPr lang="en-US" sz="2400" dirty="0"/>
              <a:t>	</a:t>
            </a:r>
            <a:r>
              <a:rPr lang="en-US" sz="2400" dirty="0" smtClean="0"/>
              <a:t>~$</a:t>
            </a:r>
            <a:r>
              <a:rPr lang="en-US" sz="2400" dirty="0"/>
              <a:t>10,970 per year </a:t>
            </a:r>
          </a:p>
          <a:p>
            <a:pPr marL="800100" lvl="1" indent="-342900">
              <a:buFont typeface="Arial"/>
              <a:buChar char="•"/>
            </a:pPr>
            <a:r>
              <a:rPr lang="en-US" sz="2400" dirty="0"/>
              <a:t>Avg. male with BN: 22 days </a:t>
            </a:r>
            <a:r>
              <a:rPr lang="en-US" sz="2400" dirty="0" err="1"/>
              <a:t>inpt</a:t>
            </a:r>
            <a:r>
              <a:rPr lang="en-US" sz="2400" dirty="0"/>
              <a:t>, 9 days </a:t>
            </a:r>
            <a:r>
              <a:rPr lang="en-US" sz="2400" dirty="0" err="1"/>
              <a:t>outpt</a:t>
            </a:r>
            <a:r>
              <a:rPr lang="en-US" sz="2400" dirty="0"/>
              <a:t> </a:t>
            </a:r>
            <a:r>
              <a:rPr lang="en-US" sz="2000" dirty="0"/>
              <a:t>(</a:t>
            </a:r>
            <a:r>
              <a:rPr lang="en-US" sz="2000" dirty="0" err="1"/>
              <a:t>Streigel</a:t>
            </a:r>
            <a:r>
              <a:rPr lang="en-US" sz="2000" dirty="0"/>
              <a:t>-Moore et al., 2000</a:t>
            </a:r>
            <a:r>
              <a:rPr lang="en-US" sz="2000" dirty="0" smtClean="0"/>
              <a:t>)</a:t>
            </a:r>
            <a:endParaRPr lang="en-US" sz="2000" dirty="0"/>
          </a:p>
        </p:txBody>
      </p:sp>
      <p:sp>
        <p:nvSpPr>
          <p:cNvPr id="8" name="TextBox 7"/>
          <p:cNvSpPr txBox="1"/>
          <p:nvPr/>
        </p:nvSpPr>
        <p:spPr>
          <a:xfrm>
            <a:off x="1087336" y="0"/>
            <a:ext cx="6708669" cy="954107"/>
          </a:xfrm>
          <a:prstGeom prst="rect">
            <a:avLst/>
          </a:prstGeom>
          <a:noFill/>
        </p:spPr>
        <p:txBody>
          <a:bodyPr wrap="square" rtlCol="0">
            <a:spAutoFit/>
          </a:bodyPr>
          <a:lstStyle/>
          <a:p>
            <a:pPr algn="ctr"/>
            <a:r>
              <a:rPr lang="en-US" sz="2800" dirty="0" smtClean="0">
                <a:solidFill>
                  <a:srgbClr val="840023"/>
                </a:solidFill>
                <a:latin typeface="Georgia"/>
                <a:cs typeface="Georgia"/>
              </a:rPr>
              <a:t>Eating Disorders: </a:t>
            </a:r>
          </a:p>
          <a:p>
            <a:pPr algn="ctr"/>
            <a:r>
              <a:rPr lang="en-US" sz="2800" dirty="0" smtClean="0">
                <a:solidFill>
                  <a:srgbClr val="840023"/>
                </a:solidFill>
                <a:latin typeface="Georgia"/>
                <a:cs typeface="Georgia"/>
              </a:rPr>
              <a:t>Treatment Use</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11855648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087336" y="959830"/>
            <a:ext cx="7233746" cy="4154983"/>
          </a:xfrm>
          <a:prstGeom prst="rect">
            <a:avLst/>
          </a:prstGeom>
          <a:noFill/>
        </p:spPr>
        <p:txBody>
          <a:bodyPr wrap="square" rtlCol="0">
            <a:spAutoFit/>
          </a:bodyPr>
          <a:lstStyle/>
          <a:p>
            <a:pPr marL="457200" indent="-457200">
              <a:buFont typeface="Arial"/>
              <a:buChar char="•"/>
            </a:pPr>
            <a:r>
              <a:rPr lang="en-US" sz="2800" dirty="0" smtClean="0">
                <a:solidFill>
                  <a:srgbClr val="000000"/>
                </a:solidFill>
              </a:rPr>
              <a:t>$AN &gt; $BN</a:t>
            </a:r>
          </a:p>
          <a:p>
            <a:pPr marL="457200" indent="-457200">
              <a:buFont typeface="Arial"/>
              <a:buChar char="•"/>
            </a:pPr>
            <a:r>
              <a:rPr lang="en-US" sz="2800" dirty="0" smtClean="0">
                <a:solidFill>
                  <a:srgbClr val="000000"/>
                </a:solidFill>
              </a:rPr>
              <a:t>Predictive of greater cost/more treatment: greater </a:t>
            </a:r>
            <a:r>
              <a:rPr lang="en-US" sz="2800" dirty="0" err="1" smtClean="0">
                <a:solidFill>
                  <a:srgbClr val="000000"/>
                </a:solidFill>
              </a:rPr>
              <a:t>Sx</a:t>
            </a:r>
            <a:r>
              <a:rPr lang="en-US" sz="2800" dirty="0" smtClean="0">
                <a:solidFill>
                  <a:srgbClr val="000000"/>
                </a:solidFill>
              </a:rPr>
              <a:t> severity; worse psychosocial </a:t>
            </a:r>
            <a:r>
              <a:rPr lang="en-US" sz="2800" dirty="0" err="1" smtClean="0">
                <a:solidFill>
                  <a:srgbClr val="000000"/>
                </a:solidFill>
              </a:rPr>
              <a:t>Fx</a:t>
            </a:r>
            <a:r>
              <a:rPr lang="en-US" sz="2800" dirty="0" smtClean="0">
                <a:solidFill>
                  <a:srgbClr val="000000"/>
                </a:solidFill>
              </a:rPr>
              <a:t>; Comorbid personality &amp; mood DO</a:t>
            </a:r>
          </a:p>
          <a:p>
            <a:pPr marL="800100" lvl="1" indent="-342900">
              <a:buFont typeface="Arial"/>
              <a:buChar char="•"/>
            </a:pPr>
            <a:r>
              <a:rPr lang="en-US" sz="2400" dirty="0" smtClean="0">
                <a:solidFill>
                  <a:srgbClr val="000000"/>
                </a:solidFill>
              </a:rPr>
              <a:t>Personal suffering motivating treatment</a:t>
            </a:r>
          </a:p>
          <a:p>
            <a:pPr marL="800100" lvl="1" indent="-342900">
              <a:buFont typeface="Arial"/>
              <a:buChar char="•"/>
            </a:pPr>
            <a:r>
              <a:rPr lang="en-US" sz="2400" dirty="0" smtClean="0">
                <a:solidFill>
                  <a:srgbClr val="000000"/>
                </a:solidFill>
              </a:rPr>
              <a:t>Increased severity may require more extended treatment duration/intensity</a:t>
            </a:r>
          </a:p>
          <a:p>
            <a:pPr marL="457200" indent="-457200">
              <a:buFont typeface="Arial"/>
              <a:buChar char="•"/>
            </a:pPr>
            <a:r>
              <a:rPr lang="en-US" sz="2800" dirty="0" smtClean="0">
                <a:solidFill>
                  <a:srgbClr val="000000"/>
                </a:solidFill>
              </a:rPr>
              <a:t>Treatment rates are lower than prevalence rates</a:t>
            </a:r>
          </a:p>
          <a:p>
            <a:pPr marL="342900" indent="-342900">
              <a:buFont typeface="Arial"/>
              <a:buChar char="•"/>
            </a:pPr>
            <a:endParaRPr lang="en-US" sz="2400" dirty="0">
              <a:solidFill>
                <a:srgbClr val="000000"/>
              </a:solidFill>
            </a:endParaRPr>
          </a:p>
        </p:txBody>
      </p:sp>
      <p:sp>
        <p:nvSpPr>
          <p:cNvPr id="8" name="TextBox 7"/>
          <p:cNvSpPr txBox="1"/>
          <p:nvPr/>
        </p:nvSpPr>
        <p:spPr>
          <a:xfrm>
            <a:off x="1087336" y="0"/>
            <a:ext cx="6708669" cy="954107"/>
          </a:xfrm>
          <a:prstGeom prst="rect">
            <a:avLst/>
          </a:prstGeom>
          <a:noFill/>
        </p:spPr>
        <p:txBody>
          <a:bodyPr wrap="square" rtlCol="0">
            <a:spAutoFit/>
          </a:bodyPr>
          <a:lstStyle/>
          <a:p>
            <a:pPr algn="ctr"/>
            <a:r>
              <a:rPr lang="en-US" sz="2800" dirty="0" smtClean="0">
                <a:solidFill>
                  <a:srgbClr val="840023"/>
                </a:solidFill>
                <a:latin typeface="Georgia"/>
                <a:cs typeface="Georgia"/>
              </a:rPr>
              <a:t>Eating Disorders: </a:t>
            </a:r>
          </a:p>
          <a:p>
            <a:pPr algn="ctr"/>
            <a:r>
              <a:rPr lang="en-US" sz="2800" dirty="0" smtClean="0">
                <a:solidFill>
                  <a:srgbClr val="840023"/>
                </a:solidFill>
                <a:latin typeface="Georgia"/>
                <a:cs typeface="Georgia"/>
              </a:rPr>
              <a:t>Treatment Use</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2031987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087336" y="959830"/>
            <a:ext cx="6932984" cy="2246769"/>
          </a:xfrm>
          <a:prstGeom prst="rect">
            <a:avLst/>
          </a:prstGeom>
          <a:noFill/>
        </p:spPr>
        <p:txBody>
          <a:bodyPr wrap="square" rtlCol="0">
            <a:spAutoFit/>
          </a:bodyPr>
          <a:lstStyle/>
          <a:p>
            <a:pPr marL="285750" indent="-285750">
              <a:buFont typeface="Arial"/>
              <a:buChar char="•"/>
            </a:pPr>
            <a:r>
              <a:rPr lang="en-US" sz="2800" dirty="0">
                <a:solidFill>
                  <a:srgbClr val="000000"/>
                </a:solidFill>
              </a:rPr>
              <a:t>Hospitalizations</a:t>
            </a:r>
            <a:r>
              <a:rPr lang="en-US" sz="4000" dirty="0">
                <a:solidFill>
                  <a:srgbClr val="000000"/>
                </a:solidFill>
              </a:rPr>
              <a:t> </a:t>
            </a:r>
            <a:r>
              <a:rPr lang="en-US" sz="2800" dirty="0">
                <a:solidFill>
                  <a:srgbClr val="000000"/>
                </a:solidFill>
              </a:rPr>
              <a:t>for ED grew 18% from 1999-2006 </a:t>
            </a:r>
            <a:r>
              <a:rPr lang="en-US" sz="2000" dirty="0">
                <a:solidFill>
                  <a:srgbClr val="000000"/>
                </a:solidFill>
              </a:rPr>
              <a:t>(Alderman, 2010)</a:t>
            </a:r>
          </a:p>
          <a:p>
            <a:pPr marL="800100" lvl="1" indent="-342900">
              <a:buFont typeface="Arial"/>
              <a:buChar char="•"/>
            </a:pPr>
            <a:r>
              <a:rPr lang="en-US" sz="2400" dirty="0">
                <a:solidFill>
                  <a:srgbClr val="000000"/>
                </a:solidFill>
              </a:rPr>
              <a:t>Children under 12 – 119% increase</a:t>
            </a:r>
          </a:p>
          <a:p>
            <a:pPr marL="800100" lvl="1" indent="-342900">
              <a:buFont typeface="Arial"/>
              <a:buChar char="•"/>
            </a:pPr>
            <a:r>
              <a:rPr lang="en-US" sz="2400" dirty="0">
                <a:solidFill>
                  <a:srgbClr val="000000"/>
                </a:solidFill>
              </a:rPr>
              <a:t>Adults 45-64 – 48% increase</a:t>
            </a:r>
          </a:p>
          <a:p>
            <a:pPr marL="800100" lvl="1" indent="-342900">
              <a:buFont typeface="Arial"/>
              <a:buChar char="•"/>
            </a:pPr>
            <a:r>
              <a:rPr lang="en-US" sz="2400" dirty="0">
                <a:solidFill>
                  <a:srgbClr val="000000"/>
                </a:solidFill>
              </a:rPr>
              <a:t>Men –all ages – 37% </a:t>
            </a:r>
            <a:r>
              <a:rPr lang="en-US" sz="2400" dirty="0" smtClean="0">
                <a:solidFill>
                  <a:srgbClr val="000000"/>
                </a:solidFill>
              </a:rPr>
              <a:t>increase</a:t>
            </a:r>
            <a:endParaRPr lang="en-US" sz="2400" dirty="0">
              <a:solidFill>
                <a:srgbClr val="000000"/>
              </a:solidFill>
            </a:endParaRPr>
          </a:p>
        </p:txBody>
      </p:sp>
      <p:sp>
        <p:nvSpPr>
          <p:cNvPr id="8" name="TextBox 7"/>
          <p:cNvSpPr txBox="1"/>
          <p:nvPr/>
        </p:nvSpPr>
        <p:spPr>
          <a:xfrm>
            <a:off x="1087336" y="0"/>
            <a:ext cx="6708669" cy="954107"/>
          </a:xfrm>
          <a:prstGeom prst="rect">
            <a:avLst/>
          </a:prstGeom>
          <a:noFill/>
        </p:spPr>
        <p:txBody>
          <a:bodyPr wrap="square" rtlCol="0">
            <a:spAutoFit/>
          </a:bodyPr>
          <a:lstStyle/>
          <a:p>
            <a:pPr algn="ctr"/>
            <a:r>
              <a:rPr lang="en-US" sz="2800" dirty="0" smtClean="0">
                <a:solidFill>
                  <a:srgbClr val="840023"/>
                </a:solidFill>
                <a:latin typeface="Georgia"/>
                <a:cs typeface="Georgia"/>
              </a:rPr>
              <a:t>Eating Disorders: </a:t>
            </a:r>
          </a:p>
          <a:p>
            <a:pPr algn="ctr"/>
            <a:r>
              <a:rPr lang="en-US" sz="2800" dirty="0" smtClean="0">
                <a:solidFill>
                  <a:srgbClr val="840023"/>
                </a:solidFill>
                <a:latin typeface="Georgia"/>
                <a:cs typeface="Georgia"/>
              </a:rPr>
              <a:t>Treatment Use</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31028392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087336" y="959830"/>
            <a:ext cx="6932984" cy="5139869"/>
          </a:xfrm>
          <a:prstGeom prst="rect">
            <a:avLst/>
          </a:prstGeom>
          <a:noFill/>
        </p:spPr>
        <p:txBody>
          <a:bodyPr wrap="square" rtlCol="0">
            <a:spAutoFit/>
          </a:bodyPr>
          <a:lstStyle/>
          <a:p>
            <a:pPr marL="457200" indent="-457200">
              <a:buFont typeface="Arial"/>
              <a:buChar char="•"/>
            </a:pPr>
            <a:r>
              <a:rPr lang="en-US" sz="2800" b="1" dirty="0">
                <a:solidFill>
                  <a:srgbClr val="000000"/>
                </a:solidFill>
              </a:rPr>
              <a:t>Inpatient Treatment</a:t>
            </a:r>
          </a:p>
          <a:p>
            <a:pPr marL="800100" lvl="1" indent="-342900">
              <a:buFont typeface="Arial"/>
              <a:buChar char="•"/>
            </a:pPr>
            <a:r>
              <a:rPr lang="en-US" sz="2400" dirty="0">
                <a:solidFill>
                  <a:srgbClr val="000000"/>
                </a:solidFill>
              </a:rPr>
              <a:t>Most expensive</a:t>
            </a:r>
          </a:p>
          <a:p>
            <a:pPr marL="457200" indent="-457200">
              <a:buFont typeface="Arial"/>
              <a:buChar char="•"/>
            </a:pPr>
            <a:r>
              <a:rPr lang="en-US" sz="2800" dirty="0">
                <a:solidFill>
                  <a:srgbClr val="000000"/>
                </a:solidFill>
              </a:rPr>
              <a:t>Typically used for those with medical complications/instability</a:t>
            </a:r>
          </a:p>
          <a:p>
            <a:pPr marL="800100" lvl="1" indent="-342900">
              <a:buFont typeface="Arial"/>
              <a:buChar char="•"/>
            </a:pPr>
            <a:r>
              <a:rPr lang="en-US" sz="2400" dirty="0">
                <a:solidFill>
                  <a:srgbClr val="000000"/>
                </a:solidFill>
              </a:rPr>
              <a:t>Consequence of low weight</a:t>
            </a:r>
          </a:p>
          <a:p>
            <a:pPr marL="800100" lvl="1" indent="-342900">
              <a:buFont typeface="Arial"/>
              <a:buChar char="•"/>
            </a:pPr>
            <a:r>
              <a:rPr lang="en-US" sz="2400" dirty="0">
                <a:solidFill>
                  <a:srgbClr val="000000"/>
                </a:solidFill>
              </a:rPr>
              <a:t>Consequence of frequent purging (e.g., electrolyte imbalance from dehydration)</a:t>
            </a:r>
            <a:endParaRPr lang="en-US" sz="2800" dirty="0">
              <a:solidFill>
                <a:srgbClr val="000000"/>
              </a:solidFill>
            </a:endParaRPr>
          </a:p>
          <a:p>
            <a:pPr marL="457200" indent="-457200">
              <a:buFont typeface="Arial"/>
              <a:buChar char="•"/>
            </a:pPr>
            <a:r>
              <a:rPr lang="en-US" sz="2800" dirty="0">
                <a:solidFill>
                  <a:srgbClr val="000000"/>
                </a:solidFill>
              </a:rPr>
              <a:t>Features</a:t>
            </a:r>
          </a:p>
          <a:p>
            <a:pPr marL="800100" lvl="1" indent="-342900">
              <a:buFont typeface="Arial"/>
              <a:buChar char="•"/>
            </a:pPr>
            <a:r>
              <a:rPr lang="en-US" sz="2000" dirty="0">
                <a:solidFill>
                  <a:srgbClr val="000000"/>
                </a:solidFill>
              </a:rPr>
              <a:t>Medical monitoring</a:t>
            </a:r>
          </a:p>
          <a:p>
            <a:pPr marL="800100" lvl="1" indent="-342900">
              <a:buFont typeface="Arial"/>
              <a:buChar char="•"/>
            </a:pPr>
            <a:r>
              <a:rPr lang="en-US" sz="2000" dirty="0">
                <a:solidFill>
                  <a:srgbClr val="000000"/>
                </a:solidFill>
              </a:rPr>
              <a:t>Supervised meals</a:t>
            </a:r>
          </a:p>
          <a:p>
            <a:pPr marL="800100" lvl="1" indent="-342900">
              <a:buFont typeface="Arial"/>
              <a:buChar char="•"/>
            </a:pPr>
            <a:r>
              <a:rPr lang="en-US" sz="2000" dirty="0">
                <a:solidFill>
                  <a:srgbClr val="000000"/>
                </a:solidFill>
              </a:rPr>
              <a:t>Bathroom monitoring</a:t>
            </a:r>
          </a:p>
          <a:p>
            <a:pPr marL="800100" lvl="1" indent="-342900">
              <a:buFont typeface="Arial"/>
              <a:buChar char="•"/>
            </a:pPr>
            <a:r>
              <a:rPr lang="en-US" sz="2000" dirty="0">
                <a:solidFill>
                  <a:srgbClr val="000000"/>
                </a:solidFill>
              </a:rPr>
              <a:t>Group therapy</a:t>
            </a:r>
          </a:p>
          <a:p>
            <a:pPr marL="800100" lvl="1" indent="-342900">
              <a:buFont typeface="Arial"/>
              <a:buChar char="•"/>
            </a:pPr>
            <a:r>
              <a:rPr lang="en-US" sz="2000" dirty="0">
                <a:solidFill>
                  <a:srgbClr val="000000"/>
                </a:solidFill>
              </a:rPr>
              <a:t>Continuous supervision (restricts ability to exercise, purge, etc.</a:t>
            </a:r>
            <a:r>
              <a:rPr lang="en-US" sz="2000" dirty="0" smtClean="0">
                <a:solidFill>
                  <a:srgbClr val="000000"/>
                </a:solidFill>
              </a:rPr>
              <a:t>)</a:t>
            </a:r>
            <a:endParaRPr lang="en-US" sz="2000" dirty="0">
              <a:solidFill>
                <a:srgbClr val="000000"/>
              </a:solidFill>
            </a:endParaRPr>
          </a:p>
        </p:txBody>
      </p:sp>
      <p:sp>
        <p:nvSpPr>
          <p:cNvPr id="8" name="TextBox 7"/>
          <p:cNvSpPr txBox="1"/>
          <p:nvPr/>
        </p:nvSpPr>
        <p:spPr>
          <a:xfrm>
            <a:off x="1087337" y="-259804"/>
            <a:ext cx="6932984" cy="954107"/>
          </a:xfrm>
          <a:prstGeom prst="rect">
            <a:avLst/>
          </a:prstGeom>
          <a:noFill/>
        </p:spPr>
        <p:txBody>
          <a:bodyPr wrap="square" rtlCol="0">
            <a:spAutoFit/>
          </a:bodyPr>
          <a:lstStyle/>
          <a:p>
            <a:pPr algn="ctr"/>
            <a:r>
              <a:rPr lang="en-US" sz="2800" dirty="0" smtClean="0">
                <a:solidFill>
                  <a:srgbClr val="840023"/>
                </a:solidFill>
                <a:latin typeface="Georgia"/>
                <a:cs typeface="Georgia"/>
              </a:rPr>
              <a:t>Eating Disorders - Levels of Care</a:t>
            </a:r>
          </a:p>
          <a:p>
            <a:pPr algn="ctr"/>
            <a:r>
              <a:rPr lang="en-US" sz="2800" dirty="0" smtClean="0">
                <a:solidFill>
                  <a:srgbClr val="840023"/>
                </a:solidFill>
                <a:latin typeface="Georgia"/>
                <a:cs typeface="Georgia"/>
              </a:rPr>
              <a:t>Inpatient Settings</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24991547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087336" y="959830"/>
            <a:ext cx="6932984" cy="3970318"/>
          </a:xfrm>
          <a:prstGeom prst="rect">
            <a:avLst/>
          </a:prstGeom>
          <a:noFill/>
        </p:spPr>
        <p:txBody>
          <a:bodyPr wrap="square" rtlCol="0">
            <a:spAutoFit/>
          </a:bodyPr>
          <a:lstStyle/>
          <a:p>
            <a:pPr marL="285750" indent="-285750">
              <a:buFont typeface="Arial"/>
              <a:buChar char="•"/>
            </a:pPr>
            <a:r>
              <a:rPr lang="en-US" sz="2800" b="1" dirty="0">
                <a:solidFill>
                  <a:srgbClr val="000000"/>
                </a:solidFill>
              </a:rPr>
              <a:t>Residential Treatment</a:t>
            </a:r>
          </a:p>
          <a:p>
            <a:pPr marL="742950" lvl="1" indent="-285750">
              <a:buFont typeface="Arial"/>
              <a:buChar char="•"/>
            </a:pPr>
            <a:r>
              <a:rPr lang="en-US" sz="2800" dirty="0">
                <a:solidFill>
                  <a:srgbClr val="000000"/>
                </a:solidFill>
              </a:rPr>
              <a:t>Non-hospital environment with continuous care</a:t>
            </a:r>
          </a:p>
          <a:p>
            <a:pPr marL="1200150" lvl="2" indent="-285750">
              <a:buFont typeface="Arial"/>
              <a:buChar char="•"/>
            </a:pPr>
            <a:r>
              <a:rPr lang="en-US" sz="2800" dirty="0">
                <a:solidFill>
                  <a:srgbClr val="000000"/>
                </a:solidFill>
              </a:rPr>
              <a:t>Less likely to treat patients who are extremely medically compromised</a:t>
            </a:r>
          </a:p>
          <a:p>
            <a:pPr marL="742950" lvl="1" indent="-285750">
              <a:buFont typeface="Arial"/>
              <a:buChar char="•"/>
            </a:pPr>
            <a:r>
              <a:rPr lang="en-US" sz="2800" dirty="0">
                <a:solidFill>
                  <a:srgbClr val="000000"/>
                </a:solidFill>
              </a:rPr>
              <a:t>May be private, for profit, commercial, or non-profit</a:t>
            </a:r>
          </a:p>
          <a:p>
            <a:pPr marL="742950" lvl="1" indent="-285750">
              <a:buFont typeface="Arial"/>
              <a:buChar char="•"/>
            </a:pPr>
            <a:r>
              <a:rPr lang="en-US" sz="2800" dirty="0">
                <a:solidFill>
                  <a:srgbClr val="000000"/>
                </a:solidFill>
              </a:rPr>
              <a:t>Insurance accepted varies</a:t>
            </a:r>
          </a:p>
          <a:p>
            <a:pPr marL="742950" lvl="1" indent="-285750">
              <a:buFont typeface="Arial"/>
              <a:buChar char="•"/>
            </a:pPr>
            <a:r>
              <a:rPr lang="en-US" sz="2800" dirty="0">
                <a:solidFill>
                  <a:srgbClr val="000000"/>
                </a:solidFill>
              </a:rPr>
              <a:t>High cost (Approx. $30,000/month)</a:t>
            </a:r>
          </a:p>
        </p:txBody>
      </p:sp>
      <p:sp>
        <p:nvSpPr>
          <p:cNvPr id="8" name="TextBox 7"/>
          <p:cNvSpPr txBox="1"/>
          <p:nvPr/>
        </p:nvSpPr>
        <p:spPr>
          <a:xfrm>
            <a:off x="1087337" y="-259804"/>
            <a:ext cx="6932984" cy="954107"/>
          </a:xfrm>
          <a:prstGeom prst="rect">
            <a:avLst/>
          </a:prstGeom>
          <a:noFill/>
        </p:spPr>
        <p:txBody>
          <a:bodyPr wrap="square" rtlCol="0">
            <a:spAutoFit/>
          </a:bodyPr>
          <a:lstStyle/>
          <a:p>
            <a:pPr algn="ctr"/>
            <a:r>
              <a:rPr lang="en-US" sz="2800" dirty="0" smtClean="0">
                <a:solidFill>
                  <a:srgbClr val="840023"/>
                </a:solidFill>
                <a:latin typeface="Georgia"/>
                <a:cs typeface="Georgia"/>
              </a:rPr>
              <a:t>Eating Disorders - Levels of Care</a:t>
            </a:r>
          </a:p>
          <a:p>
            <a:pPr algn="ctr"/>
            <a:r>
              <a:rPr lang="en-US" sz="2800" dirty="0" smtClean="0">
                <a:solidFill>
                  <a:srgbClr val="840023"/>
                </a:solidFill>
                <a:latin typeface="Georgia"/>
                <a:cs typeface="Georgia"/>
              </a:rPr>
              <a:t>Residential Settings</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15848740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715"/>
            <a:ext cx="9144000" cy="6858000"/>
          </a:xfrm>
          <a:prstGeom prst="rect">
            <a:avLst/>
          </a:prstGeom>
        </p:spPr>
      </p:pic>
      <p:sp>
        <p:nvSpPr>
          <p:cNvPr id="11" name="TextBox 10"/>
          <p:cNvSpPr txBox="1"/>
          <p:nvPr/>
        </p:nvSpPr>
        <p:spPr>
          <a:xfrm>
            <a:off x="1087336" y="959830"/>
            <a:ext cx="6932984" cy="4832093"/>
          </a:xfrm>
          <a:prstGeom prst="rect">
            <a:avLst/>
          </a:prstGeom>
          <a:noFill/>
        </p:spPr>
        <p:txBody>
          <a:bodyPr wrap="square" rtlCol="0">
            <a:spAutoFit/>
          </a:bodyPr>
          <a:lstStyle/>
          <a:p>
            <a:pPr marL="457200" indent="-457200">
              <a:buFont typeface="Arial"/>
              <a:buChar char="•"/>
            </a:pPr>
            <a:r>
              <a:rPr lang="en-US" sz="2800" b="1" dirty="0">
                <a:solidFill>
                  <a:srgbClr val="000000"/>
                </a:solidFill>
              </a:rPr>
              <a:t>Outpatient </a:t>
            </a:r>
            <a:r>
              <a:rPr lang="en-US" sz="2800" b="1" dirty="0" smtClean="0">
                <a:solidFill>
                  <a:srgbClr val="000000"/>
                </a:solidFill>
              </a:rPr>
              <a:t>Treatment</a:t>
            </a:r>
          </a:p>
          <a:p>
            <a:pPr marL="914400" lvl="1" indent="-457200">
              <a:buFont typeface="Arial"/>
              <a:buChar char="•"/>
            </a:pPr>
            <a:r>
              <a:rPr lang="en-US" sz="2800" dirty="0" smtClean="0">
                <a:solidFill>
                  <a:srgbClr val="000000"/>
                </a:solidFill>
              </a:rPr>
              <a:t>For patients who are medically/psychologically stable</a:t>
            </a:r>
            <a:endParaRPr lang="en-US" sz="2800" dirty="0">
              <a:solidFill>
                <a:srgbClr val="000000"/>
              </a:solidFill>
            </a:endParaRPr>
          </a:p>
          <a:p>
            <a:pPr marL="457200" indent="-457200">
              <a:buFont typeface="Arial"/>
              <a:buChar char="•"/>
            </a:pPr>
            <a:r>
              <a:rPr lang="en-US" sz="2800" dirty="0">
                <a:solidFill>
                  <a:srgbClr val="000000"/>
                </a:solidFill>
              </a:rPr>
              <a:t>Less expensive than inpatient/residential</a:t>
            </a:r>
          </a:p>
          <a:p>
            <a:pPr marL="457200" indent="-457200">
              <a:buFont typeface="Arial"/>
              <a:buChar char="•"/>
            </a:pPr>
            <a:r>
              <a:rPr lang="en-US" sz="2800" dirty="0">
                <a:solidFill>
                  <a:srgbClr val="000000"/>
                </a:solidFill>
              </a:rPr>
              <a:t>Day programs/Partial Hospitalization Programs (PHP) = ~40 hours/week</a:t>
            </a:r>
          </a:p>
          <a:p>
            <a:pPr marL="457200" indent="-457200">
              <a:buFont typeface="Arial"/>
              <a:buChar char="•"/>
            </a:pPr>
            <a:r>
              <a:rPr lang="en-US" sz="2800" dirty="0">
                <a:solidFill>
                  <a:srgbClr val="000000"/>
                </a:solidFill>
              </a:rPr>
              <a:t>Intensive Outpatient Programs (IOP)</a:t>
            </a:r>
          </a:p>
          <a:p>
            <a:pPr marL="457200" indent="-457200">
              <a:buFont typeface="Arial"/>
              <a:buChar char="•"/>
            </a:pPr>
            <a:r>
              <a:rPr lang="en-US" sz="2800" dirty="0">
                <a:solidFill>
                  <a:srgbClr val="000000"/>
                </a:solidFill>
              </a:rPr>
              <a:t>Weekly Outpatient Group + Individual therapy</a:t>
            </a:r>
          </a:p>
          <a:p>
            <a:pPr marL="457200" indent="-457200">
              <a:buFont typeface="Arial"/>
              <a:buChar char="•"/>
            </a:pPr>
            <a:r>
              <a:rPr lang="en-US" sz="2800" dirty="0">
                <a:solidFill>
                  <a:srgbClr val="000000"/>
                </a:solidFill>
              </a:rPr>
              <a:t>Weekly Outpatient Therapy</a:t>
            </a:r>
          </a:p>
          <a:p>
            <a:pPr marL="457200" indent="-457200">
              <a:buFont typeface="Arial"/>
              <a:buChar char="•"/>
            </a:pPr>
            <a:r>
              <a:rPr lang="en-US" sz="2800" dirty="0">
                <a:solidFill>
                  <a:srgbClr val="000000"/>
                </a:solidFill>
              </a:rPr>
              <a:t>Less than weekly therapy</a:t>
            </a:r>
          </a:p>
        </p:txBody>
      </p:sp>
      <p:sp>
        <p:nvSpPr>
          <p:cNvPr id="8" name="TextBox 7"/>
          <p:cNvSpPr txBox="1"/>
          <p:nvPr/>
        </p:nvSpPr>
        <p:spPr>
          <a:xfrm>
            <a:off x="1087337" y="-259804"/>
            <a:ext cx="6932984" cy="954107"/>
          </a:xfrm>
          <a:prstGeom prst="rect">
            <a:avLst/>
          </a:prstGeom>
          <a:noFill/>
        </p:spPr>
        <p:txBody>
          <a:bodyPr wrap="square" rtlCol="0">
            <a:spAutoFit/>
          </a:bodyPr>
          <a:lstStyle/>
          <a:p>
            <a:pPr algn="ctr"/>
            <a:r>
              <a:rPr lang="en-US" sz="2800" dirty="0" smtClean="0">
                <a:latin typeface="Georgia"/>
                <a:cs typeface="Georgia"/>
              </a:rPr>
              <a:t>Eating Disorders - Levels of Care</a:t>
            </a:r>
          </a:p>
          <a:p>
            <a:pPr algn="ctr"/>
            <a:r>
              <a:rPr lang="en-US" sz="2800" dirty="0" smtClean="0">
                <a:solidFill>
                  <a:srgbClr val="720523"/>
                </a:solidFill>
                <a:latin typeface="Georgia"/>
                <a:cs typeface="Georgia"/>
              </a:rPr>
              <a:t>Outpatient Settings</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21394386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61523" y="4015073"/>
            <a:ext cx="6708669" cy="2369880"/>
          </a:xfrm>
          <a:prstGeom prst="rect">
            <a:avLst/>
          </a:prstGeom>
          <a:noFill/>
        </p:spPr>
        <p:txBody>
          <a:bodyPr wrap="square" rtlCol="0">
            <a:spAutoFit/>
          </a:bodyPr>
          <a:lstStyle/>
          <a:p>
            <a:r>
              <a:rPr lang="en-US" sz="2400" dirty="0" smtClean="0">
                <a:solidFill>
                  <a:srgbClr val="720523"/>
                </a:solidFill>
                <a:latin typeface="Minion Pro"/>
                <a:cs typeface="Minion Pro"/>
              </a:rPr>
              <a:t>Taking what we now know about eating disorders and their treatment:</a:t>
            </a:r>
          </a:p>
          <a:p>
            <a:pPr lvl="0"/>
            <a:r>
              <a:rPr lang="en-US" sz="2400" dirty="0" smtClean="0"/>
              <a:t>I </a:t>
            </a:r>
            <a:r>
              <a:rPr lang="en-US" sz="2400" dirty="0"/>
              <a:t>would like you to discuss with your groups </a:t>
            </a:r>
            <a:r>
              <a:rPr lang="en-US" sz="2400" dirty="0" smtClean="0"/>
              <a:t>where you might see ethical issues arise in the treatment of eating disorders, in trying to follow these principles.</a:t>
            </a:r>
            <a:endParaRPr lang="en-US" sz="2400" dirty="0"/>
          </a:p>
        </p:txBody>
      </p:sp>
      <p:sp>
        <p:nvSpPr>
          <p:cNvPr id="11" name="TextBox 10"/>
          <p:cNvSpPr txBox="1"/>
          <p:nvPr/>
        </p:nvSpPr>
        <p:spPr>
          <a:xfrm>
            <a:off x="1261523" y="1426206"/>
            <a:ext cx="6399118" cy="2448876"/>
          </a:xfrm>
          <a:prstGeom prst="rect">
            <a:avLst/>
          </a:prstGeom>
          <a:noFill/>
        </p:spPr>
        <p:txBody>
          <a:bodyPr wrap="square" rtlCol="0">
            <a:spAutoFit/>
          </a:bodyPr>
          <a:lstStyle/>
          <a:p>
            <a:pPr>
              <a:lnSpc>
                <a:spcPct val="120000"/>
              </a:lnSpc>
            </a:pPr>
            <a:r>
              <a:rPr lang="en-US" sz="2000" dirty="0" smtClean="0">
                <a:solidFill>
                  <a:srgbClr val="4A4F50"/>
                </a:solidFill>
                <a:latin typeface="Minion Pro"/>
                <a:cs typeface="Minion Pro"/>
              </a:rPr>
              <a:t>GUIDING PRINCIPLES</a:t>
            </a:r>
          </a:p>
          <a:p>
            <a:pPr marL="457200" indent="-457200">
              <a:lnSpc>
                <a:spcPct val="120000"/>
              </a:lnSpc>
              <a:buAutoNum type="arabicPeriod"/>
            </a:pPr>
            <a:r>
              <a:rPr lang="en-US" sz="2000" dirty="0" smtClean="0">
                <a:solidFill>
                  <a:srgbClr val="4A4F50"/>
                </a:solidFill>
                <a:latin typeface="Minion Pro"/>
                <a:cs typeface="Minion Pro"/>
              </a:rPr>
              <a:t>Respect for autonomy</a:t>
            </a:r>
          </a:p>
          <a:p>
            <a:pPr marL="457200" indent="-457200">
              <a:lnSpc>
                <a:spcPct val="120000"/>
              </a:lnSpc>
              <a:buAutoNum type="arabicPeriod"/>
            </a:pPr>
            <a:r>
              <a:rPr lang="en-US" sz="2000" dirty="0" err="1" smtClean="0">
                <a:solidFill>
                  <a:srgbClr val="4A4F50"/>
                </a:solidFill>
                <a:latin typeface="Minion Pro"/>
                <a:cs typeface="Minion Pro"/>
              </a:rPr>
              <a:t>Nonmalfeasance</a:t>
            </a:r>
            <a:endParaRPr lang="en-US" sz="2000" dirty="0" smtClean="0">
              <a:solidFill>
                <a:srgbClr val="4A4F50"/>
              </a:solidFill>
              <a:latin typeface="Minion Pro"/>
              <a:cs typeface="Minion Pro"/>
            </a:endParaRPr>
          </a:p>
          <a:p>
            <a:pPr marL="457200" indent="-457200">
              <a:lnSpc>
                <a:spcPct val="120000"/>
              </a:lnSpc>
              <a:buAutoNum type="arabicPeriod"/>
            </a:pPr>
            <a:r>
              <a:rPr lang="en-US" sz="2000" dirty="0" smtClean="0">
                <a:solidFill>
                  <a:srgbClr val="4A4F50"/>
                </a:solidFill>
                <a:latin typeface="Minion Pro"/>
                <a:cs typeface="Minion Pro"/>
              </a:rPr>
              <a:t>Beneficence</a:t>
            </a:r>
          </a:p>
          <a:p>
            <a:pPr marL="457200" indent="-457200">
              <a:lnSpc>
                <a:spcPct val="120000"/>
              </a:lnSpc>
              <a:buAutoNum type="arabicPeriod"/>
            </a:pPr>
            <a:r>
              <a:rPr lang="en-US" sz="2000" dirty="0" smtClean="0">
                <a:solidFill>
                  <a:srgbClr val="4A4F50"/>
                </a:solidFill>
                <a:latin typeface="Minion Pro"/>
                <a:cs typeface="Minion Pro"/>
              </a:rPr>
              <a:t>Justice</a:t>
            </a:r>
          </a:p>
          <a:p>
            <a:pPr>
              <a:lnSpc>
                <a:spcPct val="120000"/>
              </a:lnSpc>
            </a:pPr>
            <a:r>
              <a:rPr lang="en-US" sz="1400" dirty="0" smtClean="0">
                <a:solidFill>
                  <a:srgbClr val="4A4F50"/>
                </a:solidFill>
                <a:latin typeface="Minion Pro"/>
                <a:cs typeface="Minion Pro"/>
              </a:rPr>
              <a:t>Anderson, A. E. (2008) Ethical conflicts in the care of anorexia nervosa patients.  </a:t>
            </a:r>
            <a:r>
              <a:rPr lang="en-US" sz="1400" i="1" dirty="0" smtClean="0">
                <a:solidFill>
                  <a:srgbClr val="4A4F50"/>
                </a:solidFill>
                <a:latin typeface="Minion Pro"/>
                <a:cs typeface="Minion Pro"/>
              </a:rPr>
              <a:t>Eating Disorders Review, 19(2). </a:t>
            </a:r>
            <a:endParaRPr lang="en-US" sz="1400" dirty="0">
              <a:solidFill>
                <a:srgbClr val="4A4F50"/>
              </a:solidFill>
              <a:latin typeface="Minion Pro"/>
              <a:cs typeface="Minion Pro"/>
            </a:endParaRPr>
          </a:p>
        </p:txBody>
      </p:sp>
      <p:sp>
        <p:nvSpPr>
          <p:cNvPr id="8" name="TextBox 7"/>
          <p:cNvSpPr txBox="1"/>
          <p:nvPr/>
        </p:nvSpPr>
        <p:spPr>
          <a:xfrm>
            <a:off x="1087336" y="500164"/>
            <a:ext cx="6708669" cy="892552"/>
          </a:xfrm>
          <a:prstGeom prst="rect">
            <a:avLst/>
          </a:prstGeom>
          <a:noFill/>
        </p:spPr>
        <p:txBody>
          <a:bodyPr wrap="square" rtlCol="0">
            <a:spAutoFit/>
          </a:bodyPr>
          <a:lstStyle/>
          <a:p>
            <a:pPr algn="ctr"/>
            <a:r>
              <a:rPr lang="en-US" sz="2600" dirty="0" smtClean="0">
                <a:solidFill>
                  <a:srgbClr val="720523"/>
                </a:solidFill>
                <a:latin typeface="Georgia"/>
                <a:cs typeface="Georgia"/>
              </a:rPr>
              <a:t>Thinking about ED Treatment through the lens of Bioethics</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2379367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Campus.content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02788" y="2100790"/>
            <a:ext cx="6770624" cy="492443"/>
          </a:xfrm>
          <a:prstGeom prst="rect">
            <a:avLst/>
          </a:prstGeom>
          <a:noFill/>
        </p:spPr>
        <p:txBody>
          <a:bodyPr wrap="square" rtlCol="0">
            <a:spAutoFit/>
          </a:bodyPr>
          <a:lstStyle/>
          <a:p>
            <a:pPr algn="ctr"/>
            <a:r>
              <a:rPr lang="en-US" sz="2600" dirty="0" smtClean="0">
                <a:solidFill>
                  <a:srgbClr val="720523"/>
                </a:solidFill>
                <a:latin typeface="Georgia"/>
                <a:cs typeface="Georgia"/>
              </a:rPr>
              <a:t>Discussion Overview</a:t>
            </a:r>
            <a:endParaRPr lang="en-US" sz="2600" dirty="0">
              <a:solidFill>
                <a:srgbClr val="720523"/>
              </a:solidFill>
              <a:latin typeface="Georgia"/>
              <a:cs typeface="Georgia"/>
            </a:endParaRPr>
          </a:p>
        </p:txBody>
      </p:sp>
      <p:sp>
        <p:nvSpPr>
          <p:cNvPr id="6" name="TextBox 5"/>
          <p:cNvSpPr txBox="1"/>
          <p:nvPr/>
        </p:nvSpPr>
        <p:spPr>
          <a:xfrm>
            <a:off x="1263215" y="2593233"/>
            <a:ext cx="6399118" cy="3533958"/>
          </a:xfrm>
          <a:prstGeom prst="rect">
            <a:avLst/>
          </a:prstGeom>
          <a:noFill/>
        </p:spPr>
        <p:txBody>
          <a:bodyPr wrap="square" rtlCol="0">
            <a:spAutoFit/>
          </a:bodyPr>
          <a:lstStyle/>
          <a:p>
            <a:pPr marL="285750" indent="-285750">
              <a:lnSpc>
                <a:spcPct val="120000"/>
              </a:lnSpc>
              <a:buFont typeface="Arial"/>
              <a:buChar char="•"/>
            </a:pPr>
            <a:r>
              <a:rPr lang="en-US" sz="1600" dirty="0" smtClean="0">
                <a:solidFill>
                  <a:srgbClr val="4A4F50"/>
                </a:solidFill>
                <a:latin typeface="Minion Pro"/>
                <a:cs typeface="Minion Pro"/>
              </a:rPr>
              <a:t>What are eating disorders? </a:t>
            </a:r>
          </a:p>
          <a:p>
            <a:pPr marL="742950" lvl="1" indent="-285750">
              <a:lnSpc>
                <a:spcPct val="120000"/>
              </a:lnSpc>
              <a:buFont typeface="Arial"/>
              <a:buChar char="•"/>
            </a:pPr>
            <a:r>
              <a:rPr lang="en-US" sz="1600" dirty="0" smtClean="0">
                <a:solidFill>
                  <a:srgbClr val="4A4F50"/>
                </a:solidFill>
                <a:latin typeface="Minion Pro"/>
                <a:cs typeface="Minion Pro"/>
              </a:rPr>
              <a:t>Medical complications.</a:t>
            </a:r>
          </a:p>
          <a:p>
            <a:pPr marL="742950" lvl="1" indent="-285750">
              <a:lnSpc>
                <a:spcPct val="120000"/>
              </a:lnSpc>
              <a:buFont typeface="Arial"/>
              <a:buChar char="•"/>
            </a:pPr>
            <a:r>
              <a:rPr lang="en-US" sz="1600" dirty="0" smtClean="0">
                <a:solidFill>
                  <a:srgbClr val="4A4F50"/>
                </a:solidFill>
                <a:latin typeface="Minion Pro"/>
                <a:cs typeface="Minion Pro"/>
              </a:rPr>
              <a:t>Multidisciplinary treatment</a:t>
            </a:r>
          </a:p>
          <a:p>
            <a:pPr marL="285750" indent="-285750">
              <a:lnSpc>
                <a:spcPct val="120000"/>
              </a:lnSpc>
              <a:buFont typeface="Arial"/>
              <a:buChar char="•"/>
            </a:pPr>
            <a:r>
              <a:rPr lang="en-US" sz="1600" b="1" dirty="0" smtClean="0">
                <a:solidFill>
                  <a:srgbClr val="840023"/>
                </a:solidFill>
                <a:latin typeface="Minion Pro"/>
                <a:cs typeface="Minion Pro"/>
              </a:rPr>
              <a:t>Training</a:t>
            </a:r>
          </a:p>
          <a:p>
            <a:pPr marL="742950" lvl="1" indent="-285750">
              <a:lnSpc>
                <a:spcPct val="120000"/>
              </a:lnSpc>
              <a:buFont typeface="Arial"/>
              <a:buChar char="•"/>
            </a:pPr>
            <a:r>
              <a:rPr lang="en-US" sz="1600" b="1" dirty="0">
                <a:solidFill>
                  <a:srgbClr val="840023"/>
                </a:solidFill>
                <a:latin typeface="Minion Pro"/>
                <a:cs typeface="Minion Pro"/>
              </a:rPr>
              <a:t>A</a:t>
            </a:r>
            <a:r>
              <a:rPr lang="en-US" sz="1600" b="1" dirty="0" smtClean="0">
                <a:solidFill>
                  <a:srgbClr val="840023"/>
                </a:solidFill>
                <a:latin typeface="Minion Pro"/>
                <a:cs typeface="Minion Pro"/>
              </a:rPr>
              <a:t>re we successfully training enough practitioners?</a:t>
            </a:r>
          </a:p>
          <a:p>
            <a:pPr marL="285750" indent="-285750">
              <a:lnSpc>
                <a:spcPct val="120000"/>
              </a:lnSpc>
              <a:buFont typeface="Arial"/>
              <a:buChar char="•"/>
            </a:pPr>
            <a:r>
              <a:rPr lang="en-US" sz="1600" dirty="0" smtClean="0">
                <a:solidFill>
                  <a:srgbClr val="4A4F50"/>
                </a:solidFill>
                <a:latin typeface="Minion Pro"/>
                <a:cs typeface="Minion Pro"/>
              </a:rPr>
              <a:t>Treatment</a:t>
            </a:r>
          </a:p>
          <a:p>
            <a:pPr marL="742950" lvl="1" indent="-285750">
              <a:lnSpc>
                <a:spcPct val="120000"/>
              </a:lnSpc>
              <a:buFont typeface="Arial"/>
              <a:buChar char="•"/>
            </a:pPr>
            <a:r>
              <a:rPr lang="en-US" sz="1600" dirty="0">
                <a:solidFill>
                  <a:srgbClr val="4A4F50"/>
                </a:solidFill>
                <a:latin typeface="Minion Pro"/>
                <a:cs typeface="Minion Pro"/>
              </a:rPr>
              <a:t>Are treatment centers and practitioners providing the best available care?</a:t>
            </a:r>
          </a:p>
          <a:p>
            <a:pPr marL="285750" indent="-285750">
              <a:lnSpc>
                <a:spcPct val="120000"/>
              </a:lnSpc>
              <a:buFont typeface="Arial"/>
              <a:buChar char="•"/>
            </a:pPr>
            <a:r>
              <a:rPr lang="en-US" sz="1600" dirty="0" smtClean="0">
                <a:solidFill>
                  <a:srgbClr val="4A4F50"/>
                </a:solidFill>
                <a:latin typeface="Minion Pro"/>
                <a:cs typeface="Minion Pro"/>
              </a:rPr>
              <a:t>Balancing </a:t>
            </a:r>
            <a:r>
              <a:rPr lang="en-US" sz="1600" dirty="0">
                <a:solidFill>
                  <a:srgbClr val="4A4F50"/>
                </a:solidFill>
                <a:latin typeface="Minion Pro"/>
                <a:cs typeface="Minion Pro"/>
              </a:rPr>
              <a:t>Autonomy and Beneficence </a:t>
            </a:r>
          </a:p>
          <a:p>
            <a:pPr marL="285750" indent="-285750">
              <a:lnSpc>
                <a:spcPct val="120000"/>
              </a:lnSpc>
              <a:buFont typeface="Arial"/>
              <a:buChar char="•"/>
            </a:pPr>
            <a:r>
              <a:rPr lang="en-US" sz="1600" dirty="0" smtClean="0">
                <a:solidFill>
                  <a:srgbClr val="4A4F50"/>
                </a:solidFill>
                <a:latin typeface="Minion Pro"/>
                <a:cs typeface="Minion Pro"/>
              </a:rPr>
              <a:t>Managed </a:t>
            </a:r>
            <a:r>
              <a:rPr lang="en-US" sz="1600" dirty="0">
                <a:solidFill>
                  <a:srgbClr val="4A4F50"/>
                </a:solidFill>
                <a:latin typeface="Minion Pro"/>
                <a:cs typeface="Minion Pro"/>
              </a:rPr>
              <a:t>care</a:t>
            </a:r>
          </a:p>
          <a:p>
            <a:pPr marL="742950" lvl="1" indent="-285750">
              <a:lnSpc>
                <a:spcPct val="120000"/>
              </a:lnSpc>
              <a:buFont typeface="Arial"/>
              <a:buChar char="•"/>
            </a:pPr>
            <a:r>
              <a:rPr lang="en-US" sz="1600" dirty="0" smtClean="0">
                <a:solidFill>
                  <a:srgbClr val="4A4F50"/>
                </a:solidFill>
                <a:latin typeface="Minion Pro"/>
                <a:cs typeface="Minion Pro"/>
              </a:rPr>
              <a:t>How does the health care industry impact treatment?</a:t>
            </a:r>
          </a:p>
          <a:p>
            <a:pPr>
              <a:lnSpc>
                <a:spcPct val="120000"/>
              </a:lnSpc>
            </a:pPr>
            <a:endParaRPr lang="en-US" sz="1600" baseline="30000" dirty="0">
              <a:solidFill>
                <a:srgbClr val="4A4F50"/>
              </a:solidFill>
              <a:latin typeface="Minion Pro"/>
              <a:cs typeface="Minion Pro"/>
            </a:endParaRPr>
          </a:p>
        </p:txBody>
      </p:sp>
      <p:pic>
        <p:nvPicPr>
          <p:cNvPr id="3" name="Picture 2" descr="GeneralCampus.contentslide1.visua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94" y="0"/>
            <a:ext cx="2798064" cy="1828800"/>
          </a:xfrm>
          <a:prstGeom prst="rect">
            <a:avLst/>
          </a:prstGeom>
        </p:spPr>
      </p:pic>
      <p:pic>
        <p:nvPicPr>
          <p:cNvPr id="8" name="Picture 7" descr="GeneralCampus.contentslide1.visual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108" y="0"/>
            <a:ext cx="3956304" cy="1828800"/>
          </a:xfrm>
          <a:prstGeom prst="rect">
            <a:avLst/>
          </a:prstGeom>
        </p:spPr>
      </p:pic>
    </p:spTree>
    <p:extLst>
      <p:ext uri="{BB962C8B-B14F-4D97-AF65-F5344CB8AC3E}">
        <p14:creationId xmlns:p14="http://schemas.microsoft.com/office/powerpoint/2010/main" val="28746837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087336" y="500164"/>
            <a:ext cx="6708669" cy="492443"/>
          </a:xfrm>
          <a:prstGeom prst="rect">
            <a:avLst/>
          </a:prstGeom>
          <a:noFill/>
        </p:spPr>
        <p:txBody>
          <a:bodyPr wrap="square" rtlCol="0">
            <a:spAutoFit/>
          </a:bodyPr>
          <a:lstStyle/>
          <a:p>
            <a:pPr algn="ctr"/>
            <a:r>
              <a:rPr lang="en-US" sz="2600" dirty="0" smtClean="0">
                <a:solidFill>
                  <a:srgbClr val="720523"/>
                </a:solidFill>
                <a:latin typeface="Georgia"/>
                <a:cs typeface="Georgia"/>
              </a:rPr>
              <a:t>Training: Medical Practitioners</a:t>
            </a:r>
            <a:endParaRPr lang="en-US" sz="2600" dirty="0">
              <a:solidFill>
                <a:srgbClr val="720523"/>
              </a:solidFill>
              <a:latin typeface="Georgia"/>
              <a:cs typeface="Georgia"/>
            </a:endParaRPr>
          </a:p>
        </p:txBody>
      </p:sp>
      <p:sp>
        <p:nvSpPr>
          <p:cNvPr id="2" name="TextBox 1"/>
          <p:cNvSpPr txBox="1"/>
          <p:nvPr/>
        </p:nvSpPr>
        <p:spPr>
          <a:xfrm>
            <a:off x="1087336" y="6087006"/>
            <a:ext cx="6093036" cy="430887"/>
          </a:xfrm>
          <a:prstGeom prst="rect">
            <a:avLst/>
          </a:prstGeom>
          <a:noFill/>
        </p:spPr>
        <p:txBody>
          <a:bodyPr wrap="square" rtlCol="0">
            <a:spAutoFit/>
          </a:bodyPr>
          <a:lstStyle/>
          <a:p>
            <a:r>
              <a:rPr lang="en-US" sz="1100" dirty="0" err="1" smtClean="0"/>
              <a:t>Mahr</a:t>
            </a:r>
            <a:r>
              <a:rPr lang="en-US" sz="1100" dirty="0" smtClean="0"/>
              <a:t>, F., </a:t>
            </a:r>
            <a:r>
              <a:rPr lang="en-US" sz="1100" dirty="0" err="1" smtClean="0"/>
              <a:t>Farahmand</a:t>
            </a:r>
            <a:r>
              <a:rPr lang="en-US" sz="1100" dirty="0" smtClean="0"/>
              <a:t>, P., </a:t>
            </a:r>
            <a:r>
              <a:rPr lang="en-US" sz="1100" dirty="0" err="1" smtClean="0"/>
              <a:t>Bixler</a:t>
            </a:r>
            <a:r>
              <a:rPr lang="en-US" sz="1100" dirty="0" smtClean="0"/>
              <a:t>, E. O., </a:t>
            </a:r>
            <a:r>
              <a:rPr lang="en-US" sz="1100" dirty="0" err="1" smtClean="0"/>
              <a:t>Domen</a:t>
            </a:r>
            <a:r>
              <a:rPr lang="en-US" sz="1100" dirty="0" smtClean="0"/>
              <a:t>, R. E., Moser, E. M., </a:t>
            </a:r>
            <a:r>
              <a:rPr lang="en-US" sz="1100" dirty="0" err="1" smtClean="0"/>
              <a:t>Nadeem</a:t>
            </a:r>
            <a:r>
              <a:rPr lang="en-US" sz="1100" dirty="0" smtClean="0"/>
              <a:t>, T., … </a:t>
            </a:r>
            <a:r>
              <a:rPr lang="en-US" sz="1100" dirty="0" err="1" smtClean="0"/>
              <a:t>Halmi</a:t>
            </a:r>
            <a:r>
              <a:rPr lang="en-US" sz="1100" dirty="0" smtClean="0"/>
              <a:t>, K. A. (2015). A national survey of eating disorder training. </a:t>
            </a:r>
            <a:r>
              <a:rPr lang="en-US" sz="1100" i="1" dirty="0" smtClean="0"/>
              <a:t>International Journal of Eating Disorders, 48</a:t>
            </a:r>
            <a:r>
              <a:rPr lang="en-US" sz="1100" dirty="0" smtClean="0"/>
              <a:t> (4), 443-445. </a:t>
            </a:r>
            <a:endParaRPr lang="en-US" sz="1100" dirty="0"/>
          </a:p>
        </p:txBody>
      </p:sp>
      <p:sp>
        <p:nvSpPr>
          <p:cNvPr id="4" name="TextBox 3"/>
          <p:cNvSpPr txBox="1"/>
          <p:nvPr/>
        </p:nvSpPr>
        <p:spPr>
          <a:xfrm>
            <a:off x="1407085" y="1599352"/>
            <a:ext cx="6259295" cy="4524316"/>
          </a:xfrm>
          <a:prstGeom prst="rect">
            <a:avLst/>
          </a:prstGeom>
          <a:noFill/>
        </p:spPr>
        <p:txBody>
          <a:bodyPr wrap="square" rtlCol="0">
            <a:spAutoFit/>
          </a:bodyPr>
          <a:lstStyle/>
          <a:p>
            <a:pPr marL="285750" indent="-285750">
              <a:buFont typeface="Arial"/>
              <a:buChar char="•"/>
            </a:pPr>
            <a:r>
              <a:rPr lang="en-US" dirty="0" smtClean="0"/>
              <a:t>Many undiagnosed patients initially contact PCP</a:t>
            </a:r>
          </a:p>
          <a:p>
            <a:pPr marL="742950" lvl="2" indent="-285750">
              <a:buFont typeface="Arial"/>
              <a:buChar char="•"/>
            </a:pPr>
            <a:r>
              <a:rPr lang="en-US" dirty="0"/>
              <a:t>As much as a 5-year lag between initial visit with PCP and ED </a:t>
            </a:r>
            <a:r>
              <a:rPr lang="en-US" dirty="0" smtClean="0"/>
              <a:t>diagnosis</a:t>
            </a:r>
          </a:p>
          <a:p>
            <a:pPr marL="742950" lvl="2" indent="-285750">
              <a:buFont typeface="Arial"/>
              <a:buChar char="•"/>
            </a:pPr>
            <a:endParaRPr lang="en-US" dirty="0" smtClean="0"/>
          </a:p>
          <a:p>
            <a:pPr marL="285750" indent="-285750">
              <a:buFont typeface="Arial"/>
              <a:buChar char="•"/>
            </a:pPr>
            <a:r>
              <a:rPr lang="en-US" dirty="0" smtClean="0"/>
              <a:t>Two Canadian studies – Psychiatry residents found ED training inadequate </a:t>
            </a:r>
            <a:r>
              <a:rPr lang="en-US" sz="1200" dirty="0" smtClean="0"/>
              <a:t>(</a:t>
            </a:r>
            <a:r>
              <a:rPr lang="en-US" sz="1200" dirty="0" err="1" smtClean="0"/>
              <a:t>Ghadirian</a:t>
            </a:r>
            <a:r>
              <a:rPr lang="en-US" sz="1200" dirty="0" smtClean="0"/>
              <a:t> &amp; </a:t>
            </a:r>
            <a:r>
              <a:rPr lang="en-US" sz="1200" dirty="0" err="1" smtClean="0"/>
              <a:t>Leichner</a:t>
            </a:r>
            <a:r>
              <a:rPr lang="en-US" sz="1200" dirty="0" smtClean="0"/>
              <a:t>, 1990; Williams &amp; </a:t>
            </a:r>
            <a:r>
              <a:rPr lang="en-US" sz="1200" dirty="0" err="1" smtClean="0"/>
              <a:t>Leichner</a:t>
            </a:r>
            <a:r>
              <a:rPr lang="en-US" sz="1200" dirty="0" smtClean="0"/>
              <a:t>, 2006)</a:t>
            </a:r>
          </a:p>
          <a:p>
            <a:pPr marL="285750" indent="-285750">
              <a:buFont typeface="Arial"/>
              <a:buChar char="•"/>
            </a:pPr>
            <a:endParaRPr lang="en-US" sz="1200" dirty="0" smtClean="0"/>
          </a:p>
          <a:p>
            <a:pPr marL="285750" indent="-285750">
              <a:buFont typeface="Arial"/>
              <a:buChar char="•"/>
            </a:pPr>
            <a:r>
              <a:rPr lang="en-US" dirty="0" smtClean="0"/>
              <a:t>Residents who have clinical ED experience during residency are more comfortable treating this population after graduation. </a:t>
            </a:r>
            <a:r>
              <a:rPr lang="en-US" sz="1200" dirty="0" smtClean="0"/>
              <a:t>(</a:t>
            </a:r>
            <a:r>
              <a:rPr lang="en-US" sz="1200" dirty="0" err="1" smtClean="0"/>
              <a:t>Banas</a:t>
            </a:r>
            <a:r>
              <a:rPr lang="en-US" sz="1200" dirty="0" smtClean="0"/>
              <a:t>, </a:t>
            </a:r>
            <a:r>
              <a:rPr lang="en-US" sz="1200" dirty="0" err="1" smtClean="0"/>
              <a:t>Redfern</a:t>
            </a:r>
            <a:r>
              <a:rPr lang="en-US" sz="1200" dirty="0" smtClean="0"/>
              <a:t>, </a:t>
            </a:r>
            <a:r>
              <a:rPr lang="en-US" sz="1200" dirty="0" err="1" smtClean="0"/>
              <a:t>Wanjiku</a:t>
            </a:r>
            <a:r>
              <a:rPr lang="en-US" sz="1200" dirty="0" smtClean="0"/>
              <a:t>, </a:t>
            </a:r>
            <a:r>
              <a:rPr lang="en-US" sz="1200" dirty="0" err="1" smtClean="0"/>
              <a:t>Lazebnik</a:t>
            </a:r>
            <a:r>
              <a:rPr lang="en-US" sz="1200" dirty="0" smtClean="0"/>
              <a:t>, &amp; Rome, 2013)</a:t>
            </a:r>
          </a:p>
          <a:p>
            <a:pPr marL="285750" indent="-285750">
              <a:buFont typeface="Arial"/>
              <a:buChar char="•"/>
            </a:pPr>
            <a:endParaRPr lang="en-US" sz="1200" dirty="0" smtClean="0"/>
          </a:p>
          <a:p>
            <a:pPr marL="285750" indent="-285750">
              <a:buFont typeface="Arial"/>
              <a:buChar char="•"/>
            </a:pPr>
            <a:r>
              <a:rPr lang="en-US" dirty="0" smtClean="0"/>
              <a:t>No standardized ED guidelines for training medical residents exists </a:t>
            </a:r>
            <a:r>
              <a:rPr lang="en-US" sz="1200" dirty="0" smtClean="0"/>
              <a:t>(Jones &amp; </a:t>
            </a:r>
            <a:r>
              <a:rPr lang="en-US" sz="1200" dirty="0" err="1" smtClean="0"/>
              <a:t>Larner</a:t>
            </a:r>
            <a:r>
              <a:rPr lang="en-US" sz="1200" dirty="0" smtClean="0"/>
              <a:t>, 2004)</a:t>
            </a:r>
          </a:p>
          <a:p>
            <a:pPr marL="285750" indent="-285750">
              <a:buFont typeface="Arial"/>
              <a:buChar char="•"/>
            </a:pPr>
            <a:endParaRPr lang="en-US" sz="1200" dirty="0" smtClean="0"/>
          </a:p>
          <a:p>
            <a:pPr marL="285750" indent="-285750">
              <a:buFont typeface="Arial"/>
              <a:buChar char="•"/>
            </a:pPr>
            <a:r>
              <a:rPr lang="en-US" dirty="0" smtClean="0"/>
              <a:t>Accreditation Council for Graduate Medical Education (ACGME) does not provide curriculum recommendations to residency programs for ED training</a:t>
            </a:r>
          </a:p>
        </p:txBody>
      </p:sp>
    </p:spTree>
    <p:extLst>
      <p:ext uri="{BB962C8B-B14F-4D97-AF65-F5344CB8AC3E}">
        <p14:creationId xmlns:p14="http://schemas.microsoft.com/office/powerpoint/2010/main" val="22229539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alCampus.content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61523" y="3515364"/>
            <a:ext cx="6723103" cy="1015663"/>
          </a:xfrm>
          <a:prstGeom prst="rect">
            <a:avLst/>
          </a:prstGeom>
          <a:noFill/>
        </p:spPr>
        <p:txBody>
          <a:bodyPr wrap="square" rtlCol="0">
            <a:spAutoFit/>
          </a:bodyPr>
          <a:lstStyle/>
          <a:p>
            <a:r>
              <a:rPr lang="en-US" sz="2000" dirty="0">
                <a:solidFill>
                  <a:srgbClr val="4A4F50"/>
                </a:solidFill>
                <a:latin typeface="Minion Pro"/>
                <a:cs typeface="Minion Pro"/>
              </a:rPr>
              <a:t>My thoughts when Dr. </a:t>
            </a:r>
            <a:r>
              <a:rPr lang="en-US" sz="2000" dirty="0" err="1">
                <a:solidFill>
                  <a:srgbClr val="4A4F50"/>
                </a:solidFill>
                <a:latin typeface="Minion Pro"/>
                <a:cs typeface="Minion Pro"/>
              </a:rPr>
              <a:t>Lita</a:t>
            </a:r>
            <a:r>
              <a:rPr lang="en-US" sz="2000" dirty="0">
                <a:solidFill>
                  <a:srgbClr val="4A4F50"/>
                </a:solidFill>
                <a:latin typeface="Minion Pro"/>
                <a:cs typeface="Minion Pro"/>
              </a:rPr>
              <a:t> contacted me about coming to speak with GBI’s summer program about eating disorders.</a:t>
            </a:r>
          </a:p>
        </p:txBody>
      </p:sp>
      <p:sp>
        <p:nvSpPr>
          <p:cNvPr id="6" name="TextBox 5"/>
          <p:cNvSpPr txBox="1"/>
          <p:nvPr/>
        </p:nvSpPr>
        <p:spPr>
          <a:xfrm>
            <a:off x="1263215" y="4593340"/>
            <a:ext cx="6399118" cy="1745093"/>
          </a:xfrm>
          <a:prstGeom prst="rect">
            <a:avLst/>
          </a:prstGeom>
          <a:noFill/>
        </p:spPr>
        <p:txBody>
          <a:bodyPr wrap="square" rtlCol="0">
            <a:spAutoFit/>
          </a:bodyPr>
          <a:lstStyle/>
          <a:p>
            <a:pPr marL="285750" indent="-285750">
              <a:lnSpc>
                <a:spcPct val="120000"/>
              </a:lnSpc>
              <a:buFont typeface="Arial"/>
              <a:buChar char="•"/>
            </a:pPr>
            <a:r>
              <a:rPr lang="en-US" dirty="0" smtClean="0">
                <a:solidFill>
                  <a:srgbClr val="840023"/>
                </a:solidFill>
                <a:latin typeface="Minion Pro"/>
                <a:cs typeface="Minion Pro"/>
              </a:rPr>
              <a:t>What is Bioethics?</a:t>
            </a:r>
          </a:p>
          <a:p>
            <a:pPr marL="285750" indent="-285750">
              <a:lnSpc>
                <a:spcPct val="120000"/>
              </a:lnSpc>
              <a:buFont typeface="Arial"/>
              <a:buChar char="•"/>
            </a:pPr>
            <a:r>
              <a:rPr lang="en-US" dirty="0" smtClean="0">
                <a:solidFill>
                  <a:srgbClr val="840023"/>
                </a:solidFill>
                <a:latin typeface="Minion Pro"/>
                <a:cs typeface="Minion Pro"/>
              </a:rPr>
              <a:t>How do eating disorders fit in? </a:t>
            </a:r>
          </a:p>
          <a:p>
            <a:pPr marL="285750" indent="-285750">
              <a:lnSpc>
                <a:spcPct val="120000"/>
              </a:lnSpc>
              <a:buFont typeface="Arial"/>
              <a:buChar char="•"/>
            </a:pPr>
            <a:r>
              <a:rPr lang="en-US" dirty="0" smtClean="0">
                <a:solidFill>
                  <a:srgbClr val="840023"/>
                </a:solidFill>
                <a:latin typeface="Minion Pro"/>
                <a:cs typeface="Minion Pro"/>
              </a:rPr>
              <a:t>How can we (eating disorders practitioners; more broadly, society) benefit by looking at the treatment of eating disorders through the lens of bioethics?  </a:t>
            </a:r>
            <a:endParaRPr lang="en-US" dirty="0">
              <a:solidFill>
                <a:srgbClr val="840023"/>
              </a:solidFill>
              <a:latin typeface="Minion Pro"/>
              <a:cs typeface="Minion Pro"/>
            </a:endParaRPr>
          </a:p>
        </p:txBody>
      </p:sp>
      <p:pic>
        <p:nvPicPr>
          <p:cNvPr id="8" name="Picture 7" descr="GeneralCampus.contentslide2.visua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531" y="0"/>
            <a:ext cx="6864096" cy="3163824"/>
          </a:xfrm>
          <a:prstGeom prst="rect">
            <a:avLst/>
          </a:prstGeom>
        </p:spPr>
      </p:pic>
    </p:spTree>
    <p:extLst>
      <p:ext uri="{BB962C8B-B14F-4D97-AF65-F5344CB8AC3E}">
        <p14:creationId xmlns:p14="http://schemas.microsoft.com/office/powerpoint/2010/main" val="3514269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087336" y="500164"/>
            <a:ext cx="6708669" cy="892552"/>
          </a:xfrm>
          <a:prstGeom prst="rect">
            <a:avLst/>
          </a:prstGeom>
          <a:noFill/>
        </p:spPr>
        <p:txBody>
          <a:bodyPr wrap="square" rtlCol="0">
            <a:spAutoFit/>
          </a:bodyPr>
          <a:lstStyle/>
          <a:p>
            <a:pPr algn="ctr"/>
            <a:r>
              <a:rPr lang="en-US" sz="2600" dirty="0" smtClean="0">
                <a:solidFill>
                  <a:srgbClr val="720523"/>
                </a:solidFill>
                <a:latin typeface="Georgia"/>
                <a:cs typeface="Georgia"/>
              </a:rPr>
              <a:t>Training: Medical Residency</a:t>
            </a:r>
          </a:p>
          <a:p>
            <a:pPr algn="ctr"/>
            <a:r>
              <a:rPr lang="en-US" sz="2400" dirty="0" smtClean="0">
                <a:solidFill>
                  <a:srgbClr val="720523"/>
                </a:solidFill>
                <a:latin typeface="Georgia"/>
                <a:cs typeface="Georgia"/>
              </a:rPr>
              <a:t>Electives Offered in the US</a:t>
            </a:r>
            <a:endParaRPr lang="en-US" sz="2400" dirty="0">
              <a:solidFill>
                <a:srgbClr val="720523"/>
              </a:solidFill>
              <a:latin typeface="Georgia"/>
              <a:cs typeface="Georgia"/>
            </a:endParaRPr>
          </a:p>
        </p:txBody>
      </p:sp>
      <p:sp>
        <p:nvSpPr>
          <p:cNvPr id="2" name="TextBox 1"/>
          <p:cNvSpPr txBox="1"/>
          <p:nvPr/>
        </p:nvSpPr>
        <p:spPr>
          <a:xfrm>
            <a:off x="1087336" y="6087006"/>
            <a:ext cx="6093036" cy="430887"/>
          </a:xfrm>
          <a:prstGeom prst="rect">
            <a:avLst/>
          </a:prstGeom>
          <a:noFill/>
        </p:spPr>
        <p:txBody>
          <a:bodyPr wrap="square" rtlCol="0">
            <a:spAutoFit/>
          </a:bodyPr>
          <a:lstStyle/>
          <a:p>
            <a:r>
              <a:rPr lang="en-US" sz="1100" dirty="0" err="1" smtClean="0"/>
              <a:t>Mahr</a:t>
            </a:r>
            <a:r>
              <a:rPr lang="en-US" sz="1100" dirty="0" smtClean="0"/>
              <a:t>, F., </a:t>
            </a:r>
            <a:r>
              <a:rPr lang="en-US" sz="1100" dirty="0" err="1" smtClean="0"/>
              <a:t>Farahmand</a:t>
            </a:r>
            <a:r>
              <a:rPr lang="en-US" sz="1100" dirty="0" smtClean="0"/>
              <a:t>, P., </a:t>
            </a:r>
            <a:r>
              <a:rPr lang="en-US" sz="1100" dirty="0" err="1" smtClean="0"/>
              <a:t>Bixler</a:t>
            </a:r>
            <a:r>
              <a:rPr lang="en-US" sz="1100" dirty="0" smtClean="0"/>
              <a:t>, E. O., </a:t>
            </a:r>
            <a:r>
              <a:rPr lang="en-US" sz="1100" dirty="0" err="1" smtClean="0"/>
              <a:t>Domen</a:t>
            </a:r>
            <a:r>
              <a:rPr lang="en-US" sz="1100" dirty="0" smtClean="0"/>
              <a:t>, R. E., Moser, E. M., </a:t>
            </a:r>
            <a:r>
              <a:rPr lang="en-US" sz="1100" dirty="0" err="1" smtClean="0"/>
              <a:t>Nadeem</a:t>
            </a:r>
            <a:r>
              <a:rPr lang="en-US" sz="1100" dirty="0" smtClean="0"/>
              <a:t>, T., … </a:t>
            </a:r>
            <a:r>
              <a:rPr lang="en-US" sz="1100" dirty="0" err="1" smtClean="0"/>
              <a:t>Halmi</a:t>
            </a:r>
            <a:r>
              <a:rPr lang="en-US" sz="1100" dirty="0" smtClean="0"/>
              <a:t>, K. A. (2015). A national survey of eating disorder training. </a:t>
            </a:r>
            <a:r>
              <a:rPr lang="en-US" sz="1100" i="1" dirty="0" smtClean="0"/>
              <a:t>International Journal of Eating Disorders, 48</a:t>
            </a:r>
            <a:r>
              <a:rPr lang="en-US" sz="1100" dirty="0" smtClean="0"/>
              <a:t> (4), 443-445. </a:t>
            </a:r>
            <a:endParaRPr lang="en-US" sz="1100" dirty="0"/>
          </a:p>
        </p:txBody>
      </p:sp>
      <p:sp>
        <p:nvSpPr>
          <p:cNvPr id="4" name="TextBox 3"/>
          <p:cNvSpPr txBox="1"/>
          <p:nvPr/>
        </p:nvSpPr>
        <p:spPr>
          <a:xfrm>
            <a:off x="1087336" y="1348472"/>
            <a:ext cx="6939630" cy="2031325"/>
          </a:xfrm>
          <a:prstGeom prst="rect">
            <a:avLst/>
          </a:prstGeom>
          <a:noFill/>
        </p:spPr>
        <p:txBody>
          <a:bodyPr wrap="square" rtlCol="0">
            <a:spAutoFit/>
          </a:bodyPr>
          <a:lstStyle/>
          <a:p>
            <a:pPr marL="285750" indent="-285750">
              <a:buFont typeface="Arial"/>
              <a:buChar char="•"/>
            </a:pPr>
            <a:r>
              <a:rPr lang="en-US" dirty="0" err="1" smtClean="0"/>
              <a:t>Mahr</a:t>
            </a:r>
            <a:r>
              <a:rPr lang="en-US" dirty="0" smtClean="0"/>
              <a:t> et al. (2015) surveyed program coordinators of ACGME disciplines of internal medicine, family medicine, pediatrics, general psychiatry, and child and adolescent psychiatry</a:t>
            </a:r>
          </a:p>
          <a:p>
            <a:pPr marL="285750" indent="-285750">
              <a:buFont typeface="Arial"/>
              <a:buChar char="•"/>
            </a:pPr>
            <a:endParaRPr lang="en-US" dirty="0"/>
          </a:p>
          <a:p>
            <a:pPr marL="285750" indent="-285750">
              <a:buFont typeface="Arial"/>
              <a:buChar char="•"/>
            </a:pPr>
            <a:r>
              <a:rPr lang="en-US" dirty="0" smtClean="0"/>
              <a:t>514 training programs did not offer any scheduled or elective ED rotations</a:t>
            </a:r>
            <a:endParaRPr lang="en-US" dirty="0"/>
          </a:p>
          <a:p>
            <a:pPr marL="285750" indent="-285750">
              <a:buFont typeface="Arial"/>
              <a:buChar char="•"/>
            </a:pPr>
            <a:r>
              <a:rPr lang="en-US" dirty="0" smtClean="0"/>
              <a:t>123 programs offered rotations: 81 elective, 42 scheduled </a:t>
            </a:r>
          </a:p>
        </p:txBody>
      </p:sp>
      <p:graphicFrame>
        <p:nvGraphicFramePr>
          <p:cNvPr id="6" name="Chart 5"/>
          <p:cNvGraphicFramePr>
            <a:graphicFrameLocks/>
          </p:cNvGraphicFramePr>
          <p:nvPr>
            <p:extLst>
              <p:ext uri="{D42A27DB-BD31-4B8C-83A1-F6EECF244321}">
                <p14:modId xmlns:p14="http://schemas.microsoft.com/office/powerpoint/2010/main" val="3540571916"/>
              </p:ext>
            </p:extLst>
          </p:nvPr>
        </p:nvGraphicFramePr>
        <p:xfrm>
          <a:off x="2386265" y="3403712"/>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70177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087336" y="500164"/>
            <a:ext cx="6708669" cy="892552"/>
          </a:xfrm>
          <a:prstGeom prst="rect">
            <a:avLst/>
          </a:prstGeom>
          <a:noFill/>
        </p:spPr>
        <p:txBody>
          <a:bodyPr wrap="square" rtlCol="0">
            <a:spAutoFit/>
          </a:bodyPr>
          <a:lstStyle/>
          <a:p>
            <a:pPr algn="ctr"/>
            <a:r>
              <a:rPr lang="en-US" sz="2600" dirty="0" smtClean="0">
                <a:solidFill>
                  <a:srgbClr val="720523"/>
                </a:solidFill>
                <a:latin typeface="Georgia"/>
                <a:cs typeface="Georgia"/>
              </a:rPr>
              <a:t>Training: Medical Residency</a:t>
            </a:r>
          </a:p>
          <a:p>
            <a:pPr algn="ctr"/>
            <a:r>
              <a:rPr lang="en-US" sz="2400" dirty="0" smtClean="0">
                <a:solidFill>
                  <a:srgbClr val="720523"/>
                </a:solidFill>
                <a:latin typeface="Georgia"/>
                <a:cs typeface="Georgia"/>
              </a:rPr>
              <a:t>Elective Duration</a:t>
            </a:r>
            <a:endParaRPr lang="en-US" sz="2400" dirty="0">
              <a:solidFill>
                <a:srgbClr val="720523"/>
              </a:solidFill>
              <a:latin typeface="Georgia"/>
              <a:cs typeface="Georgia"/>
            </a:endParaRPr>
          </a:p>
        </p:txBody>
      </p:sp>
      <p:sp>
        <p:nvSpPr>
          <p:cNvPr id="2" name="TextBox 1"/>
          <p:cNvSpPr txBox="1"/>
          <p:nvPr/>
        </p:nvSpPr>
        <p:spPr>
          <a:xfrm>
            <a:off x="1087336" y="6087006"/>
            <a:ext cx="6093036" cy="430887"/>
          </a:xfrm>
          <a:prstGeom prst="rect">
            <a:avLst/>
          </a:prstGeom>
          <a:noFill/>
        </p:spPr>
        <p:txBody>
          <a:bodyPr wrap="square" rtlCol="0">
            <a:spAutoFit/>
          </a:bodyPr>
          <a:lstStyle/>
          <a:p>
            <a:r>
              <a:rPr lang="en-US" sz="1100" dirty="0" err="1" smtClean="0"/>
              <a:t>Mahr</a:t>
            </a:r>
            <a:r>
              <a:rPr lang="en-US" sz="1100" dirty="0" smtClean="0"/>
              <a:t>, F., </a:t>
            </a:r>
            <a:r>
              <a:rPr lang="en-US" sz="1100" dirty="0" err="1" smtClean="0"/>
              <a:t>Farahmand</a:t>
            </a:r>
            <a:r>
              <a:rPr lang="en-US" sz="1100" dirty="0" smtClean="0"/>
              <a:t>, P., </a:t>
            </a:r>
            <a:r>
              <a:rPr lang="en-US" sz="1100" dirty="0" err="1" smtClean="0"/>
              <a:t>Bixler</a:t>
            </a:r>
            <a:r>
              <a:rPr lang="en-US" sz="1100" dirty="0" smtClean="0"/>
              <a:t>, E. O., </a:t>
            </a:r>
            <a:r>
              <a:rPr lang="en-US" sz="1100" dirty="0" err="1" smtClean="0"/>
              <a:t>Domen</a:t>
            </a:r>
            <a:r>
              <a:rPr lang="en-US" sz="1100" dirty="0" smtClean="0"/>
              <a:t>, R. E., Moser, E. M., </a:t>
            </a:r>
            <a:r>
              <a:rPr lang="en-US" sz="1100" dirty="0" err="1" smtClean="0"/>
              <a:t>Nadeem</a:t>
            </a:r>
            <a:r>
              <a:rPr lang="en-US" sz="1100" dirty="0" smtClean="0"/>
              <a:t>, T., … </a:t>
            </a:r>
            <a:r>
              <a:rPr lang="en-US" sz="1100" dirty="0" err="1" smtClean="0"/>
              <a:t>Halmi</a:t>
            </a:r>
            <a:r>
              <a:rPr lang="en-US" sz="1100" dirty="0" smtClean="0"/>
              <a:t>, K. A. (2015). A national survey of eating disorder training. </a:t>
            </a:r>
            <a:r>
              <a:rPr lang="en-US" sz="1100" i="1" dirty="0" smtClean="0"/>
              <a:t>International Journal of Eating Disorders, 48</a:t>
            </a:r>
            <a:r>
              <a:rPr lang="en-US" sz="1100" dirty="0" smtClean="0"/>
              <a:t> (4), 443-445. </a:t>
            </a:r>
            <a:endParaRPr lang="en-US" sz="1100" dirty="0"/>
          </a:p>
        </p:txBody>
      </p:sp>
      <p:sp>
        <p:nvSpPr>
          <p:cNvPr id="4" name="TextBox 3"/>
          <p:cNvSpPr txBox="1"/>
          <p:nvPr/>
        </p:nvSpPr>
        <p:spPr>
          <a:xfrm>
            <a:off x="1087336" y="1348472"/>
            <a:ext cx="6939630" cy="4801315"/>
          </a:xfrm>
          <a:prstGeom prst="rect">
            <a:avLst/>
          </a:prstGeom>
          <a:noFill/>
        </p:spPr>
        <p:txBody>
          <a:bodyPr wrap="square" rtlCol="0">
            <a:spAutoFit/>
          </a:bodyPr>
          <a:lstStyle/>
          <a:p>
            <a:pPr marL="285750" indent="-285750">
              <a:buFont typeface="Arial"/>
              <a:buChar char="•"/>
            </a:pPr>
            <a:r>
              <a:rPr lang="en-US" dirty="0" smtClean="0"/>
              <a:t>Of the programs who had rotations with ED training, the “dosage” of training was small. </a:t>
            </a:r>
          </a:p>
          <a:p>
            <a:pPr marL="742950" lvl="1" indent="-285750">
              <a:buFont typeface="Arial"/>
              <a:buChar char="•"/>
            </a:pPr>
            <a:r>
              <a:rPr lang="en-US" dirty="0" smtClean="0"/>
              <a:t>Some offered only a few hours of training each week</a:t>
            </a:r>
          </a:p>
          <a:p>
            <a:pPr marL="742950" lvl="1" indent="-285750">
              <a:buFont typeface="Arial"/>
              <a:buChar char="•"/>
            </a:pPr>
            <a:endParaRPr lang="en-US" dirty="0" smtClean="0"/>
          </a:p>
          <a:p>
            <a:pPr marL="742950" lvl="1"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r>
              <a:rPr lang="en-US" dirty="0" smtClean="0"/>
              <a:t>Larger residency programs had more ED training opportunities, on average</a:t>
            </a:r>
            <a:endParaRPr lang="en-US" dirty="0"/>
          </a:p>
          <a:p>
            <a:pPr marL="742950" lvl="1" indent="-285750">
              <a:buFont typeface="Arial"/>
              <a:buChar char="•"/>
            </a:pPr>
            <a:r>
              <a:rPr lang="en-US" sz="1400" dirty="0" smtClean="0"/>
              <a:t>14.5% provided no formal didactics on EDs</a:t>
            </a:r>
          </a:p>
          <a:p>
            <a:pPr marL="742950" lvl="1" indent="-285750">
              <a:buFont typeface="Arial"/>
              <a:buChar char="•"/>
            </a:pPr>
            <a:r>
              <a:rPr lang="en-US" sz="1400" dirty="0" smtClean="0"/>
              <a:t>RANGE: Internal medicine </a:t>
            </a:r>
            <a:r>
              <a:rPr lang="en-US" sz="1400" dirty="0" err="1" smtClean="0"/>
              <a:t>M</a:t>
            </a:r>
            <a:r>
              <a:rPr lang="en-US" sz="1400" baseline="-25000" dirty="0" err="1" smtClean="0"/>
              <a:t>hours</a:t>
            </a:r>
            <a:r>
              <a:rPr lang="en-US" sz="1400" baseline="-25000" dirty="0" smtClean="0"/>
              <a:t> </a:t>
            </a:r>
            <a:r>
              <a:rPr lang="en-US" sz="1400" dirty="0" smtClean="0"/>
              <a:t>= 1.94 – Pediatrics </a:t>
            </a:r>
            <a:r>
              <a:rPr lang="en-US" sz="1400" dirty="0" err="1"/>
              <a:t>M</a:t>
            </a:r>
            <a:r>
              <a:rPr lang="en-US" sz="1400" baseline="-25000" dirty="0" err="1"/>
              <a:t>hours</a:t>
            </a:r>
            <a:r>
              <a:rPr lang="en-US" sz="1400" baseline="-25000" dirty="0"/>
              <a:t> </a:t>
            </a:r>
            <a:r>
              <a:rPr lang="en-US" sz="1400" dirty="0" smtClean="0"/>
              <a:t>= 5.25</a:t>
            </a:r>
          </a:p>
        </p:txBody>
      </p:sp>
      <p:graphicFrame>
        <p:nvGraphicFramePr>
          <p:cNvPr id="7" name="Chart 6"/>
          <p:cNvGraphicFramePr>
            <a:graphicFrameLocks/>
          </p:cNvGraphicFramePr>
          <p:nvPr>
            <p:extLst>
              <p:ext uri="{D42A27DB-BD31-4B8C-83A1-F6EECF244321}">
                <p14:modId xmlns:p14="http://schemas.microsoft.com/office/powerpoint/2010/main" val="3556405384"/>
              </p:ext>
            </p:extLst>
          </p:nvPr>
        </p:nvGraphicFramePr>
        <p:xfrm>
          <a:off x="2381304" y="2406462"/>
          <a:ext cx="4476696" cy="2394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78040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208291" y="284164"/>
            <a:ext cx="6708669" cy="492443"/>
          </a:xfrm>
          <a:prstGeom prst="rect">
            <a:avLst/>
          </a:prstGeom>
          <a:noFill/>
        </p:spPr>
        <p:txBody>
          <a:bodyPr wrap="square" rtlCol="0">
            <a:spAutoFit/>
          </a:bodyPr>
          <a:lstStyle/>
          <a:p>
            <a:pPr algn="ctr"/>
            <a:r>
              <a:rPr lang="en-US" sz="2600" dirty="0" smtClean="0">
                <a:solidFill>
                  <a:srgbClr val="720523"/>
                </a:solidFill>
                <a:latin typeface="Georgia"/>
                <a:cs typeface="Georgia"/>
              </a:rPr>
              <a:t>Training/Treatment </a:t>
            </a:r>
            <a:r>
              <a:rPr lang="en-US" sz="2600" dirty="0" smtClean="0">
                <a:solidFill>
                  <a:srgbClr val="720523"/>
                </a:solidFill>
                <a:latin typeface="Georgia"/>
                <a:cs typeface="Georgia"/>
              </a:rPr>
              <a:t>in Family Practice</a:t>
            </a:r>
            <a:endParaRPr lang="en-US" sz="2400" dirty="0">
              <a:solidFill>
                <a:srgbClr val="720523"/>
              </a:solidFill>
              <a:latin typeface="Georgia"/>
              <a:cs typeface="Georgia"/>
            </a:endParaRPr>
          </a:p>
        </p:txBody>
      </p:sp>
      <p:sp>
        <p:nvSpPr>
          <p:cNvPr id="2" name="TextBox 1"/>
          <p:cNvSpPr txBox="1"/>
          <p:nvPr/>
        </p:nvSpPr>
        <p:spPr>
          <a:xfrm>
            <a:off x="1087336" y="6087006"/>
            <a:ext cx="6093036" cy="430887"/>
          </a:xfrm>
          <a:prstGeom prst="rect">
            <a:avLst/>
          </a:prstGeom>
          <a:noFill/>
        </p:spPr>
        <p:txBody>
          <a:bodyPr wrap="square" rtlCol="0">
            <a:spAutoFit/>
          </a:bodyPr>
          <a:lstStyle/>
          <a:p>
            <a:r>
              <a:rPr lang="en-US" sz="1100" dirty="0" err="1" smtClean="0"/>
              <a:t>Boulé</a:t>
            </a:r>
            <a:r>
              <a:rPr lang="en-US" sz="1100" dirty="0" smtClean="0"/>
              <a:t> &amp; </a:t>
            </a:r>
            <a:r>
              <a:rPr lang="en-US" sz="1100" dirty="0" err="1" smtClean="0"/>
              <a:t>McSherry</a:t>
            </a:r>
            <a:r>
              <a:rPr lang="en-US" sz="1100" dirty="0" smtClean="0"/>
              <a:t> (2002). Patients with eating disorders: How well are family physicians managing them? </a:t>
            </a:r>
            <a:r>
              <a:rPr lang="en-US" sz="1100" i="1" dirty="0" smtClean="0"/>
              <a:t>Canadian Family Physician, 48, </a:t>
            </a:r>
            <a:r>
              <a:rPr lang="en-US" sz="1100" dirty="0" smtClean="0"/>
              <a:t> 1807-1813.</a:t>
            </a:r>
            <a:endParaRPr lang="en-US" sz="1100" dirty="0"/>
          </a:p>
        </p:txBody>
      </p:sp>
      <p:sp>
        <p:nvSpPr>
          <p:cNvPr id="5" name="TextBox 4"/>
          <p:cNvSpPr txBox="1"/>
          <p:nvPr/>
        </p:nvSpPr>
        <p:spPr>
          <a:xfrm>
            <a:off x="1208291" y="2116688"/>
            <a:ext cx="6783394" cy="3970318"/>
          </a:xfrm>
          <a:prstGeom prst="rect">
            <a:avLst/>
          </a:prstGeom>
          <a:noFill/>
        </p:spPr>
        <p:txBody>
          <a:bodyPr wrap="square" rtlCol="0">
            <a:spAutoFit/>
          </a:bodyPr>
          <a:lstStyle/>
          <a:p>
            <a:pPr marL="285750" indent="-285750">
              <a:buFont typeface="Arial"/>
              <a:buChar char="•"/>
            </a:pPr>
            <a:r>
              <a:rPr lang="en-US" dirty="0" smtClean="0"/>
              <a:t>Canadian survey of 236 general Family Practitioners (FP)</a:t>
            </a:r>
          </a:p>
          <a:p>
            <a:pPr marL="285750" indent="-285750">
              <a:buFont typeface="Arial"/>
              <a:buChar char="•"/>
            </a:pPr>
            <a:endParaRPr lang="en-US" dirty="0"/>
          </a:p>
          <a:p>
            <a:pPr marL="285750" indent="-285750">
              <a:buFont typeface="Arial"/>
              <a:buChar char="•"/>
            </a:pPr>
            <a:r>
              <a:rPr lang="en-US" dirty="0" smtClean="0"/>
              <a:t>54% completed FP residency programs</a:t>
            </a:r>
          </a:p>
          <a:p>
            <a:pPr marL="285750" indent="-285750">
              <a:buFont typeface="Arial"/>
              <a:buChar char="•"/>
            </a:pPr>
            <a:r>
              <a:rPr lang="en-US" dirty="0" smtClean="0"/>
              <a:t>More comfortable with diagnosis than with management of EDs</a:t>
            </a:r>
          </a:p>
          <a:p>
            <a:pPr marL="742950" lvl="1" indent="-285750">
              <a:buFont typeface="Arial"/>
              <a:buChar char="•"/>
            </a:pPr>
            <a:r>
              <a:rPr lang="en-US" dirty="0" smtClean="0"/>
              <a:t>Referred patients to other professionals, </a:t>
            </a:r>
            <a:r>
              <a:rPr lang="en-US" dirty="0" smtClean="0"/>
              <a:t>most often psychiatrists </a:t>
            </a:r>
            <a:r>
              <a:rPr lang="en-US" dirty="0" smtClean="0"/>
              <a:t>&amp; nutritionists</a:t>
            </a:r>
          </a:p>
          <a:p>
            <a:pPr marL="285750" indent="-285750">
              <a:buFont typeface="Arial"/>
              <a:buChar char="•"/>
            </a:pPr>
            <a:r>
              <a:rPr lang="en-US" dirty="0" smtClean="0"/>
              <a:t>75% reported undergraduate training in ED was poor</a:t>
            </a:r>
          </a:p>
          <a:p>
            <a:pPr marL="285750" indent="-285750">
              <a:buFont typeface="Arial"/>
              <a:buChar char="•"/>
            </a:pPr>
            <a:r>
              <a:rPr lang="en-US" dirty="0" smtClean="0"/>
              <a:t>59% reported postgraduate training was poor</a:t>
            </a:r>
          </a:p>
          <a:p>
            <a:pPr marL="285750" indent="-285750">
              <a:buFont typeface="Arial"/>
              <a:buChar char="•"/>
            </a:pPr>
            <a:endParaRPr lang="en-US" dirty="0"/>
          </a:p>
          <a:p>
            <a:pPr marL="285750" indent="-285750">
              <a:buFont typeface="Arial"/>
              <a:buChar char="•"/>
            </a:pPr>
            <a:r>
              <a:rPr lang="en-US" dirty="0" smtClean="0"/>
              <a:t>Reported need for better training in: </a:t>
            </a:r>
          </a:p>
          <a:p>
            <a:pPr marL="742950" lvl="1" indent="-285750">
              <a:buFont typeface="Arial"/>
              <a:buChar char="•"/>
            </a:pPr>
            <a:r>
              <a:rPr lang="en-US" dirty="0" smtClean="0"/>
              <a:t>Outpatient services</a:t>
            </a:r>
          </a:p>
          <a:p>
            <a:pPr marL="742950" lvl="1" indent="-285750">
              <a:buFont typeface="Arial"/>
              <a:buChar char="•"/>
            </a:pPr>
            <a:r>
              <a:rPr lang="en-US" dirty="0" smtClean="0"/>
              <a:t>Diagnostic Issues</a:t>
            </a:r>
          </a:p>
          <a:p>
            <a:pPr marL="742950" lvl="1" indent="-285750">
              <a:buFont typeface="Arial"/>
              <a:buChar char="•"/>
            </a:pPr>
            <a:r>
              <a:rPr lang="en-US" dirty="0" smtClean="0"/>
              <a:t>Screening needs</a:t>
            </a:r>
          </a:p>
          <a:p>
            <a:pPr marL="742950" lvl="1" indent="-285750">
              <a:buFont typeface="Arial"/>
              <a:buChar char="•"/>
            </a:pPr>
            <a:r>
              <a:rPr lang="en-US" dirty="0" smtClean="0"/>
              <a:t>Management planning </a:t>
            </a:r>
          </a:p>
        </p:txBody>
      </p:sp>
      <p:sp>
        <p:nvSpPr>
          <p:cNvPr id="6" name="TextBox 5"/>
          <p:cNvSpPr txBox="1"/>
          <p:nvPr/>
        </p:nvSpPr>
        <p:spPr>
          <a:xfrm>
            <a:off x="1208291" y="1373760"/>
            <a:ext cx="5019642" cy="646331"/>
          </a:xfrm>
          <a:prstGeom prst="rect">
            <a:avLst/>
          </a:prstGeom>
          <a:noFill/>
        </p:spPr>
        <p:txBody>
          <a:bodyPr wrap="square" rtlCol="0">
            <a:spAutoFit/>
          </a:bodyPr>
          <a:lstStyle/>
          <a:p>
            <a:r>
              <a:rPr lang="en-US" dirty="0" smtClean="0"/>
              <a:t>Are our brothers &amp; sisters to the North doing any better? </a:t>
            </a:r>
            <a:endParaRPr lang="en-US" dirty="0"/>
          </a:p>
        </p:txBody>
      </p:sp>
      <p:pic>
        <p:nvPicPr>
          <p:cNvPr id="7" name="Picture 6" descr="Canada_flag_halifax_9_-0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141" y="903684"/>
            <a:ext cx="1521386" cy="1141040"/>
          </a:xfrm>
          <a:prstGeom prst="rect">
            <a:avLst/>
          </a:prstGeom>
        </p:spPr>
      </p:pic>
    </p:spTree>
    <p:extLst>
      <p:ext uri="{BB962C8B-B14F-4D97-AF65-F5344CB8AC3E}">
        <p14:creationId xmlns:p14="http://schemas.microsoft.com/office/powerpoint/2010/main" val="1135836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087336" y="500164"/>
            <a:ext cx="6708669" cy="892552"/>
          </a:xfrm>
          <a:prstGeom prst="rect">
            <a:avLst/>
          </a:prstGeom>
          <a:noFill/>
        </p:spPr>
        <p:txBody>
          <a:bodyPr wrap="square" rtlCol="0">
            <a:spAutoFit/>
          </a:bodyPr>
          <a:lstStyle/>
          <a:p>
            <a:pPr algn="ctr"/>
            <a:r>
              <a:rPr lang="en-US" sz="2600" dirty="0" smtClean="0">
                <a:solidFill>
                  <a:srgbClr val="720523"/>
                </a:solidFill>
                <a:latin typeface="Georgia"/>
                <a:cs typeface="Georgia"/>
              </a:rPr>
              <a:t>Training: Medical Residency</a:t>
            </a:r>
          </a:p>
          <a:p>
            <a:pPr algn="ctr"/>
            <a:r>
              <a:rPr lang="en-US" sz="2400" dirty="0" smtClean="0">
                <a:solidFill>
                  <a:srgbClr val="720523"/>
                </a:solidFill>
                <a:latin typeface="Georgia"/>
                <a:cs typeface="Georgia"/>
              </a:rPr>
              <a:t>Conclusions</a:t>
            </a:r>
            <a:endParaRPr lang="en-US" sz="2400" dirty="0">
              <a:solidFill>
                <a:srgbClr val="720523"/>
              </a:solidFill>
              <a:latin typeface="Georgia"/>
              <a:cs typeface="Georgia"/>
            </a:endParaRPr>
          </a:p>
        </p:txBody>
      </p:sp>
      <p:sp>
        <p:nvSpPr>
          <p:cNvPr id="2" name="TextBox 1"/>
          <p:cNvSpPr txBox="1"/>
          <p:nvPr/>
        </p:nvSpPr>
        <p:spPr>
          <a:xfrm>
            <a:off x="1087336" y="6087006"/>
            <a:ext cx="6093036" cy="430887"/>
          </a:xfrm>
          <a:prstGeom prst="rect">
            <a:avLst/>
          </a:prstGeom>
          <a:noFill/>
        </p:spPr>
        <p:txBody>
          <a:bodyPr wrap="square" rtlCol="0">
            <a:spAutoFit/>
          </a:bodyPr>
          <a:lstStyle/>
          <a:p>
            <a:r>
              <a:rPr lang="en-US" sz="1100" dirty="0" err="1" smtClean="0"/>
              <a:t>Mahr</a:t>
            </a:r>
            <a:r>
              <a:rPr lang="en-US" sz="1100" dirty="0" smtClean="0"/>
              <a:t>, F., </a:t>
            </a:r>
            <a:r>
              <a:rPr lang="en-US" sz="1100" dirty="0" err="1" smtClean="0"/>
              <a:t>Farahmand</a:t>
            </a:r>
            <a:r>
              <a:rPr lang="en-US" sz="1100" dirty="0" smtClean="0"/>
              <a:t>, P., </a:t>
            </a:r>
            <a:r>
              <a:rPr lang="en-US" sz="1100" dirty="0" err="1" smtClean="0"/>
              <a:t>Bixler</a:t>
            </a:r>
            <a:r>
              <a:rPr lang="en-US" sz="1100" dirty="0" smtClean="0"/>
              <a:t>, E. O., </a:t>
            </a:r>
            <a:r>
              <a:rPr lang="en-US" sz="1100" dirty="0" err="1" smtClean="0"/>
              <a:t>Domen</a:t>
            </a:r>
            <a:r>
              <a:rPr lang="en-US" sz="1100" dirty="0" smtClean="0"/>
              <a:t>, R. E., Moser, E. M., </a:t>
            </a:r>
            <a:r>
              <a:rPr lang="en-US" sz="1100" dirty="0" err="1" smtClean="0"/>
              <a:t>Nadeem</a:t>
            </a:r>
            <a:r>
              <a:rPr lang="en-US" sz="1100" dirty="0" smtClean="0"/>
              <a:t>, T., … </a:t>
            </a:r>
            <a:r>
              <a:rPr lang="en-US" sz="1100" dirty="0" err="1" smtClean="0"/>
              <a:t>Halmi</a:t>
            </a:r>
            <a:r>
              <a:rPr lang="en-US" sz="1100" dirty="0" smtClean="0"/>
              <a:t>, K. A. (2015). A national survey of eating disorder training. </a:t>
            </a:r>
            <a:r>
              <a:rPr lang="en-US" sz="1100" i="1" dirty="0" smtClean="0"/>
              <a:t>International Journal of Eating Disorders, 48</a:t>
            </a:r>
            <a:r>
              <a:rPr lang="en-US" sz="1100" dirty="0" smtClean="0"/>
              <a:t> (4), 443-445. </a:t>
            </a:r>
            <a:endParaRPr lang="en-US" sz="1100" dirty="0"/>
          </a:p>
        </p:txBody>
      </p:sp>
      <p:sp>
        <p:nvSpPr>
          <p:cNvPr id="4" name="TextBox 3"/>
          <p:cNvSpPr txBox="1"/>
          <p:nvPr/>
        </p:nvSpPr>
        <p:spPr>
          <a:xfrm>
            <a:off x="1087336" y="1348472"/>
            <a:ext cx="6939630" cy="4031873"/>
          </a:xfrm>
          <a:prstGeom prst="rect">
            <a:avLst/>
          </a:prstGeom>
          <a:noFill/>
        </p:spPr>
        <p:txBody>
          <a:bodyPr wrap="square" rtlCol="0">
            <a:spAutoFit/>
          </a:bodyPr>
          <a:lstStyle/>
          <a:p>
            <a:pPr marL="285750" indent="-285750">
              <a:buFont typeface="Arial"/>
              <a:buChar char="•"/>
            </a:pPr>
            <a:r>
              <a:rPr lang="en-US" sz="1600" dirty="0" smtClean="0"/>
              <a:t>Clear need to improve ED education in Medical Residency training programs</a:t>
            </a:r>
          </a:p>
          <a:p>
            <a:pPr marL="742950" lvl="1" indent="-285750">
              <a:buFont typeface="Arial"/>
              <a:buChar char="•"/>
            </a:pPr>
            <a:r>
              <a:rPr lang="en-US" sz="1600" dirty="0" smtClean="0"/>
              <a:t>May result from lack of experts available to train</a:t>
            </a:r>
          </a:p>
          <a:p>
            <a:pPr marL="742950" lvl="1" indent="-285750">
              <a:buFont typeface="Arial"/>
              <a:buChar char="•"/>
            </a:pPr>
            <a:r>
              <a:rPr lang="en-US" sz="1600" dirty="0" smtClean="0"/>
              <a:t>Geographic restrictions</a:t>
            </a:r>
          </a:p>
          <a:p>
            <a:pPr marL="1200150" lvl="2" indent="-285750">
              <a:buFont typeface="Arial"/>
              <a:buChar char="•"/>
            </a:pPr>
            <a:r>
              <a:rPr lang="en-US" sz="1600" dirty="0" smtClean="0"/>
              <a:t>Some areas may have lower ED treatment-seeking samples</a:t>
            </a:r>
          </a:p>
          <a:p>
            <a:pPr marL="1200150" lvl="2" indent="-285750">
              <a:buFont typeface="Arial"/>
              <a:buChar char="•"/>
            </a:pPr>
            <a:endParaRPr lang="en-US" sz="1600" dirty="0" smtClean="0"/>
          </a:p>
          <a:p>
            <a:pPr marL="285750" indent="-285750">
              <a:buFont typeface="Arial"/>
              <a:buChar char="•"/>
            </a:pPr>
            <a:r>
              <a:rPr lang="en-US" sz="1600" dirty="0" smtClean="0"/>
              <a:t>Innovative strategies to close the resource gap for ED experts to provide training to Medical Residents</a:t>
            </a:r>
          </a:p>
          <a:p>
            <a:pPr marL="742950" lvl="1" indent="-285750">
              <a:buFont typeface="Arial"/>
              <a:buChar char="•"/>
            </a:pPr>
            <a:r>
              <a:rPr lang="en-US" sz="1600" dirty="0" smtClean="0"/>
              <a:t>Massive open online courses (MOOCs)</a:t>
            </a:r>
          </a:p>
          <a:p>
            <a:pPr marL="742950" lvl="1" indent="-285750">
              <a:buFont typeface="Arial"/>
              <a:buChar char="•"/>
            </a:pPr>
            <a:r>
              <a:rPr lang="en-US" sz="1600" dirty="0" smtClean="0"/>
              <a:t>Simulated patient encounters</a:t>
            </a:r>
          </a:p>
          <a:p>
            <a:pPr marL="742950" lvl="1" indent="-285750">
              <a:buFont typeface="Arial"/>
              <a:buChar char="•"/>
            </a:pPr>
            <a:r>
              <a:rPr lang="en-US" sz="1600" dirty="0" smtClean="0"/>
              <a:t>Web-based curricula</a:t>
            </a:r>
          </a:p>
          <a:p>
            <a:pPr marL="742950" lvl="1" indent="-285750">
              <a:buFont typeface="Arial"/>
              <a:buChar char="•"/>
            </a:pPr>
            <a:r>
              <a:rPr lang="en-US" sz="1600" dirty="0" smtClean="0"/>
              <a:t>Collaborative learning experiences across disciplines </a:t>
            </a:r>
          </a:p>
          <a:p>
            <a:pPr marL="742950" lvl="1" indent="-285750">
              <a:buFont typeface="Arial"/>
              <a:buChar char="•"/>
            </a:pPr>
            <a:r>
              <a:rPr lang="en-US" sz="1600" dirty="0" smtClean="0"/>
              <a:t>Other distance learning strategies</a:t>
            </a:r>
          </a:p>
          <a:p>
            <a:pPr marL="742950" lvl="1" indent="-285750">
              <a:buFont typeface="Arial"/>
              <a:buChar char="•"/>
            </a:pPr>
            <a:endParaRPr lang="en-US" sz="1600" dirty="0"/>
          </a:p>
          <a:p>
            <a:pPr marL="285750" indent="-285750">
              <a:buFont typeface="Arial"/>
              <a:buChar char="•"/>
            </a:pPr>
            <a:endParaRPr lang="en-US" sz="1600" dirty="0"/>
          </a:p>
          <a:p>
            <a:pPr marL="285750" indent="-285750">
              <a:buFont typeface="Arial"/>
              <a:buChar char="•"/>
            </a:pPr>
            <a:r>
              <a:rPr lang="en-US" sz="1600" dirty="0"/>
              <a:t>My </a:t>
            </a:r>
            <a:r>
              <a:rPr lang="en-US" sz="1600" dirty="0" smtClean="0"/>
              <a:t>impressions/experience</a:t>
            </a:r>
            <a:endParaRPr lang="en-US" sz="1600" dirty="0"/>
          </a:p>
          <a:p>
            <a:pPr marL="742950" lvl="1" indent="-285750">
              <a:buFont typeface="Arial"/>
              <a:buChar char="•"/>
            </a:pPr>
            <a:endParaRPr lang="en-US" sz="1600" dirty="0" smtClean="0"/>
          </a:p>
        </p:txBody>
      </p:sp>
    </p:spTree>
    <p:extLst>
      <p:ext uri="{BB962C8B-B14F-4D97-AF65-F5344CB8AC3E}">
        <p14:creationId xmlns:p14="http://schemas.microsoft.com/office/powerpoint/2010/main" val="26214717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61524" y="5928022"/>
            <a:ext cx="5887494" cy="646331"/>
          </a:xfrm>
          <a:prstGeom prst="rect">
            <a:avLst/>
          </a:prstGeom>
          <a:noFill/>
        </p:spPr>
        <p:txBody>
          <a:bodyPr wrap="square" rtlCol="0">
            <a:spAutoFit/>
          </a:bodyPr>
          <a:lstStyle/>
          <a:p>
            <a:r>
              <a:rPr lang="en-US" dirty="0" smtClean="0"/>
              <a:t>Crow, S. E. (2014). What are the best nutritional counseling practices for AN patients? </a:t>
            </a:r>
            <a:r>
              <a:rPr lang="en-US" i="1" dirty="0" smtClean="0"/>
              <a:t>Eating </a:t>
            </a:r>
            <a:r>
              <a:rPr lang="en-US" i="1" dirty="0"/>
              <a:t>D</a:t>
            </a:r>
            <a:r>
              <a:rPr lang="en-US" i="1" dirty="0" smtClean="0"/>
              <a:t>isorders Review, 25 </a:t>
            </a:r>
            <a:r>
              <a:rPr lang="en-US" dirty="0" smtClean="0"/>
              <a:t>(4).</a:t>
            </a:r>
            <a:endParaRPr lang="en-US" dirty="0"/>
          </a:p>
        </p:txBody>
      </p:sp>
      <p:sp>
        <p:nvSpPr>
          <p:cNvPr id="11" name="TextBox 10"/>
          <p:cNvSpPr txBox="1"/>
          <p:nvPr/>
        </p:nvSpPr>
        <p:spPr>
          <a:xfrm>
            <a:off x="1261523" y="1426206"/>
            <a:ext cx="6828154" cy="3739486"/>
          </a:xfrm>
          <a:prstGeom prst="rect">
            <a:avLst/>
          </a:prstGeom>
          <a:noFill/>
        </p:spPr>
        <p:txBody>
          <a:bodyPr wrap="square" rtlCol="0">
            <a:spAutoFit/>
          </a:bodyPr>
          <a:lstStyle/>
          <a:p>
            <a:pPr marL="285750" indent="-285750">
              <a:lnSpc>
                <a:spcPct val="120000"/>
              </a:lnSpc>
              <a:buFont typeface="Arial"/>
              <a:buChar char="•"/>
            </a:pPr>
            <a:r>
              <a:rPr lang="en-US" dirty="0" smtClean="0">
                <a:solidFill>
                  <a:srgbClr val="4A4F50"/>
                </a:solidFill>
                <a:latin typeface="Minion Pro"/>
                <a:cs typeface="Minion Pro"/>
              </a:rPr>
              <a:t>Most dietetics programs </a:t>
            </a:r>
            <a:r>
              <a:rPr lang="en-US" b="1" u="sng" dirty="0" smtClean="0">
                <a:solidFill>
                  <a:srgbClr val="4A4F50"/>
                </a:solidFill>
                <a:latin typeface="Minion Pro"/>
                <a:cs typeface="Minion Pro"/>
              </a:rPr>
              <a:t>do not </a:t>
            </a:r>
            <a:r>
              <a:rPr lang="en-US" dirty="0" smtClean="0">
                <a:solidFill>
                  <a:srgbClr val="4A4F50"/>
                </a:solidFill>
                <a:latin typeface="Minion Pro"/>
                <a:cs typeface="Minion Pro"/>
              </a:rPr>
              <a:t>include training in eating disorders as part of the core curriculum.</a:t>
            </a:r>
          </a:p>
          <a:p>
            <a:pPr marL="285750" indent="-285750">
              <a:lnSpc>
                <a:spcPct val="120000"/>
              </a:lnSpc>
              <a:buFont typeface="Arial"/>
              <a:buChar char="•"/>
            </a:pPr>
            <a:endParaRPr lang="en-US" dirty="0" smtClean="0">
              <a:solidFill>
                <a:srgbClr val="4A4F50"/>
              </a:solidFill>
              <a:latin typeface="Minion Pro"/>
              <a:cs typeface="Minion Pro"/>
            </a:endParaRPr>
          </a:p>
          <a:p>
            <a:pPr marL="285750" indent="-285750">
              <a:lnSpc>
                <a:spcPct val="120000"/>
              </a:lnSpc>
              <a:buFont typeface="Arial"/>
              <a:buChar char="•"/>
            </a:pPr>
            <a:r>
              <a:rPr lang="en-US" dirty="0" smtClean="0">
                <a:solidFill>
                  <a:srgbClr val="4A4F50"/>
                </a:solidFill>
                <a:latin typeface="Minion Pro"/>
                <a:cs typeface="Minion Pro"/>
              </a:rPr>
              <a:t>American Academy of Nutrition and Dietetics has stated that the “advanced training [that is] necessary for working with patients with eating disorders must come from a combination of self-study, continuing education, and supervision by another experienced eating disorder specialist”</a:t>
            </a:r>
          </a:p>
          <a:p>
            <a:pPr marL="285750" indent="-285750">
              <a:lnSpc>
                <a:spcPct val="120000"/>
              </a:lnSpc>
              <a:buFont typeface="Arial"/>
              <a:buChar char="•"/>
            </a:pPr>
            <a:endParaRPr lang="en-US" dirty="0" smtClean="0">
              <a:solidFill>
                <a:srgbClr val="4A4F50"/>
              </a:solidFill>
              <a:latin typeface="Minion Pro"/>
              <a:cs typeface="Minion Pro"/>
            </a:endParaRPr>
          </a:p>
          <a:p>
            <a:pPr marL="285750" indent="-285750">
              <a:lnSpc>
                <a:spcPct val="120000"/>
              </a:lnSpc>
              <a:buFont typeface="Arial"/>
              <a:buChar char="•"/>
            </a:pPr>
            <a:r>
              <a:rPr lang="en-US" dirty="0" smtClean="0">
                <a:solidFill>
                  <a:srgbClr val="4A4F50"/>
                </a:solidFill>
                <a:latin typeface="Minion Pro"/>
                <a:cs typeface="Minion Pro"/>
              </a:rPr>
              <a:t>Many end up treating patients from personal experience rather than using research-supported treatment methods</a:t>
            </a:r>
            <a:endParaRPr lang="en-US" dirty="0">
              <a:solidFill>
                <a:srgbClr val="4A4F50"/>
              </a:solidFill>
              <a:latin typeface="Minion Pro"/>
              <a:cs typeface="Minion Pro"/>
            </a:endParaRPr>
          </a:p>
        </p:txBody>
      </p:sp>
      <p:sp>
        <p:nvSpPr>
          <p:cNvPr id="8" name="TextBox 7"/>
          <p:cNvSpPr txBox="1"/>
          <p:nvPr/>
        </p:nvSpPr>
        <p:spPr>
          <a:xfrm>
            <a:off x="1087336" y="500164"/>
            <a:ext cx="6708669" cy="492443"/>
          </a:xfrm>
          <a:prstGeom prst="rect">
            <a:avLst/>
          </a:prstGeom>
          <a:noFill/>
        </p:spPr>
        <p:txBody>
          <a:bodyPr wrap="square" rtlCol="0">
            <a:spAutoFit/>
          </a:bodyPr>
          <a:lstStyle/>
          <a:p>
            <a:pPr algn="ctr"/>
            <a:r>
              <a:rPr lang="en-US" sz="2600" dirty="0" smtClean="0">
                <a:solidFill>
                  <a:srgbClr val="720523"/>
                </a:solidFill>
                <a:latin typeface="Georgia"/>
                <a:cs typeface="Georgia"/>
              </a:rPr>
              <a:t>Training: Nutritionists</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683420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261523" y="1426206"/>
            <a:ext cx="6828154" cy="4468917"/>
          </a:xfrm>
          <a:prstGeom prst="rect">
            <a:avLst/>
          </a:prstGeom>
          <a:noFill/>
        </p:spPr>
        <p:txBody>
          <a:bodyPr wrap="square" rtlCol="0">
            <a:spAutoFit/>
          </a:bodyPr>
          <a:lstStyle/>
          <a:p>
            <a:pPr marL="285750" indent="-285750">
              <a:lnSpc>
                <a:spcPct val="120000"/>
              </a:lnSpc>
              <a:buFont typeface="Arial"/>
              <a:buChar char="•"/>
            </a:pPr>
            <a:r>
              <a:rPr lang="en-US" dirty="0" err="1" smtClean="0">
                <a:latin typeface="Minion Pro"/>
                <a:cs typeface="Minion Pro"/>
              </a:rPr>
              <a:t>Mittnacht</a:t>
            </a:r>
            <a:r>
              <a:rPr lang="en-US" dirty="0" smtClean="0">
                <a:latin typeface="Minion Pro"/>
                <a:cs typeface="Minion Pro"/>
              </a:rPr>
              <a:t> &amp; </a:t>
            </a:r>
            <a:r>
              <a:rPr lang="en-US" dirty="0" err="1" smtClean="0">
                <a:latin typeface="Minion Pro"/>
                <a:cs typeface="Minion Pro"/>
              </a:rPr>
              <a:t>Bulik</a:t>
            </a:r>
            <a:r>
              <a:rPr lang="en-US" dirty="0" smtClean="0">
                <a:latin typeface="Minion Pro"/>
                <a:cs typeface="Minion Pro"/>
              </a:rPr>
              <a:t> (2014) – Used Delphi methodology with 21 RDs with ≥5 years experience treating ED over course of a 10-week period.</a:t>
            </a:r>
          </a:p>
          <a:p>
            <a:pPr marL="742950" lvl="1" indent="-285750">
              <a:lnSpc>
                <a:spcPct val="120000"/>
              </a:lnSpc>
              <a:buFont typeface="Arial"/>
              <a:buChar char="•"/>
            </a:pPr>
            <a:r>
              <a:rPr lang="en-US" dirty="0" smtClean="0">
                <a:latin typeface="Minion Pro"/>
                <a:cs typeface="Minion Pro"/>
              </a:rPr>
              <a:t>Panelists reached consensus on 47/133 items (35%)</a:t>
            </a:r>
          </a:p>
          <a:p>
            <a:pPr marL="742950" lvl="1" indent="-285750">
              <a:buFont typeface="Arial"/>
              <a:buChar char="•"/>
            </a:pPr>
            <a:r>
              <a:rPr lang="en-US" dirty="0" smtClean="0">
                <a:latin typeface="Minion Pro"/>
                <a:cs typeface="Minion Pro"/>
              </a:rPr>
              <a:t>Consensus agreed on: </a:t>
            </a:r>
          </a:p>
          <a:p>
            <a:pPr marL="1200150" lvl="2" indent="-285750">
              <a:buFont typeface="Arial"/>
              <a:buChar char="•"/>
            </a:pPr>
            <a:r>
              <a:rPr lang="en-US" dirty="0" smtClean="0">
                <a:latin typeface="Minion Pro"/>
                <a:cs typeface="Minion Pro"/>
              </a:rPr>
              <a:t>Goal setting plan to determine what a patient needs in order to be medically stabilized</a:t>
            </a:r>
          </a:p>
          <a:p>
            <a:pPr marL="1200150" lvl="2" indent="-285750">
              <a:buFont typeface="Arial"/>
              <a:buChar char="•"/>
            </a:pPr>
            <a:r>
              <a:rPr lang="en-US" dirty="0" smtClean="0">
                <a:latin typeface="Minion Pro"/>
                <a:cs typeface="Minion Pro"/>
              </a:rPr>
              <a:t>Use of patient-centered counseling to develop goals</a:t>
            </a:r>
          </a:p>
          <a:p>
            <a:pPr marL="1200150" lvl="2" indent="-285750">
              <a:buFont typeface="Arial"/>
              <a:buChar char="•"/>
            </a:pPr>
            <a:r>
              <a:rPr lang="en-US" dirty="0" smtClean="0">
                <a:latin typeface="Minion Pro"/>
                <a:cs typeface="Minion Pro"/>
              </a:rPr>
              <a:t>Education on malnutrition signs that will improve with weight restoration</a:t>
            </a:r>
          </a:p>
          <a:p>
            <a:pPr marL="1200150" lvl="2" indent="-285750">
              <a:buFont typeface="Arial"/>
              <a:buChar char="•"/>
            </a:pPr>
            <a:r>
              <a:rPr lang="en-US" dirty="0" smtClean="0">
                <a:latin typeface="Minion Pro"/>
                <a:cs typeface="Minion Pro"/>
              </a:rPr>
              <a:t>Setting eating plans</a:t>
            </a:r>
          </a:p>
          <a:p>
            <a:pPr marL="1200150" lvl="2" indent="-285750">
              <a:buFont typeface="Arial"/>
              <a:buChar char="•"/>
            </a:pPr>
            <a:r>
              <a:rPr lang="en-US" dirty="0" smtClean="0">
                <a:latin typeface="Minion Pro"/>
                <a:cs typeface="Minion Pro"/>
              </a:rPr>
              <a:t>Addressing body image</a:t>
            </a:r>
            <a:r>
              <a:rPr lang="en-US" dirty="0">
                <a:latin typeface="Minion Pro"/>
                <a:cs typeface="Minion Pro"/>
              </a:rPr>
              <a:t> </a:t>
            </a:r>
            <a:r>
              <a:rPr lang="en-US" dirty="0" smtClean="0">
                <a:latin typeface="Minion Pro"/>
                <a:cs typeface="Minion Pro"/>
              </a:rPr>
              <a:t>&amp; other psychological disorders</a:t>
            </a:r>
          </a:p>
          <a:p>
            <a:pPr marL="1200150" lvl="2" indent="-285750">
              <a:buFont typeface="Arial"/>
              <a:buChar char="•"/>
            </a:pPr>
            <a:r>
              <a:rPr lang="en-US" dirty="0" smtClean="0">
                <a:latin typeface="Minion Pro"/>
                <a:cs typeface="Minion Pro"/>
              </a:rPr>
              <a:t>Treatment techniques should be based on evidence-based studies </a:t>
            </a:r>
          </a:p>
        </p:txBody>
      </p:sp>
      <p:sp>
        <p:nvSpPr>
          <p:cNvPr id="8" name="TextBox 7"/>
          <p:cNvSpPr txBox="1"/>
          <p:nvPr/>
        </p:nvSpPr>
        <p:spPr>
          <a:xfrm>
            <a:off x="1087336" y="500164"/>
            <a:ext cx="6708669" cy="492443"/>
          </a:xfrm>
          <a:prstGeom prst="rect">
            <a:avLst/>
          </a:prstGeom>
          <a:noFill/>
        </p:spPr>
        <p:txBody>
          <a:bodyPr wrap="square" rtlCol="0">
            <a:spAutoFit/>
          </a:bodyPr>
          <a:lstStyle/>
          <a:p>
            <a:pPr algn="ctr"/>
            <a:r>
              <a:rPr lang="en-US" sz="2600" dirty="0" smtClean="0">
                <a:solidFill>
                  <a:srgbClr val="720523"/>
                </a:solidFill>
                <a:latin typeface="Georgia"/>
                <a:cs typeface="Georgia"/>
              </a:rPr>
              <a:t>Training: Nutritionists</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24326367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261523" y="1426206"/>
            <a:ext cx="6828154" cy="3637919"/>
          </a:xfrm>
          <a:prstGeom prst="rect">
            <a:avLst/>
          </a:prstGeom>
          <a:noFill/>
        </p:spPr>
        <p:txBody>
          <a:bodyPr wrap="square" rtlCol="0">
            <a:spAutoFit/>
          </a:bodyPr>
          <a:lstStyle/>
          <a:p>
            <a:pPr marL="285750" indent="-285750">
              <a:lnSpc>
                <a:spcPct val="120000"/>
              </a:lnSpc>
              <a:buFont typeface="Arial"/>
              <a:buChar char="•"/>
            </a:pPr>
            <a:r>
              <a:rPr lang="en-US" dirty="0" err="1" smtClean="0">
                <a:latin typeface="Minion Pro"/>
                <a:cs typeface="Minion Pro"/>
              </a:rPr>
              <a:t>Mittnacht</a:t>
            </a:r>
            <a:r>
              <a:rPr lang="en-US" dirty="0" smtClean="0">
                <a:latin typeface="Minion Pro"/>
                <a:cs typeface="Minion Pro"/>
              </a:rPr>
              <a:t> &amp; </a:t>
            </a:r>
            <a:r>
              <a:rPr lang="en-US" dirty="0" err="1" smtClean="0">
                <a:latin typeface="Minion Pro"/>
                <a:cs typeface="Minion Pro"/>
              </a:rPr>
              <a:t>Bulik</a:t>
            </a:r>
            <a:r>
              <a:rPr lang="en-US" dirty="0" smtClean="0">
                <a:latin typeface="Minion Pro"/>
                <a:cs typeface="Minion Pro"/>
              </a:rPr>
              <a:t> (2014) – Used Delphi methodology with 21 RDs with ≥5 years experience treating ED over course of a 10-week period.</a:t>
            </a:r>
          </a:p>
          <a:p>
            <a:pPr marL="742950" lvl="1" indent="-285750">
              <a:lnSpc>
                <a:spcPct val="120000"/>
              </a:lnSpc>
              <a:buFont typeface="Arial"/>
              <a:buChar char="•"/>
            </a:pPr>
            <a:r>
              <a:rPr lang="en-US" dirty="0" smtClean="0">
                <a:latin typeface="Minion Pro"/>
                <a:cs typeface="Minion Pro"/>
              </a:rPr>
              <a:t>Panelists reached consensus on 47/133 items (35%)</a:t>
            </a:r>
          </a:p>
          <a:p>
            <a:pPr marL="742950" lvl="1" indent="-285750">
              <a:buFont typeface="Arial"/>
              <a:buChar char="•"/>
            </a:pPr>
            <a:r>
              <a:rPr lang="en-US" dirty="0" smtClean="0">
                <a:latin typeface="Minion Pro"/>
                <a:cs typeface="Minion Pro"/>
              </a:rPr>
              <a:t>Conflicting views on:</a:t>
            </a:r>
          </a:p>
          <a:p>
            <a:pPr marL="1200150" lvl="2" indent="-285750">
              <a:buFont typeface="Arial"/>
              <a:buChar char="•"/>
            </a:pPr>
            <a:r>
              <a:rPr lang="en-US" dirty="0" smtClean="0">
                <a:latin typeface="Minion Pro"/>
                <a:cs typeface="Minion Pro"/>
              </a:rPr>
              <a:t>Implementing family-based therapy</a:t>
            </a:r>
          </a:p>
          <a:p>
            <a:pPr marL="1200150" lvl="2" indent="-285750">
              <a:buFont typeface="Arial"/>
              <a:buChar char="•"/>
            </a:pPr>
            <a:r>
              <a:rPr lang="en-US" dirty="0" smtClean="0">
                <a:latin typeface="Minion Pro"/>
                <a:cs typeface="Minion Pro"/>
              </a:rPr>
              <a:t>Agreed that RDs should be properly trained in psychotherapeutic techniques before trying them, but conflict on </a:t>
            </a:r>
            <a:r>
              <a:rPr lang="en-US" u="sng" dirty="0" smtClean="0">
                <a:latin typeface="Minion Pro"/>
                <a:cs typeface="Minion Pro"/>
              </a:rPr>
              <a:t>what that training should entail</a:t>
            </a:r>
          </a:p>
          <a:p>
            <a:pPr marL="1200150" lvl="2" indent="-285750">
              <a:buFont typeface="Arial"/>
              <a:buChar char="•"/>
            </a:pPr>
            <a:r>
              <a:rPr lang="en-US" dirty="0" smtClean="0">
                <a:latin typeface="Minion Pro"/>
                <a:cs typeface="Minion Pro"/>
              </a:rPr>
              <a:t>Setting goal weights for adult patients (consensus on setting goal weights for children &amp; adolescents using growth charts)</a:t>
            </a:r>
          </a:p>
        </p:txBody>
      </p:sp>
      <p:sp>
        <p:nvSpPr>
          <p:cNvPr id="8" name="TextBox 7"/>
          <p:cNvSpPr txBox="1"/>
          <p:nvPr/>
        </p:nvSpPr>
        <p:spPr>
          <a:xfrm>
            <a:off x="1087336" y="500164"/>
            <a:ext cx="6708669" cy="492443"/>
          </a:xfrm>
          <a:prstGeom prst="rect">
            <a:avLst/>
          </a:prstGeom>
          <a:noFill/>
        </p:spPr>
        <p:txBody>
          <a:bodyPr wrap="square" rtlCol="0">
            <a:spAutoFit/>
          </a:bodyPr>
          <a:lstStyle/>
          <a:p>
            <a:pPr algn="ctr"/>
            <a:r>
              <a:rPr lang="en-US" sz="2600" dirty="0" smtClean="0">
                <a:solidFill>
                  <a:srgbClr val="720523"/>
                </a:solidFill>
                <a:latin typeface="Georgia"/>
                <a:cs typeface="Georgia"/>
              </a:rPr>
              <a:t>Training: Nutritionists</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6626308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61523" y="4015073"/>
            <a:ext cx="6708669" cy="461665"/>
          </a:xfrm>
          <a:prstGeom prst="rect">
            <a:avLst/>
          </a:prstGeom>
          <a:noFill/>
        </p:spPr>
        <p:txBody>
          <a:bodyPr wrap="square" rtlCol="0">
            <a:spAutoFit/>
          </a:bodyPr>
          <a:lstStyle/>
          <a:p>
            <a:endParaRPr lang="en-US" sz="2400" dirty="0"/>
          </a:p>
        </p:txBody>
      </p:sp>
      <p:sp>
        <p:nvSpPr>
          <p:cNvPr id="11" name="TextBox 10"/>
          <p:cNvSpPr txBox="1"/>
          <p:nvPr/>
        </p:nvSpPr>
        <p:spPr>
          <a:xfrm>
            <a:off x="1261523" y="1426206"/>
            <a:ext cx="6399118" cy="343684"/>
          </a:xfrm>
          <a:prstGeom prst="rect">
            <a:avLst/>
          </a:prstGeom>
          <a:noFill/>
        </p:spPr>
        <p:txBody>
          <a:bodyPr wrap="square" rtlCol="0">
            <a:spAutoFit/>
          </a:bodyPr>
          <a:lstStyle/>
          <a:p>
            <a:pPr>
              <a:lnSpc>
                <a:spcPct val="120000"/>
              </a:lnSpc>
            </a:pPr>
            <a:endParaRPr lang="en-US" sz="1400" dirty="0">
              <a:solidFill>
                <a:srgbClr val="4A4F50"/>
              </a:solidFill>
              <a:latin typeface="Minion Pro"/>
              <a:cs typeface="Minion Pro"/>
            </a:endParaRPr>
          </a:p>
        </p:txBody>
      </p:sp>
      <p:sp>
        <p:nvSpPr>
          <p:cNvPr id="8" name="TextBox 7"/>
          <p:cNvSpPr txBox="1"/>
          <p:nvPr/>
        </p:nvSpPr>
        <p:spPr>
          <a:xfrm>
            <a:off x="1087336" y="500164"/>
            <a:ext cx="6708669" cy="492443"/>
          </a:xfrm>
          <a:prstGeom prst="rect">
            <a:avLst/>
          </a:prstGeom>
          <a:noFill/>
        </p:spPr>
        <p:txBody>
          <a:bodyPr wrap="square" rtlCol="0">
            <a:spAutoFit/>
          </a:bodyPr>
          <a:lstStyle/>
          <a:p>
            <a:pPr algn="ctr"/>
            <a:r>
              <a:rPr lang="en-US" sz="2600" dirty="0" smtClean="0">
                <a:solidFill>
                  <a:srgbClr val="720523"/>
                </a:solidFill>
                <a:latin typeface="Georgia"/>
                <a:cs typeface="Georgia"/>
              </a:rPr>
              <a:t>Training: Psychologists/Therapists</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2730902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Campus.content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02788" y="2100790"/>
            <a:ext cx="6770624" cy="492443"/>
          </a:xfrm>
          <a:prstGeom prst="rect">
            <a:avLst/>
          </a:prstGeom>
          <a:noFill/>
        </p:spPr>
        <p:txBody>
          <a:bodyPr wrap="square" rtlCol="0">
            <a:spAutoFit/>
          </a:bodyPr>
          <a:lstStyle/>
          <a:p>
            <a:pPr algn="ctr"/>
            <a:r>
              <a:rPr lang="en-US" sz="2600" dirty="0" smtClean="0">
                <a:solidFill>
                  <a:srgbClr val="720523"/>
                </a:solidFill>
                <a:latin typeface="Georgia"/>
                <a:cs typeface="Georgia"/>
              </a:rPr>
              <a:t>Discussion Overview</a:t>
            </a:r>
            <a:endParaRPr lang="en-US" sz="2600" dirty="0">
              <a:solidFill>
                <a:srgbClr val="720523"/>
              </a:solidFill>
              <a:latin typeface="Georgia"/>
              <a:cs typeface="Georgia"/>
            </a:endParaRPr>
          </a:p>
        </p:txBody>
      </p:sp>
      <p:sp>
        <p:nvSpPr>
          <p:cNvPr id="6" name="TextBox 5"/>
          <p:cNvSpPr txBox="1"/>
          <p:nvPr/>
        </p:nvSpPr>
        <p:spPr>
          <a:xfrm>
            <a:off x="1263215" y="2593233"/>
            <a:ext cx="6399118" cy="3533958"/>
          </a:xfrm>
          <a:prstGeom prst="rect">
            <a:avLst/>
          </a:prstGeom>
          <a:noFill/>
        </p:spPr>
        <p:txBody>
          <a:bodyPr wrap="square" rtlCol="0">
            <a:spAutoFit/>
          </a:bodyPr>
          <a:lstStyle/>
          <a:p>
            <a:pPr marL="285750" indent="-285750">
              <a:lnSpc>
                <a:spcPct val="120000"/>
              </a:lnSpc>
              <a:buFont typeface="Arial"/>
              <a:buChar char="•"/>
            </a:pPr>
            <a:r>
              <a:rPr lang="en-US" sz="1600" dirty="0" smtClean="0">
                <a:solidFill>
                  <a:srgbClr val="4A4F50"/>
                </a:solidFill>
                <a:latin typeface="Minion Pro"/>
                <a:cs typeface="Minion Pro"/>
              </a:rPr>
              <a:t>What are eating disorders? </a:t>
            </a:r>
          </a:p>
          <a:p>
            <a:pPr marL="742950" lvl="1" indent="-285750">
              <a:lnSpc>
                <a:spcPct val="120000"/>
              </a:lnSpc>
              <a:buFont typeface="Arial"/>
              <a:buChar char="•"/>
            </a:pPr>
            <a:r>
              <a:rPr lang="en-US" sz="1600" dirty="0" smtClean="0">
                <a:solidFill>
                  <a:srgbClr val="4A4F50"/>
                </a:solidFill>
                <a:latin typeface="Minion Pro"/>
                <a:cs typeface="Minion Pro"/>
              </a:rPr>
              <a:t>Medical complications.</a:t>
            </a:r>
          </a:p>
          <a:p>
            <a:pPr marL="742950" lvl="1" indent="-285750">
              <a:lnSpc>
                <a:spcPct val="120000"/>
              </a:lnSpc>
              <a:buFont typeface="Arial"/>
              <a:buChar char="•"/>
            </a:pPr>
            <a:r>
              <a:rPr lang="en-US" sz="1600" dirty="0" smtClean="0">
                <a:solidFill>
                  <a:srgbClr val="4A4F50"/>
                </a:solidFill>
                <a:latin typeface="Minion Pro"/>
                <a:cs typeface="Minion Pro"/>
              </a:rPr>
              <a:t>Multidisciplinary treatment</a:t>
            </a:r>
          </a:p>
          <a:p>
            <a:pPr marL="285750" indent="-285750">
              <a:lnSpc>
                <a:spcPct val="120000"/>
              </a:lnSpc>
              <a:buFont typeface="Arial"/>
              <a:buChar char="•"/>
            </a:pPr>
            <a:r>
              <a:rPr lang="en-US" sz="1600" dirty="0" smtClean="0">
                <a:latin typeface="Minion Pro"/>
                <a:cs typeface="Minion Pro"/>
              </a:rPr>
              <a:t>Training</a:t>
            </a:r>
          </a:p>
          <a:p>
            <a:pPr marL="742950" lvl="1" indent="-285750">
              <a:lnSpc>
                <a:spcPct val="120000"/>
              </a:lnSpc>
              <a:buFont typeface="Arial"/>
              <a:buChar char="•"/>
            </a:pPr>
            <a:r>
              <a:rPr lang="en-US" sz="1600" dirty="0">
                <a:latin typeface="Minion Pro"/>
                <a:cs typeface="Minion Pro"/>
              </a:rPr>
              <a:t>A</a:t>
            </a:r>
            <a:r>
              <a:rPr lang="en-US" sz="1600" dirty="0" smtClean="0">
                <a:latin typeface="Minion Pro"/>
                <a:cs typeface="Minion Pro"/>
              </a:rPr>
              <a:t>re we successfully training enough practitioners?</a:t>
            </a:r>
          </a:p>
          <a:p>
            <a:pPr marL="285750" indent="-285750">
              <a:lnSpc>
                <a:spcPct val="120000"/>
              </a:lnSpc>
              <a:buFont typeface="Arial"/>
              <a:buChar char="•"/>
            </a:pPr>
            <a:r>
              <a:rPr lang="en-US" sz="1600" b="1" dirty="0" smtClean="0">
                <a:solidFill>
                  <a:srgbClr val="840023"/>
                </a:solidFill>
                <a:latin typeface="Minion Pro"/>
                <a:cs typeface="Minion Pro"/>
              </a:rPr>
              <a:t>Treatment</a:t>
            </a:r>
          </a:p>
          <a:p>
            <a:pPr marL="742950" lvl="1" indent="-285750">
              <a:lnSpc>
                <a:spcPct val="120000"/>
              </a:lnSpc>
              <a:buFont typeface="Arial"/>
              <a:buChar char="•"/>
            </a:pPr>
            <a:r>
              <a:rPr lang="en-US" sz="1600" b="1" dirty="0">
                <a:solidFill>
                  <a:srgbClr val="840023"/>
                </a:solidFill>
                <a:latin typeface="Minion Pro"/>
                <a:cs typeface="Minion Pro"/>
              </a:rPr>
              <a:t>Are treatment centers and practitioners providing the best available care?</a:t>
            </a:r>
          </a:p>
          <a:p>
            <a:pPr marL="285750" indent="-285750">
              <a:lnSpc>
                <a:spcPct val="120000"/>
              </a:lnSpc>
              <a:buFont typeface="Arial"/>
              <a:buChar char="•"/>
            </a:pPr>
            <a:r>
              <a:rPr lang="en-US" sz="1600" dirty="0" smtClean="0">
                <a:solidFill>
                  <a:srgbClr val="4A4F50"/>
                </a:solidFill>
                <a:latin typeface="Minion Pro"/>
                <a:cs typeface="Minion Pro"/>
              </a:rPr>
              <a:t>Balancing </a:t>
            </a:r>
            <a:r>
              <a:rPr lang="en-US" sz="1600" dirty="0">
                <a:solidFill>
                  <a:srgbClr val="4A4F50"/>
                </a:solidFill>
                <a:latin typeface="Minion Pro"/>
                <a:cs typeface="Minion Pro"/>
              </a:rPr>
              <a:t>Autonomy and Beneficence </a:t>
            </a:r>
          </a:p>
          <a:p>
            <a:pPr marL="285750" indent="-285750">
              <a:lnSpc>
                <a:spcPct val="120000"/>
              </a:lnSpc>
              <a:buFont typeface="Arial"/>
              <a:buChar char="•"/>
            </a:pPr>
            <a:r>
              <a:rPr lang="en-US" sz="1600" dirty="0" smtClean="0">
                <a:solidFill>
                  <a:srgbClr val="4A4F50"/>
                </a:solidFill>
                <a:latin typeface="Minion Pro"/>
                <a:cs typeface="Minion Pro"/>
              </a:rPr>
              <a:t>Managed </a:t>
            </a:r>
            <a:r>
              <a:rPr lang="en-US" sz="1600" dirty="0">
                <a:solidFill>
                  <a:srgbClr val="4A4F50"/>
                </a:solidFill>
                <a:latin typeface="Minion Pro"/>
                <a:cs typeface="Minion Pro"/>
              </a:rPr>
              <a:t>care</a:t>
            </a:r>
          </a:p>
          <a:p>
            <a:pPr marL="742950" lvl="1" indent="-285750">
              <a:lnSpc>
                <a:spcPct val="120000"/>
              </a:lnSpc>
              <a:buFont typeface="Arial"/>
              <a:buChar char="•"/>
            </a:pPr>
            <a:r>
              <a:rPr lang="en-US" sz="1600" dirty="0" smtClean="0">
                <a:solidFill>
                  <a:srgbClr val="4A4F50"/>
                </a:solidFill>
                <a:latin typeface="Minion Pro"/>
                <a:cs typeface="Minion Pro"/>
              </a:rPr>
              <a:t>How does the health care industry impact treatment?</a:t>
            </a:r>
          </a:p>
          <a:p>
            <a:pPr>
              <a:lnSpc>
                <a:spcPct val="120000"/>
              </a:lnSpc>
            </a:pPr>
            <a:endParaRPr lang="en-US" sz="1600" baseline="30000" dirty="0">
              <a:solidFill>
                <a:srgbClr val="4A4F50"/>
              </a:solidFill>
              <a:latin typeface="Minion Pro"/>
              <a:cs typeface="Minion Pro"/>
            </a:endParaRPr>
          </a:p>
        </p:txBody>
      </p:sp>
      <p:pic>
        <p:nvPicPr>
          <p:cNvPr id="3" name="Picture 2" descr="GeneralCampus.contentslide1.visua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94" y="0"/>
            <a:ext cx="2798064" cy="1828800"/>
          </a:xfrm>
          <a:prstGeom prst="rect">
            <a:avLst/>
          </a:prstGeom>
        </p:spPr>
      </p:pic>
      <p:pic>
        <p:nvPicPr>
          <p:cNvPr id="8" name="Picture 7" descr="GeneralCampus.contentslide1.visual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108" y="0"/>
            <a:ext cx="3956304" cy="1828800"/>
          </a:xfrm>
          <a:prstGeom prst="rect">
            <a:avLst/>
          </a:prstGeom>
        </p:spPr>
      </p:pic>
    </p:spTree>
    <p:extLst>
      <p:ext uri="{BB962C8B-B14F-4D97-AF65-F5344CB8AC3E}">
        <p14:creationId xmlns:p14="http://schemas.microsoft.com/office/powerpoint/2010/main" val="3696824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61523" y="4015073"/>
            <a:ext cx="6708669" cy="461665"/>
          </a:xfrm>
          <a:prstGeom prst="rect">
            <a:avLst/>
          </a:prstGeom>
          <a:noFill/>
        </p:spPr>
        <p:txBody>
          <a:bodyPr wrap="square" rtlCol="0">
            <a:spAutoFit/>
          </a:bodyPr>
          <a:lstStyle/>
          <a:p>
            <a:endParaRPr lang="en-US" sz="2400" dirty="0"/>
          </a:p>
        </p:txBody>
      </p:sp>
      <p:sp>
        <p:nvSpPr>
          <p:cNvPr id="11" name="TextBox 10"/>
          <p:cNvSpPr txBox="1"/>
          <p:nvPr/>
        </p:nvSpPr>
        <p:spPr>
          <a:xfrm>
            <a:off x="1261523" y="1426206"/>
            <a:ext cx="6399118" cy="4220643"/>
          </a:xfrm>
          <a:prstGeom prst="rect">
            <a:avLst/>
          </a:prstGeom>
          <a:noFill/>
        </p:spPr>
        <p:txBody>
          <a:bodyPr wrap="square" rtlCol="0">
            <a:spAutoFit/>
          </a:bodyPr>
          <a:lstStyle/>
          <a:p>
            <a:pPr marL="285750" indent="-285750">
              <a:lnSpc>
                <a:spcPct val="120000"/>
              </a:lnSpc>
              <a:buFont typeface="Arial"/>
              <a:buChar char="•"/>
            </a:pPr>
            <a:r>
              <a:rPr lang="en-US" sz="1600" dirty="0" smtClean="0">
                <a:solidFill>
                  <a:srgbClr val="4A4F50"/>
                </a:solidFill>
                <a:latin typeface="Minion Pro"/>
                <a:cs typeface="Minion Pro"/>
              </a:rPr>
              <a:t>Treatment of choice:</a:t>
            </a:r>
          </a:p>
          <a:p>
            <a:pPr marL="742950" lvl="1" indent="-285750">
              <a:lnSpc>
                <a:spcPct val="120000"/>
              </a:lnSpc>
              <a:buFont typeface="Arial"/>
              <a:buChar char="•"/>
            </a:pPr>
            <a:r>
              <a:rPr lang="en-US" sz="1600" dirty="0" smtClean="0">
                <a:solidFill>
                  <a:srgbClr val="4A4F50"/>
                </a:solidFill>
                <a:latin typeface="Minion Pro"/>
                <a:cs typeface="Minion Pro"/>
              </a:rPr>
              <a:t>AN - Children/Adolescents – Family Based Therapy (FBT) – </a:t>
            </a:r>
            <a:r>
              <a:rPr lang="en-US" sz="1600" dirty="0" err="1" smtClean="0">
                <a:solidFill>
                  <a:srgbClr val="4A4F50"/>
                </a:solidFill>
                <a:latin typeface="Minion Pro"/>
                <a:cs typeface="Minion Pro"/>
              </a:rPr>
              <a:t>Maudsley</a:t>
            </a:r>
            <a:r>
              <a:rPr lang="en-US" sz="1600" dirty="0" smtClean="0">
                <a:solidFill>
                  <a:srgbClr val="4A4F50"/>
                </a:solidFill>
                <a:latin typeface="Minion Pro"/>
                <a:cs typeface="Minion Pro"/>
              </a:rPr>
              <a:t> model</a:t>
            </a:r>
          </a:p>
          <a:p>
            <a:pPr marL="742950" lvl="1" indent="-285750">
              <a:lnSpc>
                <a:spcPct val="120000"/>
              </a:lnSpc>
              <a:buFont typeface="Arial"/>
              <a:buChar char="•"/>
            </a:pPr>
            <a:r>
              <a:rPr lang="en-US" sz="1600" dirty="0" smtClean="0">
                <a:solidFill>
                  <a:srgbClr val="4A4F50"/>
                </a:solidFill>
                <a:latin typeface="Minion Pro"/>
                <a:cs typeface="Minion Pro"/>
              </a:rPr>
              <a:t>AN – Adults – Weight restoration and Enhanced Cognitive Behavioral Therapy (CBT-E)</a:t>
            </a:r>
          </a:p>
          <a:p>
            <a:pPr marL="742950" lvl="1" indent="-285750">
              <a:lnSpc>
                <a:spcPct val="120000"/>
              </a:lnSpc>
              <a:buFont typeface="Arial"/>
              <a:buChar char="•"/>
            </a:pPr>
            <a:endParaRPr lang="en-US" sz="1600" dirty="0">
              <a:solidFill>
                <a:srgbClr val="4A4F50"/>
              </a:solidFill>
              <a:latin typeface="Minion Pro"/>
              <a:cs typeface="Minion Pro"/>
            </a:endParaRPr>
          </a:p>
          <a:p>
            <a:pPr marL="742950" lvl="1" indent="-285750">
              <a:lnSpc>
                <a:spcPct val="120000"/>
              </a:lnSpc>
              <a:buFont typeface="Arial"/>
              <a:buChar char="•"/>
            </a:pPr>
            <a:r>
              <a:rPr lang="en-US" sz="1600" dirty="0" smtClean="0">
                <a:solidFill>
                  <a:srgbClr val="4A4F50"/>
                </a:solidFill>
                <a:latin typeface="Minion Pro"/>
                <a:cs typeface="Minion Pro"/>
              </a:rPr>
              <a:t>BN/BED – CBT-E; Interpersonal Therapy (IPT)</a:t>
            </a:r>
          </a:p>
          <a:p>
            <a:pPr marL="1200150" lvl="2" indent="-285750">
              <a:lnSpc>
                <a:spcPct val="120000"/>
              </a:lnSpc>
              <a:buFont typeface="Arial"/>
              <a:buChar char="•"/>
            </a:pPr>
            <a:r>
              <a:rPr lang="en-US" sz="1600" dirty="0" smtClean="0">
                <a:solidFill>
                  <a:srgbClr val="4A4F50"/>
                </a:solidFill>
                <a:latin typeface="Minion Pro"/>
                <a:cs typeface="Minion Pro"/>
              </a:rPr>
              <a:t>CBT shorter time to improvement</a:t>
            </a:r>
          </a:p>
          <a:p>
            <a:pPr marL="1200150" lvl="2" indent="-285750">
              <a:lnSpc>
                <a:spcPct val="120000"/>
              </a:lnSpc>
              <a:buFont typeface="Arial"/>
              <a:buChar char="•"/>
            </a:pPr>
            <a:r>
              <a:rPr lang="en-US" sz="1600" dirty="0" smtClean="0">
                <a:solidFill>
                  <a:srgbClr val="4A4F50"/>
                </a:solidFill>
                <a:latin typeface="Minion Pro"/>
                <a:cs typeface="Minion Pro"/>
              </a:rPr>
              <a:t>Equivalent in long term</a:t>
            </a:r>
          </a:p>
          <a:p>
            <a:pPr marL="742950" lvl="1" indent="-285750">
              <a:lnSpc>
                <a:spcPct val="120000"/>
              </a:lnSpc>
              <a:buFont typeface="Arial"/>
              <a:buChar char="•"/>
            </a:pPr>
            <a:endParaRPr lang="en-US" sz="1600" dirty="0" smtClean="0">
              <a:solidFill>
                <a:srgbClr val="4A4F50"/>
              </a:solidFill>
              <a:latin typeface="Minion Pro"/>
              <a:cs typeface="Minion Pro"/>
            </a:endParaRPr>
          </a:p>
          <a:p>
            <a:pPr marL="742950" lvl="1" indent="-285750">
              <a:lnSpc>
                <a:spcPct val="120000"/>
              </a:lnSpc>
              <a:buFont typeface="Arial"/>
              <a:buChar char="•"/>
            </a:pPr>
            <a:r>
              <a:rPr lang="en-US" sz="1600" dirty="0" smtClean="0">
                <a:solidFill>
                  <a:srgbClr val="4A4F50"/>
                </a:solidFill>
                <a:latin typeface="Minion Pro"/>
                <a:cs typeface="Minion Pro"/>
              </a:rPr>
              <a:t>CBT-E/IPT &gt; Psychoanalytic/Insight-oriented treatments</a:t>
            </a:r>
          </a:p>
          <a:p>
            <a:pPr marL="742950" lvl="1" indent="-285750">
              <a:lnSpc>
                <a:spcPct val="120000"/>
              </a:lnSpc>
              <a:buFont typeface="Arial"/>
              <a:buChar char="•"/>
            </a:pPr>
            <a:endParaRPr lang="en-US" sz="1600" dirty="0">
              <a:solidFill>
                <a:srgbClr val="4A4F50"/>
              </a:solidFill>
              <a:latin typeface="Minion Pro"/>
              <a:cs typeface="Minion Pro"/>
            </a:endParaRPr>
          </a:p>
          <a:p>
            <a:pPr marL="742950" lvl="1" indent="-285750">
              <a:lnSpc>
                <a:spcPct val="120000"/>
              </a:lnSpc>
              <a:buFont typeface="Arial"/>
              <a:buChar char="•"/>
            </a:pPr>
            <a:r>
              <a:rPr lang="en-US" sz="1600" dirty="0" smtClean="0">
                <a:solidFill>
                  <a:srgbClr val="4A4F50"/>
                </a:solidFill>
                <a:latin typeface="Minion Pro"/>
                <a:cs typeface="Minion Pro"/>
              </a:rPr>
              <a:t>FBT and CBT – Both have early focus and emphasis on changing behaviors and exposure to avoided/feared stimuli</a:t>
            </a:r>
            <a:endParaRPr lang="en-US" sz="1600" dirty="0">
              <a:solidFill>
                <a:srgbClr val="4A4F50"/>
              </a:solidFill>
              <a:latin typeface="Minion Pro"/>
              <a:cs typeface="Minion Pro"/>
            </a:endParaRPr>
          </a:p>
        </p:txBody>
      </p:sp>
      <p:sp>
        <p:nvSpPr>
          <p:cNvPr id="8" name="TextBox 7"/>
          <p:cNvSpPr txBox="1"/>
          <p:nvPr/>
        </p:nvSpPr>
        <p:spPr>
          <a:xfrm>
            <a:off x="1087336" y="500164"/>
            <a:ext cx="6708669" cy="492443"/>
          </a:xfrm>
          <a:prstGeom prst="rect">
            <a:avLst/>
          </a:prstGeom>
          <a:noFill/>
        </p:spPr>
        <p:txBody>
          <a:bodyPr wrap="square" rtlCol="0">
            <a:spAutoFit/>
          </a:bodyPr>
          <a:lstStyle/>
          <a:p>
            <a:pPr algn="ctr"/>
            <a:r>
              <a:rPr lang="en-US" sz="2600" dirty="0" smtClean="0">
                <a:solidFill>
                  <a:srgbClr val="720523"/>
                </a:solidFill>
                <a:latin typeface="Georgia"/>
                <a:cs typeface="Georgia"/>
              </a:rPr>
              <a:t>Empirically Supported Treatments (ESTs)</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2133637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Campus.content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02788" y="2100790"/>
            <a:ext cx="6770624" cy="492443"/>
          </a:xfrm>
          <a:prstGeom prst="rect">
            <a:avLst/>
          </a:prstGeom>
          <a:noFill/>
        </p:spPr>
        <p:txBody>
          <a:bodyPr wrap="square" rtlCol="0">
            <a:spAutoFit/>
          </a:bodyPr>
          <a:lstStyle/>
          <a:p>
            <a:pPr algn="ctr"/>
            <a:r>
              <a:rPr lang="en-US" sz="2600" dirty="0" smtClean="0">
                <a:solidFill>
                  <a:srgbClr val="720523"/>
                </a:solidFill>
                <a:latin typeface="Georgia"/>
                <a:cs typeface="Georgia"/>
              </a:rPr>
              <a:t>Discussion Overview</a:t>
            </a:r>
            <a:endParaRPr lang="en-US" sz="2600" dirty="0">
              <a:solidFill>
                <a:srgbClr val="720523"/>
              </a:solidFill>
              <a:latin typeface="Georgia"/>
              <a:cs typeface="Georgia"/>
            </a:endParaRPr>
          </a:p>
        </p:txBody>
      </p:sp>
      <p:sp>
        <p:nvSpPr>
          <p:cNvPr id="6" name="TextBox 5"/>
          <p:cNvSpPr txBox="1"/>
          <p:nvPr/>
        </p:nvSpPr>
        <p:spPr>
          <a:xfrm>
            <a:off x="1263215" y="2593233"/>
            <a:ext cx="6399118" cy="3533958"/>
          </a:xfrm>
          <a:prstGeom prst="rect">
            <a:avLst/>
          </a:prstGeom>
          <a:noFill/>
        </p:spPr>
        <p:txBody>
          <a:bodyPr wrap="square" rtlCol="0">
            <a:spAutoFit/>
          </a:bodyPr>
          <a:lstStyle/>
          <a:p>
            <a:pPr marL="285750" indent="-285750">
              <a:lnSpc>
                <a:spcPct val="120000"/>
              </a:lnSpc>
              <a:buFont typeface="Arial"/>
              <a:buChar char="•"/>
            </a:pPr>
            <a:r>
              <a:rPr lang="en-US" sz="1600" b="1" dirty="0" smtClean="0">
                <a:solidFill>
                  <a:srgbClr val="840023"/>
                </a:solidFill>
                <a:latin typeface="Minion Pro"/>
                <a:cs typeface="Minion Pro"/>
              </a:rPr>
              <a:t>What are eating disorders? </a:t>
            </a:r>
          </a:p>
          <a:p>
            <a:pPr marL="742950" lvl="1" indent="-285750">
              <a:lnSpc>
                <a:spcPct val="120000"/>
              </a:lnSpc>
              <a:buFont typeface="Arial"/>
              <a:buChar char="•"/>
            </a:pPr>
            <a:r>
              <a:rPr lang="en-US" sz="1600" b="1" dirty="0" smtClean="0">
                <a:solidFill>
                  <a:srgbClr val="840023"/>
                </a:solidFill>
                <a:latin typeface="Minion Pro"/>
                <a:cs typeface="Minion Pro"/>
              </a:rPr>
              <a:t>Medical complications.</a:t>
            </a:r>
          </a:p>
          <a:p>
            <a:pPr marL="742950" lvl="1" indent="-285750">
              <a:lnSpc>
                <a:spcPct val="120000"/>
              </a:lnSpc>
              <a:buFont typeface="Arial"/>
              <a:buChar char="•"/>
            </a:pPr>
            <a:r>
              <a:rPr lang="en-US" sz="1600" b="1" dirty="0" smtClean="0">
                <a:solidFill>
                  <a:srgbClr val="840023"/>
                </a:solidFill>
                <a:latin typeface="Minion Pro"/>
                <a:cs typeface="Minion Pro"/>
              </a:rPr>
              <a:t>Multidisciplinary treatment</a:t>
            </a:r>
          </a:p>
          <a:p>
            <a:pPr marL="285750" indent="-285750">
              <a:lnSpc>
                <a:spcPct val="120000"/>
              </a:lnSpc>
              <a:buFont typeface="Arial"/>
              <a:buChar char="•"/>
            </a:pPr>
            <a:r>
              <a:rPr lang="en-US" sz="1600" dirty="0" smtClean="0">
                <a:solidFill>
                  <a:srgbClr val="4A4F50"/>
                </a:solidFill>
                <a:latin typeface="Minion Pro"/>
                <a:cs typeface="Minion Pro"/>
              </a:rPr>
              <a:t>Balancing Autonomy and Beneficence </a:t>
            </a:r>
          </a:p>
          <a:p>
            <a:pPr marL="285750" indent="-285750">
              <a:lnSpc>
                <a:spcPct val="120000"/>
              </a:lnSpc>
              <a:buFont typeface="Arial"/>
              <a:buChar char="•"/>
            </a:pPr>
            <a:r>
              <a:rPr lang="en-US" sz="1600" dirty="0" smtClean="0">
                <a:solidFill>
                  <a:srgbClr val="4A4F50"/>
                </a:solidFill>
                <a:latin typeface="Minion Pro"/>
                <a:cs typeface="Minion Pro"/>
              </a:rPr>
              <a:t>Training</a:t>
            </a:r>
          </a:p>
          <a:p>
            <a:pPr marL="742950" lvl="1" indent="-285750">
              <a:lnSpc>
                <a:spcPct val="120000"/>
              </a:lnSpc>
              <a:buFont typeface="Arial"/>
              <a:buChar char="•"/>
            </a:pPr>
            <a:r>
              <a:rPr lang="en-US" sz="1600" dirty="0">
                <a:solidFill>
                  <a:srgbClr val="4A4F50"/>
                </a:solidFill>
                <a:latin typeface="Minion Pro"/>
                <a:cs typeface="Minion Pro"/>
              </a:rPr>
              <a:t>A</a:t>
            </a:r>
            <a:r>
              <a:rPr lang="en-US" sz="1600" dirty="0" smtClean="0">
                <a:solidFill>
                  <a:srgbClr val="4A4F50"/>
                </a:solidFill>
                <a:latin typeface="Minion Pro"/>
                <a:cs typeface="Minion Pro"/>
              </a:rPr>
              <a:t>re we successfully training enough practitioners?</a:t>
            </a:r>
          </a:p>
          <a:p>
            <a:pPr marL="285750" indent="-285750">
              <a:lnSpc>
                <a:spcPct val="120000"/>
              </a:lnSpc>
              <a:buFont typeface="Arial"/>
              <a:buChar char="•"/>
            </a:pPr>
            <a:r>
              <a:rPr lang="en-US" sz="1600" dirty="0" smtClean="0">
                <a:solidFill>
                  <a:srgbClr val="4A4F50"/>
                </a:solidFill>
                <a:latin typeface="Minion Pro"/>
                <a:cs typeface="Minion Pro"/>
              </a:rPr>
              <a:t>Treatment</a:t>
            </a:r>
          </a:p>
          <a:p>
            <a:pPr marL="742950" lvl="1" indent="-285750">
              <a:lnSpc>
                <a:spcPct val="120000"/>
              </a:lnSpc>
              <a:buFont typeface="Arial"/>
              <a:buChar char="•"/>
            </a:pPr>
            <a:r>
              <a:rPr lang="en-US" sz="1600" dirty="0">
                <a:solidFill>
                  <a:srgbClr val="4A4F50"/>
                </a:solidFill>
                <a:latin typeface="Minion Pro"/>
                <a:cs typeface="Minion Pro"/>
              </a:rPr>
              <a:t>Are treatment centers and practitioners providing the best available care?</a:t>
            </a:r>
          </a:p>
          <a:p>
            <a:pPr marL="285750" indent="-285750">
              <a:lnSpc>
                <a:spcPct val="120000"/>
              </a:lnSpc>
              <a:buFont typeface="Arial"/>
              <a:buChar char="•"/>
            </a:pPr>
            <a:r>
              <a:rPr lang="en-US" sz="1600" dirty="0" smtClean="0">
                <a:solidFill>
                  <a:srgbClr val="4A4F50"/>
                </a:solidFill>
                <a:latin typeface="Minion Pro"/>
                <a:cs typeface="Minion Pro"/>
              </a:rPr>
              <a:t>Managed </a:t>
            </a:r>
            <a:r>
              <a:rPr lang="en-US" sz="1600" dirty="0">
                <a:solidFill>
                  <a:srgbClr val="4A4F50"/>
                </a:solidFill>
                <a:latin typeface="Minion Pro"/>
                <a:cs typeface="Minion Pro"/>
              </a:rPr>
              <a:t>care</a:t>
            </a:r>
          </a:p>
          <a:p>
            <a:pPr marL="742950" lvl="1" indent="-285750">
              <a:lnSpc>
                <a:spcPct val="120000"/>
              </a:lnSpc>
              <a:buFont typeface="Arial"/>
              <a:buChar char="•"/>
            </a:pPr>
            <a:r>
              <a:rPr lang="en-US" sz="1600" dirty="0" smtClean="0">
                <a:solidFill>
                  <a:srgbClr val="4A4F50"/>
                </a:solidFill>
                <a:latin typeface="Minion Pro"/>
                <a:cs typeface="Minion Pro"/>
              </a:rPr>
              <a:t>How does the health care industry impact treatment?</a:t>
            </a:r>
          </a:p>
          <a:p>
            <a:pPr>
              <a:lnSpc>
                <a:spcPct val="120000"/>
              </a:lnSpc>
            </a:pPr>
            <a:endParaRPr lang="en-US" sz="1600" baseline="30000" dirty="0">
              <a:solidFill>
                <a:srgbClr val="4A4F50"/>
              </a:solidFill>
              <a:latin typeface="Minion Pro"/>
              <a:cs typeface="Minion Pro"/>
            </a:endParaRPr>
          </a:p>
        </p:txBody>
      </p:sp>
      <p:pic>
        <p:nvPicPr>
          <p:cNvPr id="3" name="Picture 2" descr="GeneralCampus.contentslide1.visua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94" y="0"/>
            <a:ext cx="2798064" cy="1828800"/>
          </a:xfrm>
          <a:prstGeom prst="rect">
            <a:avLst/>
          </a:prstGeom>
        </p:spPr>
      </p:pic>
      <p:pic>
        <p:nvPicPr>
          <p:cNvPr id="8" name="Picture 7" descr="GeneralCampus.contentslide1.visual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108" y="0"/>
            <a:ext cx="3956304" cy="1828800"/>
          </a:xfrm>
          <a:prstGeom prst="rect">
            <a:avLst/>
          </a:prstGeom>
        </p:spPr>
      </p:pic>
    </p:spTree>
    <p:extLst>
      <p:ext uri="{BB962C8B-B14F-4D97-AF65-F5344CB8AC3E}">
        <p14:creationId xmlns:p14="http://schemas.microsoft.com/office/powerpoint/2010/main" val="38556752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61523" y="4015073"/>
            <a:ext cx="6708669" cy="461665"/>
          </a:xfrm>
          <a:prstGeom prst="rect">
            <a:avLst/>
          </a:prstGeom>
          <a:noFill/>
        </p:spPr>
        <p:txBody>
          <a:bodyPr wrap="square" rtlCol="0">
            <a:spAutoFit/>
          </a:bodyPr>
          <a:lstStyle/>
          <a:p>
            <a:endParaRPr lang="en-US" sz="2400" dirty="0"/>
          </a:p>
        </p:txBody>
      </p:sp>
      <p:sp>
        <p:nvSpPr>
          <p:cNvPr id="11" name="TextBox 10"/>
          <p:cNvSpPr txBox="1"/>
          <p:nvPr/>
        </p:nvSpPr>
        <p:spPr>
          <a:xfrm>
            <a:off x="1261523" y="1426206"/>
            <a:ext cx="6399118" cy="1265988"/>
          </a:xfrm>
          <a:prstGeom prst="rect">
            <a:avLst/>
          </a:prstGeom>
          <a:noFill/>
        </p:spPr>
        <p:txBody>
          <a:bodyPr wrap="square" rtlCol="0">
            <a:spAutoFit/>
          </a:bodyPr>
          <a:lstStyle/>
          <a:p>
            <a:pPr marL="285750" lvl="1" indent="-285750">
              <a:lnSpc>
                <a:spcPct val="120000"/>
              </a:lnSpc>
              <a:buFont typeface="Arial"/>
              <a:buChar char="•"/>
            </a:pPr>
            <a:r>
              <a:rPr lang="en-US" sz="1600" dirty="0" err="1">
                <a:solidFill>
                  <a:srgbClr val="4A4F50"/>
                </a:solidFill>
                <a:latin typeface="Minion Pro"/>
                <a:cs typeface="Minion Pro"/>
              </a:rPr>
              <a:t>Poulsen</a:t>
            </a:r>
            <a:r>
              <a:rPr lang="en-US" sz="1600" dirty="0">
                <a:solidFill>
                  <a:srgbClr val="4A4F50"/>
                </a:solidFill>
                <a:latin typeface="Minion Pro"/>
                <a:cs typeface="Minion Pro"/>
              </a:rPr>
              <a:t> et al. (2014) compared 20 sessions of CBT-</a:t>
            </a:r>
            <a:r>
              <a:rPr lang="en-US" sz="1600" dirty="0" smtClean="0">
                <a:solidFill>
                  <a:srgbClr val="4A4F50"/>
                </a:solidFill>
                <a:latin typeface="Minion Pro"/>
                <a:cs typeface="Minion Pro"/>
              </a:rPr>
              <a:t>E (n = 36) </a:t>
            </a:r>
            <a:r>
              <a:rPr lang="en-US" sz="1600" dirty="0">
                <a:solidFill>
                  <a:srgbClr val="4A4F50"/>
                </a:solidFill>
                <a:latin typeface="Minion Pro"/>
                <a:cs typeface="Minion Pro"/>
              </a:rPr>
              <a:t>to 2 years of weekly Psychoanalytic </a:t>
            </a:r>
            <a:r>
              <a:rPr lang="en-US" sz="1600" dirty="0" smtClean="0">
                <a:solidFill>
                  <a:srgbClr val="4A4F50"/>
                </a:solidFill>
                <a:latin typeface="Minion Pro"/>
                <a:cs typeface="Minion Pro"/>
              </a:rPr>
              <a:t>Psychotherapy (n = 34) </a:t>
            </a:r>
            <a:r>
              <a:rPr lang="en-US" sz="1600" dirty="0">
                <a:solidFill>
                  <a:srgbClr val="4A4F50"/>
                </a:solidFill>
                <a:latin typeface="Minion Pro"/>
                <a:cs typeface="Minion Pro"/>
              </a:rPr>
              <a:t>for BN patients</a:t>
            </a:r>
          </a:p>
          <a:p>
            <a:pPr marL="285750" indent="-285750">
              <a:lnSpc>
                <a:spcPct val="120000"/>
              </a:lnSpc>
              <a:buFont typeface="Arial"/>
              <a:buChar char="•"/>
            </a:pPr>
            <a:endParaRPr lang="en-US" sz="1600" dirty="0">
              <a:solidFill>
                <a:srgbClr val="4A4F50"/>
              </a:solidFill>
              <a:latin typeface="Minion Pro"/>
              <a:cs typeface="Minion Pro"/>
            </a:endParaRPr>
          </a:p>
        </p:txBody>
      </p:sp>
      <p:sp>
        <p:nvSpPr>
          <p:cNvPr id="8" name="TextBox 7"/>
          <p:cNvSpPr txBox="1"/>
          <p:nvPr/>
        </p:nvSpPr>
        <p:spPr>
          <a:xfrm>
            <a:off x="1087336" y="500164"/>
            <a:ext cx="6708669" cy="492443"/>
          </a:xfrm>
          <a:prstGeom prst="rect">
            <a:avLst/>
          </a:prstGeom>
          <a:noFill/>
        </p:spPr>
        <p:txBody>
          <a:bodyPr wrap="square" rtlCol="0">
            <a:spAutoFit/>
          </a:bodyPr>
          <a:lstStyle/>
          <a:p>
            <a:pPr algn="ctr"/>
            <a:r>
              <a:rPr lang="en-US" sz="2600" dirty="0" smtClean="0">
                <a:solidFill>
                  <a:srgbClr val="720523"/>
                </a:solidFill>
                <a:latin typeface="Georgia"/>
                <a:cs typeface="Georgia"/>
              </a:rPr>
              <a:t>Treatment Research</a:t>
            </a:r>
            <a:endParaRPr lang="en-US" sz="2600" dirty="0">
              <a:solidFill>
                <a:srgbClr val="720523"/>
              </a:solidFill>
              <a:latin typeface="Georgia"/>
              <a:cs typeface="Georgia"/>
            </a:endParaRPr>
          </a:p>
        </p:txBody>
      </p:sp>
      <p:sp>
        <p:nvSpPr>
          <p:cNvPr id="2" name="TextBox 1"/>
          <p:cNvSpPr txBox="1"/>
          <p:nvPr/>
        </p:nvSpPr>
        <p:spPr>
          <a:xfrm>
            <a:off x="1087336" y="5952961"/>
            <a:ext cx="6118141" cy="600164"/>
          </a:xfrm>
          <a:prstGeom prst="rect">
            <a:avLst/>
          </a:prstGeom>
          <a:noFill/>
        </p:spPr>
        <p:txBody>
          <a:bodyPr wrap="square" rtlCol="0">
            <a:spAutoFit/>
          </a:bodyPr>
          <a:lstStyle/>
          <a:p>
            <a:pPr marL="0" lvl="1"/>
            <a:r>
              <a:rPr lang="en-US" sz="1100" dirty="0" err="1" smtClean="0">
                <a:solidFill>
                  <a:srgbClr val="4A4F50"/>
                </a:solidFill>
                <a:latin typeface="Minion Pro"/>
                <a:cs typeface="Minion Pro"/>
              </a:rPr>
              <a:t>Poulsen</a:t>
            </a:r>
            <a:r>
              <a:rPr lang="en-US" sz="1100" dirty="0" smtClean="0">
                <a:solidFill>
                  <a:srgbClr val="4A4F50"/>
                </a:solidFill>
                <a:latin typeface="Minion Pro"/>
                <a:cs typeface="Minion Pro"/>
              </a:rPr>
              <a:t> S. </a:t>
            </a:r>
            <a:r>
              <a:rPr lang="en-US" sz="1100" dirty="0" err="1" smtClean="0">
                <a:solidFill>
                  <a:srgbClr val="4A4F50"/>
                </a:solidFill>
                <a:latin typeface="Minion Pro"/>
                <a:cs typeface="Minion Pro"/>
              </a:rPr>
              <a:t>Lunn</a:t>
            </a:r>
            <a:r>
              <a:rPr lang="en-US" sz="1100" dirty="0" smtClean="0">
                <a:solidFill>
                  <a:srgbClr val="4A4F50"/>
                </a:solidFill>
                <a:latin typeface="Minion Pro"/>
                <a:cs typeface="Minion Pro"/>
              </a:rPr>
              <a:t>, S., Daniel, S. I. F., </a:t>
            </a:r>
            <a:r>
              <a:rPr lang="en-US" sz="1100" dirty="0" err="1" smtClean="0">
                <a:solidFill>
                  <a:srgbClr val="4A4F50"/>
                </a:solidFill>
                <a:latin typeface="Minion Pro"/>
                <a:cs typeface="Minion Pro"/>
              </a:rPr>
              <a:t>Folke</a:t>
            </a:r>
            <a:r>
              <a:rPr lang="en-US" sz="1100" dirty="0" smtClean="0">
                <a:solidFill>
                  <a:srgbClr val="4A4F50"/>
                </a:solidFill>
                <a:latin typeface="Minion Pro"/>
                <a:cs typeface="Minion Pro"/>
              </a:rPr>
              <a:t>, S., </a:t>
            </a:r>
            <a:r>
              <a:rPr lang="en-US" sz="1100" dirty="0" err="1" smtClean="0">
                <a:solidFill>
                  <a:srgbClr val="4A4F50"/>
                </a:solidFill>
                <a:latin typeface="Minion Pro"/>
                <a:cs typeface="Minion Pro"/>
              </a:rPr>
              <a:t>Mathiesen</a:t>
            </a:r>
            <a:r>
              <a:rPr lang="en-US" sz="1100" dirty="0" smtClean="0">
                <a:solidFill>
                  <a:srgbClr val="4A4F50"/>
                </a:solidFill>
                <a:latin typeface="Minion Pro"/>
                <a:cs typeface="Minion Pro"/>
              </a:rPr>
              <a:t>, B. B., </a:t>
            </a:r>
            <a:r>
              <a:rPr lang="en-US" sz="1100" dirty="0" err="1" smtClean="0">
                <a:solidFill>
                  <a:srgbClr val="4A4F50"/>
                </a:solidFill>
                <a:latin typeface="Minion Pro"/>
                <a:cs typeface="Minion Pro"/>
              </a:rPr>
              <a:t>Katznelson</a:t>
            </a:r>
            <a:r>
              <a:rPr lang="en-US" sz="1100" dirty="0" smtClean="0">
                <a:solidFill>
                  <a:srgbClr val="4A4F50"/>
                </a:solidFill>
                <a:latin typeface="Minion Pro"/>
                <a:cs typeface="Minion Pro"/>
              </a:rPr>
              <a:t>, H. … Fairburn, C. G. </a:t>
            </a:r>
            <a:r>
              <a:rPr lang="en-US" sz="1100" dirty="0">
                <a:solidFill>
                  <a:srgbClr val="4A4F50"/>
                </a:solidFill>
                <a:latin typeface="Minion Pro"/>
                <a:cs typeface="Minion Pro"/>
              </a:rPr>
              <a:t>(2014</a:t>
            </a:r>
            <a:r>
              <a:rPr lang="en-US" sz="1100" dirty="0" smtClean="0">
                <a:solidFill>
                  <a:srgbClr val="4A4F50"/>
                </a:solidFill>
                <a:latin typeface="Minion Pro"/>
                <a:cs typeface="Minion Pro"/>
              </a:rPr>
              <a:t>). A randomized controlled trial of psychoanalytic psychotherapy or cognitive-behavioral therapy for bulimia nervosa. </a:t>
            </a:r>
            <a:r>
              <a:rPr lang="en-US" sz="1100" i="1" dirty="0" smtClean="0">
                <a:solidFill>
                  <a:srgbClr val="4A4F50"/>
                </a:solidFill>
                <a:latin typeface="Minion Pro"/>
                <a:cs typeface="Minion Pro"/>
              </a:rPr>
              <a:t>American Journal of Psychiatry, 171(1), </a:t>
            </a:r>
            <a:r>
              <a:rPr lang="en-US" sz="1100" dirty="0" smtClean="0">
                <a:solidFill>
                  <a:srgbClr val="4A4F50"/>
                </a:solidFill>
                <a:latin typeface="Minion Pro"/>
                <a:cs typeface="Minion Pro"/>
              </a:rPr>
              <a:t>109-116.</a:t>
            </a:r>
            <a:endParaRPr lang="en-US" sz="1200" dirty="0"/>
          </a:p>
        </p:txBody>
      </p:sp>
      <p:pic>
        <p:nvPicPr>
          <p:cNvPr id="4" name="Picture 3"/>
          <p:cNvPicPr>
            <a:picLocks noChangeAspect="1"/>
          </p:cNvPicPr>
          <p:nvPr/>
        </p:nvPicPr>
        <p:blipFill>
          <a:blip r:embed="rId4"/>
          <a:stretch>
            <a:fillRect/>
          </a:stretch>
        </p:blipFill>
        <p:spPr>
          <a:xfrm>
            <a:off x="1167541" y="2518678"/>
            <a:ext cx="6918848" cy="3123241"/>
          </a:xfrm>
          <a:prstGeom prst="rect">
            <a:avLst/>
          </a:prstGeom>
        </p:spPr>
      </p:pic>
    </p:spTree>
    <p:extLst>
      <p:ext uri="{BB962C8B-B14F-4D97-AF65-F5344CB8AC3E}">
        <p14:creationId xmlns:p14="http://schemas.microsoft.com/office/powerpoint/2010/main" val="8040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61523" y="4015073"/>
            <a:ext cx="6708669" cy="461665"/>
          </a:xfrm>
          <a:prstGeom prst="rect">
            <a:avLst/>
          </a:prstGeom>
          <a:noFill/>
        </p:spPr>
        <p:txBody>
          <a:bodyPr wrap="square" rtlCol="0">
            <a:spAutoFit/>
          </a:bodyPr>
          <a:lstStyle/>
          <a:p>
            <a:endParaRPr lang="en-US" sz="2400" dirty="0"/>
          </a:p>
        </p:txBody>
      </p:sp>
      <p:sp>
        <p:nvSpPr>
          <p:cNvPr id="8" name="TextBox 7"/>
          <p:cNvSpPr txBox="1"/>
          <p:nvPr/>
        </p:nvSpPr>
        <p:spPr>
          <a:xfrm>
            <a:off x="1087336" y="500164"/>
            <a:ext cx="6708669" cy="892552"/>
          </a:xfrm>
          <a:prstGeom prst="rect">
            <a:avLst/>
          </a:prstGeom>
          <a:noFill/>
        </p:spPr>
        <p:txBody>
          <a:bodyPr wrap="square" rtlCol="0">
            <a:spAutoFit/>
          </a:bodyPr>
          <a:lstStyle/>
          <a:p>
            <a:pPr algn="ctr"/>
            <a:r>
              <a:rPr lang="en-US" sz="2600" dirty="0" smtClean="0">
                <a:solidFill>
                  <a:srgbClr val="720523"/>
                </a:solidFill>
                <a:latin typeface="Georgia"/>
                <a:cs typeface="Georgia"/>
              </a:rPr>
              <a:t>What kind of treatment is provided in most Residential and Outpatient ED centers? </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293028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61523" y="1397153"/>
            <a:ext cx="6708669" cy="4339650"/>
          </a:xfrm>
          <a:prstGeom prst="rect">
            <a:avLst/>
          </a:prstGeom>
          <a:noFill/>
        </p:spPr>
        <p:txBody>
          <a:bodyPr wrap="square" rtlCol="0">
            <a:spAutoFit/>
          </a:bodyPr>
          <a:lstStyle/>
          <a:p>
            <a:pPr marL="342900" indent="-342900">
              <a:buFont typeface="Arial"/>
              <a:buChar char="•"/>
            </a:pPr>
            <a:r>
              <a:rPr lang="en-US" sz="2400" dirty="0" smtClean="0"/>
              <a:t>Tobin et al. (2007) Surveyed </a:t>
            </a:r>
            <a:r>
              <a:rPr lang="en-US" sz="2400" dirty="0" smtClean="0"/>
              <a:t>types of activities therapists use with ED </a:t>
            </a:r>
            <a:r>
              <a:rPr lang="en-US" sz="2400" dirty="0" smtClean="0"/>
              <a:t>patients</a:t>
            </a:r>
          </a:p>
          <a:p>
            <a:pPr marL="342900" indent="-342900">
              <a:buFont typeface="Arial"/>
              <a:buChar char="•"/>
            </a:pPr>
            <a:endParaRPr lang="en-US" sz="2400" dirty="0" smtClean="0"/>
          </a:p>
          <a:p>
            <a:pPr marL="342900" indent="-342900">
              <a:buFont typeface="Arial"/>
              <a:buChar char="•"/>
            </a:pPr>
            <a:r>
              <a:rPr lang="en-US" sz="2400" b="1" dirty="0" smtClean="0"/>
              <a:t>Sample: </a:t>
            </a:r>
            <a:r>
              <a:rPr lang="en-US" sz="2400" dirty="0" smtClean="0"/>
              <a:t>265 Clinicians recruited at ED conferences and AED website</a:t>
            </a:r>
          </a:p>
          <a:p>
            <a:pPr marL="342900" indent="-342900">
              <a:buFont typeface="Arial"/>
              <a:buChar char="•"/>
            </a:pPr>
            <a:endParaRPr lang="en-US" sz="2400" dirty="0" smtClean="0"/>
          </a:p>
          <a:p>
            <a:pPr marL="342900" indent="-342900">
              <a:buFont typeface="Arial"/>
              <a:buChar char="•"/>
            </a:pPr>
            <a:r>
              <a:rPr lang="en-US" sz="2400" b="1" dirty="0" smtClean="0"/>
              <a:t>Results: </a:t>
            </a:r>
          </a:p>
          <a:p>
            <a:pPr marL="800100" lvl="1" indent="-342900">
              <a:buFont typeface="Arial"/>
              <a:buChar char="•"/>
            </a:pPr>
            <a:r>
              <a:rPr lang="en-US" b="1" dirty="0" smtClean="0"/>
              <a:t>Use of Treatment Manuals: LIMITED </a:t>
            </a:r>
          </a:p>
          <a:p>
            <a:pPr marL="1257300" lvl="2" indent="-342900">
              <a:buFont typeface="Arial"/>
              <a:buChar char="•"/>
            </a:pPr>
            <a:r>
              <a:rPr lang="en-US" dirty="0" smtClean="0"/>
              <a:t>Only 6% adhered closely to treatment manuals</a:t>
            </a:r>
          </a:p>
          <a:p>
            <a:pPr marL="1257300" lvl="2" indent="-342900">
              <a:buFont typeface="Arial"/>
              <a:buChar char="•"/>
            </a:pPr>
            <a:r>
              <a:rPr lang="en-US" dirty="0" smtClean="0"/>
              <a:t>73% said they were flexible in how they applied a treatment manual</a:t>
            </a:r>
          </a:p>
          <a:p>
            <a:pPr marL="1257300" lvl="2" indent="-342900">
              <a:buFont typeface="Arial"/>
              <a:buChar char="•"/>
            </a:pPr>
            <a:r>
              <a:rPr lang="en-US" dirty="0" smtClean="0"/>
              <a:t>21% reported they had never studied a treatment manual</a:t>
            </a:r>
            <a:endParaRPr lang="en-US" dirty="0"/>
          </a:p>
        </p:txBody>
      </p:sp>
      <p:sp>
        <p:nvSpPr>
          <p:cNvPr id="11" name="TextBox 10"/>
          <p:cNvSpPr txBox="1"/>
          <p:nvPr/>
        </p:nvSpPr>
        <p:spPr>
          <a:xfrm>
            <a:off x="1087336" y="5935680"/>
            <a:ext cx="6144059" cy="641201"/>
          </a:xfrm>
          <a:prstGeom prst="rect">
            <a:avLst/>
          </a:prstGeom>
          <a:noFill/>
        </p:spPr>
        <p:txBody>
          <a:bodyPr wrap="square" rtlCol="0">
            <a:spAutoFit/>
          </a:bodyPr>
          <a:lstStyle/>
          <a:p>
            <a:pPr marL="0" lvl="1">
              <a:lnSpc>
                <a:spcPct val="120000"/>
              </a:lnSpc>
            </a:pPr>
            <a:r>
              <a:rPr lang="en-US" sz="1000" dirty="0" smtClean="0">
                <a:solidFill>
                  <a:srgbClr val="4A4F50"/>
                </a:solidFill>
                <a:latin typeface="Minion Pro"/>
                <a:cs typeface="Minion Pro"/>
              </a:rPr>
              <a:t>Tobin, Banker, Weisberg, &amp; Bowers (2007)</a:t>
            </a:r>
            <a:r>
              <a:rPr lang="en-US" sz="1000" b="1" dirty="0" smtClean="0">
                <a:solidFill>
                  <a:srgbClr val="4A4F50"/>
                </a:solidFill>
                <a:latin typeface="Minion Pro"/>
                <a:cs typeface="Minion Pro"/>
              </a:rPr>
              <a:t>. I know what you did last summer (and it was not CBT): </a:t>
            </a:r>
            <a:r>
              <a:rPr lang="en-US" sz="1000" dirty="0" smtClean="0">
                <a:solidFill>
                  <a:srgbClr val="4A4F50"/>
                </a:solidFill>
                <a:latin typeface="Minion Pro"/>
                <a:cs typeface="Minion Pro"/>
              </a:rPr>
              <a:t>A factor analytic model of international psychotherapeutic practice in the eating disorders. </a:t>
            </a:r>
            <a:r>
              <a:rPr lang="en-US" sz="1000" i="1" dirty="0" smtClean="0">
                <a:solidFill>
                  <a:srgbClr val="4A4F50"/>
                </a:solidFill>
                <a:latin typeface="Minion Pro"/>
                <a:cs typeface="Minion Pro"/>
              </a:rPr>
              <a:t>International Journal of Eating Disorders, 40, </a:t>
            </a:r>
            <a:r>
              <a:rPr lang="en-US" sz="1000" dirty="0" smtClean="0">
                <a:solidFill>
                  <a:srgbClr val="4A4F50"/>
                </a:solidFill>
                <a:latin typeface="Minion Pro"/>
                <a:cs typeface="Minion Pro"/>
              </a:rPr>
              <a:t>754-757.</a:t>
            </a:r>
            <a:endParaRPr lang="en-US" sz="1000" dirty="0">
              <a:solidFill>
                <a:srgbClr val="4A4F50"/>
              </a:solidFill>
              <a:latin typeface="Minion Pro"/>
              <a:cs typeface="Minion Pro"/>
            </a:endParaRPr>
          </a:p>
        </p:txBody>
      </p:sp>
      <p:sp>
        <p:nvSpPr>
          <p:cNvPr id="8" name="TextBox 7"/>
          <p:cNvSpPr txBox="1"/>
          <p:nvPr/>
        </p:nvSpPr>
        <p:spPr>
          <a:xfrm>
            <a:off x="1087336" y="284164"/>
            <a:ext cx="6708669" cy="892552"/>
          </a:xfrm>
          <a:prstGeom prst="rect">
            <a:avLst/>
          </a:prstGeom>
          <a:noFill/>
        </p:spPr>
        <p:txBody>
          <a:bodyPr wrap="square" rtlCol="0">
            <a:spAutoFit/>
          </a:bodyPr>
          <a:lstStyle/>
          <a:p>
            <a:pPr algn="ctr"/>
            <a:r>
              <a:rPr lang="en-US" sz="2600" dirty="0" smtClean="0">
                <a:solidFill>
                  <a:srgbClr val="720523"/>
                </a:solidFill>
                <a:latin typeface="Georgia"/>
                <a:cs typeface="Georgia"/>
              </a:rPr>
              <a:t>Are most clinicians delivering ESTs?</a:t>
            </a:r>
          </a:p>
          <a:p>
            <a:pPr algn="ctr"/>
            <a:r>
              <a:rPr lang="en-US" sz="2600" dirty="0" smtClean="0">
                <a:solidFill>
                  <a:srgbClr val="720523"/>
                </a:solidFill>
                <a:latin typeface="Georgia"/>
                <a:cs typeface="Georgia"/>
              </a:rPr>
              <a:t>Psychologists who treat EDs</a:t>
            </a:r>
            <a:endParaRPr lang="en-US" sz="2600" dirty="0">
              <a:solidFill>
                <a:srgbClr val="720523"/>
              </a:solidFill>
              <a:latin typeface="Georgia"/>
              <a:cs typeface="Georgia"/>
            </a:endParaRPr>
          </a:p>
        </p:txBody>
      </p:sp>
      <p:pic>
        <p:nvPicPr>
          <p:cNvPr id="2" name="Picture 1" descr="Fairbur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630" y="3110400"/>
            <a:ext cx="950606" cy="1355120"/>
          </a:xfrm>
          <a:prstGeom prst="rect">
            <a:avLst/>
          </a:prstGeom>
        </p:spPr>
      </p:pic>
    </p:spTree>
    <p:extLst>
      <p:ext uri="{BB962C8B-B14F-4D97-AF65-F5344CB8AC3E}">
        <p14:creationId xmlns:p14="http://schemas.microsoft.com/office/powerpoint/2010/main" val="855772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87337" y="1293473"/>
            <a:ext cx="6882856" cy="4585870"/>
          </a:xfrm>
          <a:prstGeom prst="rect">
            <a:avLst/>
          </a:prstGeom>
          <a:noFill/>
        </p:spPr>
        <p:txBody>
          <a:bodyPr wrap="square" rtlCol="0">
            <a:spAutoFit/>
          </a:bodyPr>
          <a:lstStyle/>
          <a:p>
            <a:pPr marL="342900" indent="-342900">
              <a:buFont typeface="Arial"/>
              <a:buChar char="•"/>
            </a:pPr>
            <a:r>
              <a:rPr lang="en-US" sz="2000" b="1" dirty="0" smtClean="0"/>
              <a:t>Results: </a:t>
            </a:r>
          </a:p>
          <a:p>
            <a:pPr marL="800100" lvl="1" indent="-342900">
              <a:buFont typeface="Arial"/>
              <a:buChar char="•"/>
            </a:pPr>
            <a:r>
              <a:rPr lang="en-US" sz="1700" b="1" dirty="0" smtClean="0"/>
              <a:t>Attitudes toward Treatment Manuals</a:t>
            </a:r>
          </a:p>
          <a:p>
            <a:pPr marL="1257300" lvl="2" indent="-228600">
              <a:buFont typeface="Arial"/>
              <a:buChar char="•"/>
            </a:pPr>
            <a:r>
              <a:rPr lang="en-US" sz="1700" dirty="0" smtClean="0"/>
              <a:t>8% felt manuals were important to follow because they were based on empirical studies</a:t>
            </a:r>
          </a:p>
          <a:p>
            <a:pPr marL="1257300" lvl="2" indent="-228600">
              <a:buFont typeface="Arial"/>
              <a:buChar char="•"/>
            </a:pPr>
            <a:r>
              <a:rPr lang="en-US" sz="1700" dirty="0" smtClean="0"/>
              <a:t>67% reported manuals contained important interventions, but they modified the techniques to fit their clinical practice</a:t>
            </a:r>
          </a:p>
          <a:p>
            <a:pPr marL="1257300" lvl="2" indent="-228600">
              <a:buFont typeface="Arial"/>
              <a:buChar char="•"/>
            </a:pPr>
            <a:r>
              <a:rPr lang="en-US" sz="1700" dirty="0" smtClean="0"/>
              <a:t>15% reported manuals had limited applicability in their actual clinical practice</a:t>
            </a:r>
          </a:p>
          <a:p>
            <a:pPr marL="1257300" lvl="2" indent="-342900">
              <a:buFont typeface="Arial"/>
              <a:buChar char="•"/>
            </a:pPr>
            <a:endParaRPr lang="en-US" sz="1700" dirty="0" smtClean="0"/>
          </a:p>
          <a:p>
            <a:pPr marL="800100" lvl="1" indent="-342900">
              <a:buFont typeface="Arial"/>
              <a:buChar char="•"/>
            </a:pPr>
            <a:r>
              <a:rPr lang="en-US" sz="1700" b="1" dirty="0" smtClean="0"/>
              <a:t>Theoretical Approach</a:t>
            </a:r>
          </a:p>
          <a:p>
            <a:pPr marL="1200150" lvl="2" indent="-285750">
              <a:buFont typeface="Arial"/>
              <a:buChar char="•"/>
            </a:pPr>
            <a:r>
              <a:rPr lang="en-US" sz="1700" dirty="0" smtClean="0"/>
              <a:t>Only 13% used one theoretical approach </a:t>
            </a:r>
          </a:p>
          <a:p>
            <a:pPr lvl="2"/>
            <a:r>
              <a:rPr lang="en-US" sz="1700" dirty="0"/>
              <a:t>	</a:t>
            </a:r>
            <a:r>
              <a:rPr lang="en-US" sz="1700" dirty="0" smtClean="0"/>
              <a:t>(95% &gt; 1 approach used with same patient)</a:t>
            </a:r>
          </a:p>
          <a:p>
            <a:pPr marL="1657350" lvl="3" indent="-285750">
              <a:buFont typeface="Arial"/>
              <a:buChar char="•"/>
            </a:pPr>
            <a:r>
              <a:rPr lang="en-US" sz="1700" dirty="0" smtClean="0"/>
              <a:t>61% cognitive behavioral therapists</a:t>
            </a:r>
          </a:p>
          <a:p>
            <a:pPr marL="1657350" lvl="3" indent="-285750">
              <a:buFont typeface="Arial"/>
              <a:buChar char="•"/>
            </a:pPr>
            <a:r>
              <a:rPr lang="en-US" sz="1700" dirty="0" smtClean="0"/>
              <a:t>27% psychodynamic therapists</a:t>
            </a:r>
          </a:p>
          <a:p>
            <a:pPr marL="1657350" lvl="3" indent="-285750">
              <a:buFont typeface="Arial"/>
              <a:buChar char="•"/>
            </a:pPr>
            <a:r>
              <a:rPr lang="en-US" sz="1700" dirty="0" smtClean="0"/>
              <a:t>5% behavior therapists</a:t>
            </a:r>
          </a:p>
          <a:p>
            <a:pPr marL="1657350" lvl="3" indent="-285750">
              <a:buFont typeface="Arial"/>
              <a:buChar char="•"/>
            </a:pPr>
            <a:r>
              <a:rPr lang="en-US" sz="1700" dirty="0" smtClean="0"/>
              <a:t>2% family therapists</a:t>
            </a:r>
          </a:p>
          <a:p>
            <a:pPr marL="1657350" lvl="3" indent="-285750">
              <a:buFont typeface="Arial"/>
              <a:buChar char="•"/>
            </a:pPr>
            <a:r>
              <a:rPr lang="en-US" sz="1700" dirty="0" smtClean="0"/>
              <a:t>2% interpersonal therapists</a:t>
            </a:r>
            <a:endParaRPr lang="en-US" sz="1700" dirty="0"/>
          </a:p>
        </p:txBody>
      </p:sp>
      <p:sp>
        <p:nvSpPr>
          <p:cNvPr id="11" name="TextBox 10"/>
          <p:cNvSpPr txBox="1"/>
          <p:nvPr/>
        </p:nvSpPr>
        <p:spPr>
          <a:xfrm>
            <a:off x="1087336" y="5935680"/>
            <a:ext cx="6144059" cy="641201"/>
          </a:xfrm>
          <a:prstGeom prst="rect">
            <a:avLst/>
          </a:prstGeom>
          <a:noFill/>
        </p:spPr>
        <p:txBody>
          <a:bodyPr wrap="square" rtlCol="0">
            <a:spAutoFit/>
          </a:bodyPr>
          <a:lstStyle/>
          <a:p>
            <a:pPr marL="0" lvl="1">
              <a:lnSpc>
                <a:spcPct val="120000"/>
              </a:lnSpc>
            </a:pPr>
            <a:r>
              <a:rPr lang="en-US" sz="1000" dirty="0" smtClean="0">
                <a:solidFill>
                  <a:srgbClr val="4A4F50"/>
                </a:solidFill>
                <a:latin typeface="Minion Pro"/>
                <a:cs typeface="Minion Pro"/>
              </a:rPr>
              <a:t>Tobin, Banker, Weisberg, &amp; Bowers (2007)</a:t>
            </a:r>
            <a:r>
              <a:rPr lang="en-US" sz="1000" b="1" dirty="0" smtClean="0">
                <a:solidFill>
                  <a:srgbClr val="4A4F50"/>
                </a:solidFill>
                <a:latin typeface="Minion Pro"/>
                <a:cs typeface="Minion Pro"/>
              </a:rPr>
              <a:t>. I know what you did last summer (and it was not CBT): </a:t>
            </a:r>
            <a:r>
              <a:rPr lang="en-US" sz="1000" dirty="0" smtClean="0">
                <a:solidFill>
                  <a:srgbClr val="4A4F50"/>
                </a:solidFill>
                <a:latin typeface="Minion Pro"/>
                <a:cs typeface="Minion Pro"/>
              </a:rPr>
              <a:t>A factor analytic model of international psychotherapeutic practice in the eating disorders. </a:t>
            </a:r>
            <a:r>
              <a:rPr lang="en-US" sz="1000" i="1" dirty="0" smtClean="0">
                <a:solidFill>
                  <a:srgbClr val="4A4F50"/>
                </a:solidFill>
                <a:latin typeface="Minion Pro"/>
                <a:cs typeface="Minion Pro"/>
              </a:rPr>
              <a:t>International Journal of Eating Disorders, 40, </a:t>
            </a:r>
            <a:r>
              <a:rPr lang="en-US" sz="1000" dirty="0" smtClean="0">
                <a:solidFill>
                  <a:srgbClr val="4A4F50"/>
                </a:solidFill>
                <a:latin typeface="Minion Pro"/>
                <a:cs typeface="Minion Pro"/>
              </a:rPr>
              <a:t>754-757.</a:t>
            </a:r>
            <a:endParaRPr lang="en-US" sz="1000" dirty="0">
              <a:solidFill>
                <a:srgbClr val="4A4F50"/>
              </a:solidFill>
              <a:latin typeface="Minion Pro"/>
              <a:cs typeface="Minion Pro"/>
            </a:endParaRPr>
          </a:p>
        </p:txBody>
      </p:sp>
      <p:sp>
        <p:nvSpPr>
          <p:cNvPr id="8" name="TextBox 7"/>
          <p:cNvSpPr txBox="1"/>
          <p:nvPr/>
        </p:nvSpPr>
        <p:spPr>
          <a:xfrm>
            <a:off x="1087336" y="284164"/>
            <a:ext cx="6708669" cy="892552"/>
          </a:xfrm>
          <a:prstGeom prst="rect">
            <a:avLst/>
          </a:prstGeom>
          <a:noFill/>
        </p:spPr>
        <p:txBody>
          <a:bodyPr wrap="square" rtlCol="0">
            <a:spAutoFit/>
          </a:bodyPr>
          <a:lstStyle/>
          <a:p>
            <a:pPr algn="ctr"/>
            <a:r>
              <a:rPr lang="en-US" sz="2600" dirty="0" smtClean="0">
                <a:solidFill>
                  <a:srgbClr val="720523"/>
                </a:solidFill>
                <a:latin typeface="Georgia"/>
                <a:cs typeface="Georgia"/>
              </a:rPr>
              <a:t>Are most clinicians delivering ESTs?</a:t>
            </a:r>
          </a:p>
          <a:p>
            <a:pPr algn="ctr"/>
            <a:r>
              <a:rPr lang="en-US" sz="2600" dirty="0" smtClean="0">
                <a:solidFill>
                  <a:srgbClr val="720523"/>
                </a:solidFill>
                <a:latin typeface="Georgia"/>
                <a:cs typeface="Georgia"/>
              </a:rPr>
              <a:t>Psychologists who treat EDs</a:t>
            </a:r>
            <a:endParaRPr lang="en-US" sz="2600" dirty="0">
              <a:solidFill>
                <a:srgbClr val="720523"/>
              </a:solidFill>
              <a:latin typeface="Georgia"/>
              <a:cs typeface="Georgia"/>
            </a:endParaRPr>
          </a:p>
        </p:txBody>
      </p:sp>
      <p:pic>
        <p:nvPicPr>
          <p:cNvPr id="2" name="Picture 1" descr="Fairbur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625" y="2185920"/>
            <a:ext cx="950606" cy="1355120"/>
          </a:xfrm>
          <a:prstGeom prst="rect">
            <a:avLst/>
          </a:prstGeom>
        </p:spPr>
      </p:pic>
      <p:pic>
        <p:nvPicPr>
          <p:cNvPr id="4" name="Picture 3" descr="glass half empty.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145" y="4736343"/>
            <a:ext cx="1714500" cy="1143000"/>
          </a:xfrm>
          <a:prstGeom prst="rect">
            <a:avLst/>
          </a:prstGeom>
        </p:spPr>
      </p:pic>
    </p:spTree>
    <p:extLst>
      <p:ext uri="{BB962C8B-B14F-4D97-AF65-F5344CB8AC3E}">
        <p14:creationId xmlns:p14="http://schemas.microsoft.com/office/powerpoint/2010/main" val="2899897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87337" y="1293473"/>
            <a:ext cx="6882856" cy="4278094"/>
          </a:xfrm>
          <a:prstGeom prst="rect">
            <a:avLst/>
          </a:prstGeom>
          <a:noFill/>
        </p:spPr>
        <p:txBody>
          <a:bodyPr wrap="square" rtlCol="0">
            <a:spAutoFit/>
          </a:bodyPr>
          <a:lstStyle/>
          <a:p>
            <a:pPr marL="509588" lvl="3" indent="-285750">
              <a:buFont typeface="Arial"/>
              <a:buChar char="•"/>
            </a:pPr>
            <a:r>
              <a:rPr lang="en-US" sz="1700" dirty="0" smtClean="0"/>
              <a:t>Anxious clinicians are less likely to deliver the more effective elements of CBT for eating disorders</a:t>
            </a:r>
          </a:p>
          <a:p>
            <a:pPr marL="509588" lvl="3" indent="-285750">
              <a:buFont typeface="Arial"/>
              <a:buChar char="•"/>
            </a:pPr>
            <a:r>
              <a:rPr lang="en-US" sz="1700" b="1" dirty="0" smtClean="0"/>
              <a:t>Effective treatment techniques: </a:t>
            </a:r>
            <a:r>
              <a:rPr lang="en-US" sz="1700" dirty="0" smtClean="0"/>
              <a:t>Exposure to feared/avoided stimuli</a:t>
            </a:r>
          </a:p>
          <a:p>
            <a:pPr marL="966788" lvl="4" indent="-285750">
              <a:buFont typeface="Arial"/>
              <a:buChar char="•"/>
            </a:pPr>
            <a:r>
              <a:rPr lang="en-US" sz="1700" dirty="0" smtClean="0"/>
              <a:t>Exposure to weekly weights</a:t>
            </a:r>
          </a:p>
          <a:p>
            <a:pPr marL="966788" lvl="4" indent="-285750">
              <a:buFont typeface="Arial"/>
              <a:buChar char="•"/>
            </a:pPr>
            <a:r>
              <a:rPr lang="en-US" sz="1700" dirty="0" smtClean="0"/>
              <a:t>Food hierarchy</a:t>
            </a:r>
          </a:p>
          <a:p>
            <a:pPr marL="966788" lvl="4" indent="-285750">
              <a:buFont typeface="Arial"/>
              <a:buChar char="•"/>
            </a:pPr>
            <a:r>
              <a:rPr lang="en-US" sz="1700" dirty="0" smtClean="0"/>
              <a:t>Breaking food- and exercise-related rituals</a:t>
            </a:r>
          </a:p>
          <a:p>
            <a:pPr marL="1423988" lvl="5" indent="-285750">
              <a:buFont typeface="Arial"/>
              <a:buChar char="•"/>
            </a:pPr>
            <a:r>
              <a:rPr lang="en-US" sz="1700" dirty="0" smtClean="0"/>
              <a:t>Clinician who does not push client to do these treatment elements may be engaging in his/her own “safety behavior” to reduce anxiety</a:t>
            </a:r>
          </a:p>
          <a:p>
            <a:pPr marL="509588" lvl="3" indent="-285750">
              <a:buFont typeface="Arial"/>
              <a:buChar char="•"/>
            </a:pPr>
            <a:endParaRPr lang="en-US" sz="1700" dirty="0"/>
          </a:p>
          <a:p>
            <a:pPr marL="509588" lvl="3" indent="-285750">
              <a:buFont typeface="Arial"/>
              <a:buChar char="•"/>
            </a:pPr>
            <a:r>
              <a:rPr lang="en-US" sz="1700" b="1" dirty="0" smtClean="0"/>
              <a:t>Study sample: </a:t>
            </a:r>
            <a:r>
              <a:rPr lang="en-US" sz="1700" dirty="0" smtClean="0"/>
              <a:t>113 clinicians who reported using CBT with at least part of ED clientele</a:t>
            </a:r>
          </a:p>
          <a:p>
            <a:pPr marL="509588" lvl="3" indent="-285750">
              <a:buFont typeface="Arial"/>
              <a:buChar char="•"/>
            </a:pPr>
            <a:r>
              <a:rPr lang="en-US" sz="1700" b="1" dirty="0" smtClean="0"/>
              <a:t>Methods: </a:t>
            </a:r>
            <a:r>
              <a:rPr lang="en-US" sz="1700" dirty="0" smtClean="0"/>
              <a:t>14 questions on degree of anxiety related to individual aspects of CBT-E treatment for EDs &amp; the 12-item Intolerance of Uncertainty Scale</a:t>
            </a:r>
            <a:endParaRPr lang="en-US" sz="1700" dirty="0"/>
          </a:p>
          <a:p>
            <a:pPr marL="1423988" lvl="5" indent="-285750">
              <a:buFont typeface="Arial"/>
              <a:buChar char="•"/>
            </a:pPr>
            <a:endParaRPr lang="en-US" sz="1700" dirty="0" smtClean="0"/>
          </a:p>
        </p:txBody>
      </p:sp>
      <p:sp>
        <p:nvSpPr>
          <p:cNvPr id="11" name="TextBox 10"/>
          <p:cNvSpPr txBox="1"/>
          <p:nvPr/>
        </p:nvSpPr>
        <p:spPr>
          <a:xfrm>
            <a:off x="1087336" y="5935680"/>
            <a:ext cx="6144059" cy="641201"/>
          </a:xfrm>
          <a:prstGeom prst="rect">
            <a:avLst/>
          </a:prstGeom>
          <a:noFill/>
        </p:spPr>
        <p:txBody>
          <a:bodyPr wrap="square" rtlCol="0">
            <a:spAutoFit/>
          </a:bodyPr>
          <a:lstStyle/>
          <a:p>
            <a:pPr marL="0" lvl="1">
              <a:lnSpc>
                <a:spcPct val="120000"/>
              </a:lnSpc>
            </a:pPr>
            <a:r>
              <a:rPr lang="en-US" sz="1000" dirty="0" smtClean="0">
                <a:solidFill>
                  <a:srgbClr val="4A4F50"/>
                </a:solidFill>
                <a:latin typeface="Minion Pro"/>
                <a:cs typeface="Minion Pro"/>
              </a:rPr>
              <a:t>Turner, H., </a:t>
            </a:r>
            <a:r>
              <a:rPr lang="en-US" sz="1000" dirty="0" err="1" smtClean="0">
                <a:solidFill>
                  <a:srgbClr val="4A4F50"/>
                </a:solidFill>
                <a:latin typeface="Minion Pro"/>
                <a:cs typeface="Minion Pro"/>
              </a:rPr>
              <a:t>Tatham</a:t>
            </a:r>
            <a:r>
              <a:rPr lang="en-US" sz="1000" dirty="0" smtClean="0">
                <a:solidFill>
                  <a:srgbClr val="4A4F50"/>
                </a:solidFill>
                <a:latin typeface="Minion Pro"/>
                <a:cs typeface="Minion Pro"/>
              </a:rPr>
              <a:t>, M., </a:t>
            </a:r>
            <a:r>
              <a:rPr lang="en-US" sz="1000" dirty="0" err="1" smtClean="0">
                <a:solidFill>
                  <a:srgbClr val="4A4F50"/>
                </a:solidFill>
                <a:latin typeface="Minion Pro"/>
                <a:cs typeface="Minion Pro"/>
              </a:rPr>
              <a:t>Lant</a:t>
            </a:r>
            <a:r>
              <a:rPr lang="en-US" sz="1000" dirty="0" smtClean="0">
                <a:solidFill>
                  <a:srgbClr val="4A4F50"/>
                </a:solidFill>
                <a:latin typeface="Minion Pro"/>
                <a:cs typeface="Minion Pro"/>
              </a:rPr>
              <a:t>, M., </a:t>
            </a:r>
            <a:r>
              <a:rPr lang="en-US" sz="1000" dirty="0" err="1" smtClean="0">
                <a:solidFill>
                  <a:srgbClr val="4A4F50"/>
                </a:solidFill>
                <a:latin typeface="Minion Pro"/>
                <a:cs typeface="Minion Pro"/>
              </a:rPr>
              <a:t>Mountford</a:t>
            </a:r>
            <a:r>
              <a:rPr lang="en-US" sz="1000" dirty="0" smtClean="0">
                <a:solidFill>
                  <a:srgbClr val="4A4F50"/>
                </a:solidFill>
                <a:latin typeface="Minion Pro"/>
                <a:cs typeface="Minion Pro"/>
              </a:rPr>
              <a:t>, V. A., &amp; Waller, G. (2014). Clinicians’ concerns about delivering </a:t>
            </a:r>
            <a:r>
              <a:rPr lang="en-US" sz="1000" dirty="0" err="1" smtClean="0">
                <a:solidFill>
                  <a:srgbClr val="4A4F50"/>
                </a:solidFill>
                <a:latin typeface="Minion Pro"/>
                <a:cs typeface="Minion Pro"/>
              </a:rPr>
              <a:t>cogntive</a:t>
            </a:r>
            <a:r>
              <a:rPr lang="en-US" sz="1000" dirty="0" smtClean="0">
                <a:solidFill>
                  <a:srgbClr val="4A4F50"/>
                </a:solidFill>
                <a:latin typeface="Minion Pro"/>
                <a:cs typeface="Minion Pro"/>
              </a:rPr>
              <a:t>-behavioral therapy for eating disorders. </a:t>
            </a:r>
            <a:r>
              <a:rPr lang="en-US" sz="1000" i="1" dirty="0" smtClean="0">
                <a:solidFill>
                  <a:srgbClr val="4A4F50"/>
                </a:solidFill>
                <a:latin typeface="Minion Pro"/>
                <a:cs typeface="Minion Pro"/>
              </a:rPr>
              <a:t>Behavior Research and Therapy, 57, </a:t>
            </a:r>
            <a:r>
              <a:rPr lang="en-US" sz="1000" dirty="0" smtClean="0">
                <a:solidFill>
                  <a:srgbClr val="4A4F50"/>
                </a:solidFill>
                <a:latin typeface="Minion Pro"/>
                <a:cs typeface="Minion Pro"/>
              </a:rPr>
              <a:t>38-42. </a:t>
            </a:r>
            <a:r>
              <a:rPr lang="en-US" sz="1000" dirty="0" err="1" smtClean="0">
                <a:solidFill>
                  <a:srgbClr val="4A4F50"/>
                </a:solidFill>
                <a:latin typeface="Minion Pro"/>
                <a:cs typeface="Minion Pro"/>
              </a:rPr>
              <a:t>doi</a:t>
            </a:r>
            <a:r>
              <a:rPr lang="en-US" sz="1000" dirty="0" smtClean="0">
                <a:solidFill>
                  <a:srgbClr val="4A4F50"/>
                </a:solidFill>
                <a:latin typeface="Minion Pro"/>
                <a:cs typeface="Minion Pro"/>
              </a:rPr>
              <a:t>:</a:t>
            </a:r>
            <a:r>
              <a:rPr lang="pl-PL" sz="1000" dirty="0" smtClean="0">
                <a:solidFill>
                  <a:srgbClr val="4A4F50"/>
                </a:solidFill>
                <a:latin typeface="Minion Pro"/>
                <a:cs typeface="Minion Pro"/>
              </a:rPr>
              <a:t>10.1016</a:t>
            </a:r>
            <a:r>
              <a:rPr lang="pl-PL" sz="1000" dirty="0">
                <a:solidFill>
                  <a:srgbClr val="4A4F50"/>
                </a:solidFill>
                <a:latin typeface="Minion Pro"/>
                <a:cs typeface="Minion Pro"/>
              </a:rPr>
              <a:t>/j.brat.2014.04.003</a:t>
            </a:r>
            <a:endParaRPr lang="en-US" sz="1000" dirty="0">
              <a:solidFill>
                <a:srgbClr val="4A4F50"/>
              </a:solidFill>
              <a:latin typeface="Minion Pro"/>
              <a:cs typeface="Minion Pro"/>
            </a:endParaRPr>
          </a:p>
        </p:txBody>
      </p:sp>
      <p:sp>
        <p:nvSpPr>
          <p:cNvPr id="8" name="TextBox 7"/>
          <p:cNvSpPr txBox="1"/>
          <p:nvPr/>
        </p:nvSpPr>
        <p:spPr>
          <a:xfrm>
            <a:off x="1087336" y="284164"/>
            <a:ext cx="6882857" cy="892552"/>
          </a:xfrm>
          <a:prstGeom prst="rect">
            <a:avLst/>
          </a:prstGeom>
          <a:noFill/>
        </p:spPr>
        <p:txBody>
          <a:bodyPr wrap="square" rtlCol="0">
            <a:spAutoFit/>
          </a:bodyPr>
          <a:lstStyle/>
          <a:p>
            <a:pPr algn="ctr"/>
            <a:r>
              <a:rPr lang="en-US" sz="2600" dirty="0" smtClean="0">
                <a:solidFill>
                  <a:srgbClr val="720523"/>
                </a:solidFill>
                <a:latin typeface="Georgia"/>
                <a:cs typeface="Georgia"/>
              </a:rPr>
              <a:t>Why are self-proclaimed “CBT clinicians” not really doing CBT with their ED patients? </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3081061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87337" y="1293473"/>
            <a:ext cx="6882856" cy="3493264"/>
          </a:xfrm>
          <a:prstGeom prst="rect">
            <a:avLst/>
          </a:prstGeom>
          <a:noFill/>
        </p:spPr>
        <p:txBody>
          <a:bodyPr wrap="square" rtlCol="0">
            <a:spAutoFit/>
          </a:bodyPr>
          <a:lstStyle/>
          <a:p>
            <a:pPr marL="509588" lvl="3" indent="-285750">
              <a:buFont typeface="Arial"/>
              <a:buChar char="•"/>
            </a:pPr>
            <a:r>
              <a:rPr lang="en-US" sz="1700" b="1" dirty="0" smtClean="0"/>
              <a:t>Results:</a:t>
            </a:r>
          </a:p>
          <a:p>
            <a:pPr marL="966788" lvl="4" indent="-285750">
              <a:buFont typeface="Arial"/>
              <a:buChar char="•"/>
            </a:pPr>
            <a:r>
              <a:rPr lang="en-US" sz="1700" dirty="0" smtClean="0"/>
              <a:t>Greatest worry doing Body Image work and Ending Treatment </a:t>
            </a:r>
          </a:p>
          <a:p>
            <a:pPr marL="966788" lvl="4" indent="-285750">
              <a:buFont typeface="Arial"/>
              <a:buChar char="•"/>
            </a:pPr>
            <a:r>
              <a:rPr lang="en-US" sz="1700" dirty="0" smtClean="0"/>
              <a:t>Least worry providing information (on food, eating, weight, health risks, etc.)</a:t>
            </a:r>
          </a:p>
          <a:p>
            <a:pPr marL="966788" lvl="4" indent="-285750">
              <a:buFont typeface="Arial"/>
              <a:buChar char="•"/>
            </a:pPr>
            <a:endParaRPr lang="en-US" sz="1700" dirty="0"/>
          </a:p>
          <a:p>
            <a:pPr marL="966788" lvl="4" indent="-285750">
              <a:buFont typeface="Arial"/>
              <a:buChar char="•"/>
            </a:pPr>
            <a:r>
              <a:rPr lang="en-US" sz="1700" dirty="0" smtClean="0"/>
              <a:t>Factor analytically derived four main treatment areas: Cognitive aspects of treatment, Exposure, Education, and Process</a:t>
            </a:r>
          </a:p>
          <a:p>
            <a:pPr marL="966788" lvl="4" indent="-285750">
              <a:buFont typeface="Arial"/>
              <a:buChar char="•"/>
            </a:pPr>
            <a:endParaRPr lang="en-US" sz="1700" dirty="0"/>
          </a:p>
          <a:p>
            <a:pPr marL="966788" lvl="4" indent="-285750">
              <a:buFont typeface="Arial"/>
              <a:buChar char="•"/>
            </a:pPr>
            <a:r>
              <a:rPr lang="en-US" sz="1700" dirty="0" smtClean="0"/>
              <a:t>Clinicians who were less tolerant of anxiety were more likely to worry about cognitive- and exposure-based treatment factors</a:t>
            </a:r>
          </a:p>
          <a:p>
            <a:pPr marL="966788" lvl="4" indent="-285750">
              <a:buFont typeface="Arial"/>
              <a:buChar char="•"/>
            </a:pPr>
            <a:endParaRPr lang="en-US" sz="1700" dirty="0"/>
          </a:p>
          <a:p>
            <a:pPr marL="966788" lvl="4" indent="-285750">
              <a:buFont typeface="Arial"/>
              <a:buChar char="•"/>
            </a:pPr>
            <a:r>
              <a:rPr lang="en-US" sz="1700" dirty="0" smtClean="0"/>
              <a:t>Greater age and experience were associated with less worry about treatment delivery</a:t>
            </a:r>
          </a:p>
        </p:txBody>
      </p:sp>
      <p:sp>
        <p:nvSpPr>
          <p:cNvPr id="11" name="TextBox 10"/>
          <p:cNvSpPr txBox="1"/>
          <p:nvPr/>
        </p:nvSpPr>
        <p:spPr>
          <a:xfrm>
            <a:off x="1087336" y="5935680"/>
            <a:ext cx="6144059" cy="641201"/>
          </a:xfrm>
          <a:prstGeom prst="rect">
            <a:avLst/>
          </a:prstGeom>
          <a:noFill/>
        </p:spPr>
        <p:txBody>
          <a:bodyPr wrap="square" rtlCol="0">
            <a:spAutoFit/>
          </a:bodyPr>
          <a:lstStyle/>
          <a:p>
            <a:pPr marL="0" lvl="1">
              <a:lnSpc>
                <a:spcPct val="120000"/>
              </a:lnSpc>
            </a:pPr>
            <a:r>
              <a:rPr lang="en-US" sz="1000" dirty="0" smtClean="0">
                <a:solidFill>
                  <a:srgbClr val="4A4F50"/>
                </a:solidFill>
                <a:latin typeface="Minion Pro"/>
                <a:cs typeface="Minion Pro"/>
              </a:rPr>
              <a:t>Turner, H., </a:t>
            </a:r>
            <a:r>
              <a:rPr lang="en-US" sz="1000" dirty="0" err="1" smtClean="0">
                <a:solidFill>
                  <a:srgbClr val="4A4F50"/>
                </a:solidFill>
                <a:latin typeface="Minion Pro"/>
                <a:cs typeface="Minion Pro"/>
              </a:rPr>
              <a:t>Tatham</a:t>
            </a:r>
            <a:r>
              <a:rPr lang="en-US" sz="1000" dirty="0" smtClean="0">
                <a:solidFill>
                  <a:srgbClr val="4A4F50"/>
                </a:solidFill>
                <a:latin typeface="Minion Pro"/>
                <a:cs typeface="Minion Pro"/>
              </a:rPr>
              <a:t>, M., </a:t>
            </a:r>
            <a:r>
              <a:rPr lang="en-US" sz="1000" dirty="0" err="1" smtClean="0">
                <a:solidFill>
                  <a:srgbClr val="4A4F50"/>
                </a:solidFill>
                <a:latin typeface="Minion Pro"/>
                <a:cs typeface="Minion Pro"/>
              </a:rPr>
              <a:t>Lant</a:t>
            </a:r>
            <a:r>
              <a:rPr lang="en-US" sz="1000" dirty="0" smtClean="0">
                <a:solidFill>
                  <a:srgbClr val="4A4F50"/>
                </a:solidFill>
                <a:latin typeface="Minion Pro"/>
                <a:cs typeface="Minion Pro"/>
              </a:rPr>
              <a:t>, M., </a:t>
            </a:r>
            <a:r>
              <a:rPr lang="en-US" sz="1000" dirty="0" err="1" smtClean="0">
                <a:solidFill>
                  <a:srgbClr val="4A4F50"/>
                </a:solidFill>
                <a:latin typeface="Minion Pro"/>
                <a:cs typeface="Minion Pro"/>
              </a:rPr>
              <a:t>Mountford</a:t>
            </a:r>
            <a:r>
              <a:rPr lang="en-US" sz="1000" dirty="0" smtClean="0">
                <a:solidFill>
                  <a:srgbClr val="4A4F50"/>
                </a:solidFill>
                <a:latin typeface="Minion Pro"/>
                <a:cs typeface="Minion Pro"/>
              </a:rPr>
              <a:t>, V. A., &amp; Waller, G. (2014). Clinicians’ concerns about delivering </a:t>
            </a:r>
            <a:r>
              <a:rPr lang="en-US" sz="1000" dirty="0" err="1" smtClean="0">
                <a:solidFill>
                  <a:srgbClr val="4A4F50"/>
                </a:solidFill>
                <a:latin typeface="Minion Pro"/>
                <a:cs typeface="Minion Pro"/>
              </a:rPr>
              <a:t>cogntive</a:t>
            </a:r>
            <a:r>
              <a:rPr lang="en-US" sz="1000" dirty="0" smtClean="0">
                <a:solidFill>
                  <a:srgbClr val="4A4F50"/>
                </a:solidFill>
                <a:latin typeface="Minion Pro"/>
                <a:cs typeface="Minion Pro"/>
              </a:rPr>
              <a:t>-behavioral therapy for eating disorders. </a:t>
            </a:r>
            <a:r>
              <a:rPr lang="en-US" sz="1000" i="1" dirty="0" smtClean="0">
                <a:solidFill>
                  <a:srgbClr val="4A4F50"/>
                </a:solidFill>
                <a:latin typeface="Minion Pro"/>
                <a:cs typeface="Minion Pro"/>
              </a:rPr>
              <a:t>Behavior Research and Therapy, 57, </a:t>
            </a:r>
            <a:r>
              <a:rPr lang="en-US" sz="1000" dirty="0" smtClean="0">
                <a:solidFill>
                  <a:srgbClr val="4A4F50"/>
                </a:solidFill>
                <a:latin typeface="Minion Pro"/>
                <a:cs typeface="Minion Pro"/>
              </a:rPr>
              <a:t>38-42. </a:t>
            </a:r>
            <a:r>
              <a:rPr lang="en-US" sz="1000" dirty="0" err="1" smtClean="0">
                <a:solidFill>
                  <a:srgbClr val="4A4F50"/>
                </a:solidFill>
                <a:latin typeface="Minion Pro"/>
                <a:cs typeface="Minion Pro"/>
              </a:rPr>
              <a:t>doi</a:t>
            </a:r>
            <a:r>
              <a:rPr lang="en-US" sz="1000" dirty="0" smtClean="0">
                <a:solidFill>
                  <a:srgbClr val="4A4F50"/>
                </a:solidFill>
                <a:latin typeface="Minion Pro"/>
                <a:cs typeface="Minion Pro"/>
              </a:rPr>
              <a:t>:</a:t>
            </a:r>
            <a:r>
              <a:rPr lang="pl-PL" sz="1000" dirty="0" smtClean="0">
                <a:solidFill>
                  <a:srgbClr val="4A4F50"/>
                </a:solidFill>
                <a:latin typeface="Minion Pro"/>
                <a:cs typeface="Minion Pro"/>
              </a:rPr>
              <a:t>10.1016</a:t>
            </a:r>
            <a:r>
              <a:rPr lang="pl-PL" sz="1000" dirty="0">
                <a:solidFill>
                  <a:srgbClr val="4A4F50"/>
                </a:solidFill>
                <a:latin typeface="Minion Pro"/>
                <a:cs typeface="Minion Pro"/>
              </a:rPr>
              <a:t>/j.brat.2014.04.003</a:t>
            </a:r>
            <a:endParaRPr lang="en-US" sz="1000" dirty="0">
              <a:solidFill>
                <a:srgbClr val="4A4F50"/>
              </a:solidFill>
              <a:latin typeface="Minion Pro"/>
              <a:cs typeface="Minion Pro"/>
            </a:endParaRPr>
          </a:p>
        </p:txBody>
      </p:sp>
      <p:sp>
        <p:nvSpPr>
          <p:cNvPr id="8" name="TextBox 7"/>
          <p:cNvSpPr txBox="1"/>
          <p:nvPr/>
        </p:nvSpPr>
        <p:spPr>
          <a:xfrm>
            <a:off x="1087336" y="284164"/>
            <a:ext cx="6882857" cy="892552"/>
          </a:xfrm>
          <a:prstGeom prst="rect">
            <a:avLst/>
          </a:prstGeom>
          <a:noFill/>
        </p:spPr>
        <p:txBody>
          <a:bodyPr wrap="square" rtlCol="0">
            <a:spAutoFit/>
          </a:bodyPr>
          <a:lstStyle/>
          <a:p>
            <a:pPr algn="ctr"/>
            <a:r>
              <a:rPr lang="en-US" sz="2600" dirty="0" smtClean="0">
                <a:solidFill>
                  <a:srgbClr val="720523"/>
                </a:solidFill>
                <a:latin typeface="Georgia"/>
                <a:cs typeface="Georgia"/>
              </a:rPr>
              <a:t>Why are self-proclaimed “CBT clinicians” not really doing CBT with their ED patients? </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29786563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040"/>
            <a:ext cx="9144000" cy="6858000"/>
          </a:xfrm>
          <a:prstGeom prst="rect">
            <a:avLst/>
          </a:prstGeom>
        </p:spPr>
      </p:pic>
      <p:sp>
        <p:nvSpPr>
          <p:cNvPr id="5" name="TextBox 4"/>
          <p:cNvSpPr txBox="1"/>
          <p:nvPr/>
        </p:nvSpPr>
        <p:spPr>
          <a:xfrm>
            <a:off x="1087336" y="3321425"/>
            <a:ext cx="7094421" cy="461665"/>
          </a:xfrm>
          <a:prstGeom prst="rect">
            <a:avLst/>
          </a:prstGeom>
          <a:noFill/>
        </p:spPr>
        <p:txBody>
          <a:bodyPr wrap="square" rtlCol="0">
            <a:spAutoFit/>
          </a:bodyPr>
          <a:lstStyle/>
          <a:p>
            <a:pPr marL="223838" lvl="3" algn="ctr"/>
            <a:r>
              <a:rPr lang="en-US" sz="2400" dirty="0" smtClean="0"/>
              <a:t>Is it ethical not to? </a:t>
            </a:r>
          </a:p>
        </p:txBody>
      </p:sp>
      <p:sp>
        <p:nvSpPr>
          <p:cNvPr id="8" name="TextBox 7"/>
          <p:cNvSpPr txBox="1"/>
          <p:nvPr/>
        </p:nvSpPr>
        <p:spPr>
          <a:xfrm>
            <a:off x="1087336" y="284164"/>
            <a:ext cx="6882857" cy="892552"/>
          </a:xfrm>
          <a:prstGeom prst="rect">
            <a:avLst/>
          </a:prstGeom>
          <a:noFill/>
        </p:spPr>
        <p:txBody>
          <a:bodyPr wrap="square" rtlCol="0">
            <a:spAutoFit/>
          </a:bodyPr>
          <a:lstStyle/>
          <a:p>
            <a:pPr algn="ctr"/>
            <a:r>
              <a:rPr lang="en-US" sz="2600" dirty="0" smtClean="0">
                <a:solidFill>
                  <a:srgbClr val="720523"/>
                </a:solidFill>
                <a:latin typeface="Georgia"/>
                <a:cs typeface="Georgia"/>
              </a:rPr>
              <a:t>Is it ethical to expose patients to their greatest fears? </a:t>
            </a:r>
            <a:endParaRPr lang="en-US" sz="2600" dirty="0">
              <a:solidFill>
                <a:srgbClr val="720523"/>
              </a:solidFill>
              <a:latin typeface="Georgia"/>
              <a:cs typeface="Georgia"/>
            </a:endParaRPr>
          </a:p>
        </p:txBody>
      </p:sp>
      <p:pic>
        <p:nvPicPr>
          <p:cNvPr id="2" name="Picture 1" descr="phobia.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36" y="1313280"/>
            <a:ext cx="2774094" cy="1361040"/>
          </a:xfrm>
          <a:prstGeom prst="rect">
            <a:avLst/>
          </a:prstGeom>
        </p:spPr>
      </p:pic>
      <p:pic>
        <p:nvPicPr>
          <p:cNvPr id="4" name="Picture 3" descr="ht_spider_120521_wmai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1430" y="1313280"/>
            <a:ext cx="2514639" cy="1414485"/>
          </a:xfrm>
          <a:prstGeom prst="rect">
            <a:avLst/>
          </a:prstGeom>
        </p:spPr>
      </p:pic>
      <p:pic>
        <p:nvPicPr>
          <p:cNvPr id="6" name="Picture 5" descr="Coronary_artery_bypass_surgery_Image_657B-P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033" y="503400"/>
            <a:ext cx="2408924" cy="1619760"/>
          </a:xfrm>
          <a:prstGeom prst="rect">
            <a:avLst/>
          </a:prstGeom>
        </p:spPr>
      </p:pic>
      <p:pic>
        <p:nvPicPr>
          <p:cNvPr id="7" name="Picture 6" descr="Glass_Floor_of_the_CN_Tow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2726" y="2580132"/>
            <a:ext cx="2132622" cy="1599467"/>
          </a:xfrm>
          <a:prstGeom prst="rect">
            <a:avLst/>
          </a:prstGeom>
        </p:spPr>
      </p:pic>
      <p:pic>
        <p:nvPicPr>
          <p:cNvPr id="9" name="Picture 8" descr="comba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80268">
            <a:off x="6142038" y="1566135"/>
            <a:ext cx="1959383" cy="1125955"/>
          </a:xfrm>
          <a:prstGeom prst="rect">
            <a:avLst/>
          </a:prstGeom>
        </p:spPr>
      </p:pic>
      <p:pic>
        <p:nvPicPr>
          <p:cNvPr id="10" name="Picture 9" descr="2012-12-04-Germaphobe-Cur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5015" y="4179599"/>
            <a:ext cx="2380333" cy="1904267"/>
          </a:xfrm>
          <a:prstGeom prst="rect">
            <a:avLst/>
          </a:prstGeom>
        </p:spPr>
      </p:pic>
      <p:pic>
        <p:nvPicPr>
          <p:cNvPr id="12" name="Picture 11" descr="Coronary_artery_bypass_surgery_Image_657B-P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336" y="2587001"/>
            <a:ext cx="2368527" cy="1592598"/>
          </a:xfrm>
          <a:prstGeom prst="rect">
            <a:avLst/>
          </a:prstGeom>
        </p:spPr>
      </p:pic>
      <p:pic>
        <p:nvPicPr>
          <p:cNvPr id="13" name="Picture 12" descr="burger.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02324" y="5481906"/>
            <a:ext cx="1665226" cy="1231374"/>
          </a:xfrm>
          <a:prstGeom prst="rect">
            <a:avLst/>
          </a:prstGeom>
        </p:spPr>
      </p:pic>
      <p:pic>
        <p:nvPicPr>
          <p:cNvPr id="14" name="Picture 13" descr="Pizza.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9641" y="4179598"/>
            <a:ext cx="2445797" cy="1302307"/>
          </a:xfrm>
          <a:prstGeom prst="rect">
            <a:avLst/>
          </a:prstGeom>
        </p:spPr>
      </p:pic>
      <p:pic>
        <p:nvPicPr>
          <p:cNvPr id="15" name="Picture 14" descr="cake.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7335" y="4179599"/>
            <a:ext cx="1302307" cy="1302307"/>
          </a:xfrm>
          <a:prstGeom prst="rect">
            <a:avLst/>
          </a:prstGeom>
        </p:spPr>
      </p:pic>
      <p:pic>
        <p:nvPicPr>
          <p:cNvPr id="16" name="Picture 15" descr="Doughnu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7336" y="5451028"/>
            <a:ext cx="1302306" cy="1328352"/>
          </a:xfrm>
          <a:prstGeom prst="rect">
            <a:avLst/>
          </a:prstGeom>
        </p:spPr>
      </p:pic>
    </p:spTree>
    <p:extLst>
      <p:ext uri="{BB962C8B-B14F-4D97-AF65-F5344CB8AC3E}">
        <p14:creationId xmlns:p14="http://schemas.microsoft.com/office/powerpoint/2010/main" val="2060709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Campus.content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02788" y="2100790"/>
            <a:ext cx="6770624" cy="492443"/>
          </a:xfrm>
          <a:prstGeom prst="rect">
            <a:avLst/>
          </a:prstGeom>
          <a:noFill/>
        </p:spPr>
        <p:txBody>
          <a:bodyPr wrap="square" rtlCol="0">
            <a:spAutoFit/>
          </a:bodyPr>
          <a:lstStyle/>
          <a:p>
            <a:pPr algn="ctr"/>
            <a:r>
              <a:rPr lang="en-US" sz="2600" dirty="0" smtClean="0">
                <a:solidFill>
                  <a:srgbClr val="720523"/>
                </a:solidFill>
                <a:latin typeface="Georgia"/>
                <a:cs typeface="Georgia"/>
              </a:rPr>
              <a:t>Discussion Overview</a:t>
            </a:r>
            <a:endParaRPr lang="en-US" sz="2600" dirty="0">
              <a:solidFill>
                <a:srgbClr val="720523"/>
              </a:solidFill>
              <a:latin typeface="Georgia"/>
              <a:cs typeface="Georgia"/>
            </a:endParaRPr>
          </a:p>
        </p:txBody>
      </p:sp>
      <p:sp>
        <p:nvSpPr>
          <p:cNvPr id="6" name="TextBox 5"/>
          <p:cNvSpPr txBox="1"/>
          <p:nvPr/>
        </p:nvSpPr>
        <p:spPr>
          <a:xfrm>
            <a:off x="1263215" y="2593233"/>
            <a:ext cx="6399118" cy="3533958"/>
          </a:xfrm>
          <a:prstGeom prst="rect">
            <a:avLst/>
          </a:prstGeom>
          <a:noFill/>
        </p:spPr>
        <p:txBody>
          <a:bodyPr wrap="square" rtlCol="0">
            <a:spAutoFit/>
          </a:bodyPr>
          <a:lstStyle/>
          <a:p>
            <a:pPr marL="285750" indent="-285750">
              <a:lnSpc>
                <a:spcPct val="120000"/>
              </a:lnSpc>
              <a:buFont typeface="Arial"/>
              <a:buChar char="•"/>
            </a:pPr>
            <a:r>
              <a:rPr lang="en-US" sz="1600" dirty="0" smtClean="0">
                <a:solidFill>
                  <a:srgbClr val="4A4F50"/>
                </a:solidFill>
                <a:latin typeface="Minion Pro"/>
                <a:cs typeface="Minion Pro"/>
              </a:rPr>
              <a:t>What are eating disorders? </a:t>
            </a:r>
          </a:p>
          <a:p>
            <a:pPr marL="742950" lvl="1" indent="-285750">
              <a:lnSpc>
                <a:spcPct val="120000"/>
              </a:lnSpc>
              <a:buFont typeface="Arial"/>
              <a:buChar char="•"/>
            </a:pPr>
            <a:r>
              <a:rPr lang="en-US" sz="1600" dirty="0" smtClean="0">
                <a:solidFill>
                  <a:srgbClr val="4A4F50"/>
                </a:solidFill>
                <a:latin typeface="Minion Pro"/>
                <a:cs typeface="Minion Pro"/>
              </a:rPr>
              <a:t>Medical complications.</a:t>
            </a:r>
          </a:p>
          <a:p>
            <a:pPr marL="742950" lvl="1" indent="-285750">
              <a:lnSpc>
                <a:spcPct val="120000"/>
              </a:lnSpc>
              <a:buFont typeface="Arial"/>
              <a:buChar char="•"/>
            </a:pPr>
            <a:r>
              <a:rPr lang="en-US" sz="1600" dirty="0" smtClean="0">
                <a:solidFill>
                  <a:srgbClr val="4A4F50"/>
                </a:solidFill>
                <a:latin typeface="Minion Pro"/>
                <a:cs typeface="Minion Pro"/>
              </a:rPr>
              <a:t>Multidisciplinary treatment</a:t>
            </a:r>
          </a:p>
          <a:p>
            <a:pPr marL="285750" indent="-285750">
              <a:lnSpc>
                <a:spcPct val="120000"/>
              </a:lnSpc>
              <a:buFont typeface="Arial"/>
              <a:buChar char="•"/>
            </a:pPr>
            <a:r>
              <a:rPr lang="en-US" sz="1600" dirty="0" smtClean="0">
                <a:latin typeface="Minion Pro"/>
                <a:cs typeface="Minion Pro"/>
              </a:rPr>
              <a:t>Training</a:t>
            </a:r>
          </a:p>
          <a:p>
            <a:pPr marL="742950" lvl="1" indent="-285750">
              <a:lnSpc>
                <a:spcPct val="120000"/>
              </a:lnSpc>
              <a:buFont typeface="Arial"/>
              <a:buChar char="•"/>
            </a:pPr>
            <a:r>
              <a:rPr lang="en-US" sz="1600" dirty="0">
                <a:latin typeface="Minion Pro"/>
                <a:cs typeface="Minion Pro"/>
              </a:rPr>
              <a:t>A</a:t>
            </a:r>
            <a:r>
              <a:rPr lang="en-US" sz="1600" dirty="0" smtClean="0">
                <a:latin typeface="Minion Pro"/>
                <a:cs typeface="Minion Pro"/>
              </a:rPr>
              <a:t>re we successfully training enough practitioners?</a:t>
            </a:r>
          </a:p>
          <a:p>
            <a:pPr marL="285750" indent="-285750">
              <a:lnSpc>
                <a:spcPct val="120000"/>
              </a:lnSpc>
              <a:buFont typeface="Arial"/>
              <a:buChar char="•"/>
            </a:pPr>
            <a:r>
              <a:rPr lang="en-US" sz="1600" dirty="0" smtClean="0">
                <a:latin typeface="Minion Pro"/>
                <a:cs typeface="Minion Pro"/>
              </a:rPr>
              <a:t>Treatment</a:t>
            </a:r>
          </a:p>
          <a:p>
            <a:pPr marL="742950" lvl="1" indent="-285750">
              <a:lnSpc>
                <a:spcPct val="120000"/>
              </a:lnSpc>
              <a:buFont typeface="Arial"/>
              <a:buChar char="•"/>
            </a:pPr>
            <a:r>
              <a:rPr lang="en-US" sz="1600" dirty="0">
                <a:latin typeface="Minion Pro"/>
                <a:cs typeface="Minion Pro"/>
              </a:rPr>
              <a:t>Are treatment centers and practitioners providing the best available care?</a:t>
            </a:r>
          </a:p>
          <a:p>
            <a:pPr marL="285750" indent="-285750">
              <a:lnSpc>
                <a:spcPct val="120000"/>
              </a:lnSpc>
              <a:buFont typeface="Arial"/>
              <a:buChar char="•"/>
            </a:pPr>
            <a:r>
              <a:rPr lang="en-US" sz="1600" b="1" dirty="0" smtClean="0">
                <a:solidFill>
                  <a:srgbClr val="840023"/>
                </a:solidFill>
                <a:latin typeface="Minion Pro"/>
                <a:cs typeface="Minion Pro"/>
              </a:rPr>
              <a:t>Balancing Autonomy and Beneficence </a:t>
            </a:r>
            <a:endParaRPr lang="en-US" sz="1600" b="1" dirty="0">
              <a:solidFill>
                <a:srgbClr val="840023"/>
              </a:solidFill>
              <a:latin typeface="Minion Pro"/>
              <a:cs typeface="Minion Pro"/>
            </a:endParaRPr>
          </a:p>
          <a:p>
            <a:pPr marL="285750" indent="-285750">
              <a:lnSpc>
                <a:spcPct val="120000"/>
              </a:lnSpc>
              <a:buFont typeface="Arial"/>
              <a:buChar char="•"/>
            </a:pPr>
            <a:r>
              <a:rPr lang="en-US" sz="1600" dirty="0" smtClean="0">
                <a:solidFill>
                  <a:srgbClr val="4A4F50"/>
                </a:solidFill>
                <a:latin typeface="Minion Pro"/>
                <a:cs typeface="Minion Pro"/>
              </a:rPr>
              <a:t>Managed </a:t>
            </a:r>
            <a:r>
              <a:rPr lang="en-US" sz="1600" dirty="0">
                <a:solidFill>
                  <a:srgbClr val="4A4F50"/>
                </a:solidFill>
                <a:latin typeface="Minion Pro"/>
                <a:cs typeface="Minion Pro"/>
              </a:rPr>
              <a:t>care</a:t>
            </a:r>
          </a:p>
          <a:p>
            <a:pPr marL="742950" lvl="1" indent="-285750">
              <a:lnSpc>
                <a:spcPct val="120000"/>
              </a:lnSpc>
              <a:buFont typeface="Arial"/>
              <a:buChar char="•"/>
            </a:pPr>
            <a:r>
              <a:rPr lang="en-US" sz="1600" dirty="0" smtClean="0">
                <a:solidFill>
                  <a:srgbClr val="4A4F50"/>
                </a:solidFill>
                <a:latin typeface="Minion Pro"/>
                <a:cs typeface="Minion Pro"/>
              </a:rPr>
              <a:t>How does the health care industry impact treatment?</a:t>
            </a:r>
          </a:p>
          <a:p>
            <a:pPr>
              <a:lnSpc>
                <a:spcPct val="120000"/>
              </a:lnSpc>
            </a:pPr>
            <a:endParaRPr lang="en-US" sz="1600" baseline="30000" dirty="0">
              <a:solidFill>
                <a:srgbClr val="4A4F50"/>
              </a:solidFill>
              <a:latin typeface="Minion Pro"/>
              <a:cs typeface="Minion Pro"/>
            </a:endParaRPr>
          </a:p>
        </p:txBody>
      </p:sp>
      <p:pic>
        <p:nvPicPr>
          <p:cNvPr id="3" name="Picture 2" descr="GeneralCampus.contentslide1.visua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94" y="0"/>
            <a:ext cx="2798064" cy="1828800"/>
          </a:xfrm>
          <a:prstGeom prst="rect">
            <a:avLst/>
          </a:prstGeom>
        </p:spPr>
      </p:pic>
      <p:pic>
        <p:nvPicPr>
          <p:cNvPr id="8" name="Picture 7" descr="GeneralCampus.contentslide1.visual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108" y="0"/>
            <a:ext cx="3956304" cy="1828800"/>
          </a:xfrm>
          <a:prstGeom prst="rect">
            <a:avLst/>
          </a:prstGeom>
        </p:spPr>
      </p:pic>
    </p:spTree>
    <p:extLst>
      <p:ext uri="{BB962C8B-B14F-4D97-AF65-F5344CB8AC3E}">
        <p14:creationId xmlns:p14="http://schemas.microsoft.com/office/powerpoint/2010/main" val="19698903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Campus.content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02788" y="2100790"/>
            <a:ext cx="6770624" cy="492443"/>
          </a:xfrm>
          <a:prstGeom prst="rect">
            <a:avLst/>
          </a:prstGeom>
          <a:noFill/>
        </p:spPr>
        <p:txBody>
          <a:bodyPr wrap="square" rtlCol="0">
            <a:spAutoFit/>
          </a:bodyPr>
          <a:lstStyle/>
          <a:p>
            <a:pPr algn="ctr"/>
            <a:r>
              <a:rPr lang="en-US" sz="2600" dirty="0" smtClean="0">
                <a:solidFill>
                  <a:srgbClr val="720523"/>
                </a:solidFill>
                <a:latin typeface="Georgia"/>
                <a:cs typeface="Georgia"/>
              </a:rPr>
              <a:t>Discussion Overview</a:t>
            </a:r>
            <a:endParaRPr lang="en-US" sz="2600" dirty="0">
              <a:solidFill>
                <a:srgbClr val="720523"/>
              </a:solidFill>
              <a:latin typeface="Georgia"/>
              <a:cs typeface="Georgia"/>
            </a:endParaRPr>
          </a:p>
        </p:txBody>
      </p:sp>
      <p:sp>
        <p:nvSpPr>
          <p:cNvPr id="6" name="TextBox 5"/>
          <p:cNvSpPr txBox="1"/>
          <p:nvPr/>
        </p:nvSpPr>
        <p:spPr>
          <a:xfrm>
            <a:off x="1263215" y="2593233"/>
            <a:ext cx="6399118" cy="3533958"/>
          </a:xfrm>
          <a:prstGeom prst="rect">
            <a:avLst/>
          </a:prstGeom>
          <a:noFill/>
        </p:spPr>
        <p:txBody>
          <a:bodyPr wrap="square" rtlCol="0">
            <a:spAutoFit/>
          </a:bodyPr>
          <a:lstStyle/>
          <a:p>
            <a:pPr marL="285750" indent="-285750">
              <a:lnSpc>
                <a:spcPct val="120000"/>
              </a:lnSpc>
              <a:buFont typeface="Arial"/>
              <a:buChar char="•"/>
            </a:pPr>
            <a:r>
              <a:rPr lang="en-US" sz="1600" dirty="0" smtClean="0">
                <a:solidFill>
                  <a:srgbClr val="4A4F50"/>
                </a:solidFill>
                <a:latin typeface="Minion Pro"/>
                <a:cs typeface="Minion Pro"/>
              </a:rPr>
              <a:t>What are eating disorders? </a:t>
            </a:r>
          </a:p>
          <a:p>
            <a:pPr marL="742950" lvl="1" indent="-285750">
              <a:lnSpc>
                <a:spcPct val="120000"/>
              </a:lnSpc>
              <a:buFont typeface="Arial"/>
              <a:buChar char="•"/>
            </a:pPr>
            <a:r>
              <a:rPr lang="en-US" sz="1600" dirty="0" smtClean="0">
                <a:solidFill>
                  <a:srgbClr val="4A4F50"/>
                </a:solidFill>
                <a:latin typeface="Minion Pro"/>
                <a:cs typeface="Minion Pro"/>
              </a:rPr>
              <a:t>Medical complications.</a:t>
            </a:r>
          </a:p>
          <a:p>
            <a:pPr marL="742950" lvl="1" indent="-285750">
              <a:lnSpc>
                <a:spcPct val="120000"/>
              </a:lnSpc>
              <a:buFont typeface="Arial"/>
              <a:buChar char="•"/>
            </a:pPr>
            <a:r>
              <a:rPr lang="en-US" sz="1600" dirty="0" smtClean="0">
                <a:solidFill>
                  <a:srgbClr val="4A4F50"/>
                </a:solidFill>
                <a:latin typeface="Minion Pro"/>
                <a:cs typeface="Minion Pro"/>
              </a:rPr>
              <a:t>Multidisciplinary treatment</a:t>
            </a:r>
          </a:p>
          <a:p>
            <a:pPr marL="285750" indent="-285750">
              <a:lnSpc>
                <a:spcPct val="120000"/>
              </a:lnSpc>
              <a:buFont typeface="Arial"/>
              <a:buChar char="•"/>
            </a:pPr>
            <a:r>
              <a:rPr lang="en-US" sz="1600" dirty="0" smtClean="0">
                <a:latin typeface="Minion Pro"/>
                <a:cs typeface="Minion Pro"/>
              </a:rPr>
              <a:t>Training</a:t>
            </a:r>
          </a:p>
          <a:p>
            <a:pPr marL="742950" lvl="1" indent="-285750">
              <a:lnSpc>
                <a:spcPct val="120000"/>
              </a:lnSpc>
              <a:buFont typeface="Arial"/>
              <a:buChar char="•"/>
            </a:pPr>
            <a:r>
              <a:rPr lang="en-US" sz="1600" dirty="0">
                <a:latin typeface="Minion Pro"/>
                <a:cs typeface="Minion Pro"/>
              </a:rPr>
              <a:t>A</a:t>
            </a:r>
            <a:r>
              <a:rPr lang="en-US" sz="1600" dirty="0" smtClean="0">
                <a:latin typeface="Minion Pro"/>
                <a:cs typeface="Minion Pro"/>
              </a:rPr>
              <a:t>re we successfully training enough practitioners?</a:t>
            </a:r>
          </a:p>
          <a:p>
            <a:pPr marL="285750" indent="-285750">
              <a:lnSpc>
                <a:spcPct val="120000"/>
              </a:lnSpc>
              <a:buFont typeface="Arial"/>
              <a:buChar char="•"/>
            </a:pPr>
            <a:r>
              <a:rPr lang="en-US" sz="1600" dirty="0" smtClean="0">
                <a:latin typeface="Minion Pro"/>
                <a:cs typeface="Minion Pro"/>
              </a:rPr>
              <a:t>Treatment</a:t>
            </a:r>
          </a:p>
          <a:p>
            <a:pPr marL="742950" lvl="1" indent="-285750">
              <a:lnSpc>
                <a:spcPct val="120000"/>
              </a:lnSpc>
              <a:buFont typeface="Arial"/>
              <a:buChar char="•"/>
            </a:pPr>
            <a:r>
              <a:rPr lang="en-US" sz="1600" dirty="0">
                <a:latin typeface="Minion Pro"/>
                <a:cs typeface="Minion Pro"/>
              </a:rPr>
              <a:t>Are treatment centers and practitioners providing the best available care?</a:t>
            </a:r>
          </a:p>
          <a:p>
            <a:pPr marL="285750" indent="-285750">
              <a:lnSpc>
                <a:spcPct val="120000"/>
              </a:lnSpc>
              <a:buFont typeface="Arial"/>
              <a:buChar char="•"/>
            </a:pPr>
            <a:r>
              <a:rPr lang="en-US" sz="1600" dirty="0" smtClean="0">
                <a:latin typeface="Minion Pro"/>
                <a:cs typeface="Minion Pro"/>
              </a:rPr>
              <a:t>Balancing Autonomy and Beneficence </a:t>
            </a:r>
            <a:endParaRPr lang="en-US" sz="1600" dirty="0">
              <a:latin typeface="Minion Pro"/>
              <a:cs typeface="Minion Pro"/>
            </a:endParaRPr>
          </a:p>
          <a:p>
            <a:pPr marL="285750" indent="-285750">
              <a:lnSpc>
                <a:spcPct val="120000"/>
              </a:lnSpc>
              <a:buFont typeface="Arial"/>
              <a:buChar char="•"/>
            </a:pPr>
            <a:r>
              <a:rPr lang="en-US" sz="1600" b="1" dirty="0" smtClean="0">
                <a:solidFill>
                  <a:srgbClr val="840023"/>
                </a:solidFill>
                <a:latin typeface="Minion Pro"/>
                <a:cs typeface="Minion Pro"/>
              </a:rPr>
              <a:t>Managed </a:t>
            </a:r>
            <a:r>
              <a:rPr lang="en-US" sz="1600" b="1" dirty="0">
                <a:solidFill>
                  <a:srgbClr val="840023"/>
                </a:solidFill>
                <a:latin typeface="Minion Pro"/>
                <a:cs typeface="Minion Pro"/>
              </a:rPr>
              <a:t>care</a:t>
            </a:r>
          </a:p>
          <a:p>
            <a:pPr marL="742950" lvl="1" indent="-285750">
              <a:lnSpc>
                <a:spcPct val="120000"/>
              </a:lnSpc>
              <a:buFont typeface="Arial"/>
              <a:buChar char="•"/>
            </a:pPr>
            <a:r>
              <a:rPr lang="en-US" sz="1600" b="1" dirty="0" smtClean="0">
                <a:solidFill>
                  <a:srgbClr val="840023"/>
                </a:solidFill>
                <a:latin typeface="Minion Pro"/>
                <a:cs typeface="Minion Pro"/>
              </a:rPr>
              <a:t>How does the health care industry impact treatment?</a:t>
            </a:r>
          </a:p>
          <a:p>
            <a:pPr>
              <a:lnSpc>
                <a:spcPct val="120000"/>
              </a:lnSpc>
            </a:pPr>
            <a:endParaRPr lang="en-US" sz="1600" b="1" baseline="30000" dirty="0">
              <a:solidFill>
                <a:srgbClr val="840023"/>
              </a:solidFill>
              <a:latin typeface="Minion Pro"/>
              <a:cs typeface="Minion Pro"/>
            </a:endParaRPr>
          </a:p>
        </p:txBody>
      </p:sp>
      <p:pic>
        <p:nvPicPr>
          <p:cNvPr id="3" name="Picture 2" descr="GeneralCampus.contentslide1.visua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94" y="0"/>
            <a:ext cx="2798064" cy="1828800"/>
          </a:xfrm>
          <a:prstGeom prst="rect">
            <a:avLst/>
          </a:prstGeom>
        </p:spPr>
      </p:pic>
      <p:pic>
        <p:nvPicPr>
          <p:cNvPr id="8" name="Picture 7" descr="GeneralCampus.contentslide1.visual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108" y="0"/>
            <a:ext cx="3956304" cy="1828800"/>
          </a:xfrm>
          <a:prstGeom prst="rect">
            <a:avLst/>
          </a:prstGeom>
        </p:spPr>
      </p:pic>
    </p:spTree>
    <p:extLst>
      <p:ext uri="{BB962C8B-B14F-4D97-AF65-F5344CB8AC3E}">
        <p14:creationId xmlns:p14="http://schemas.microsoft.com/office/powerpoint/2010/main" val="151035131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Campus.content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02788" y="2100790"/>
            <a:ext cx="6770624" cy="492443"/>
          </a:xfrm>
          <a:prstGeom prst="rect">
            <a:avLst/>
          </a:prstGeom>
          <a:noFill/>
        </p:spPr>
        <p:txBody>
          <a:bodyPr wrap="square" rtlCol="0">
            <a:spAutoFit/>
          </a:bodyPr>
          <a:lstStyle/>
          <a:p>
            <a:pPr algn="ctr"/>
            <a:r>
              <a:rPr lang="en-US" sz="2600" dirty="0" smtClean="0">
                <a:solidFill>
                  <a:srgbClr val="720523"/>
                </a:solidFill>
                <a:latin typeface="Georgia"/>
                <a:cs typeface="Georgia"/>
              </a:rPr>
              <a:t>Discussion Overview</a:t>
            </a:r>
            <a:endParaRPr lang="en-US" sz="2600" dirty="0">
              <a:solidFill>
                <a:srgbClr val="720523"/>
              </a:solidFill>
              <a:latin typeface="Georgia"/>
              <a:cs typeface="Georgia"/>
            </a:endParaRPr>
          </a:p>
        </p:txBody>
      </p:sp>
      <p:sp>
        <p:nvSpPr>
          <p:cNvPr id="6" name="TextBox 5"/>
          <p:cNvSpPr txBox="1"/>
          <p:nvPr/>
        </p:nvSpPr>
        <p:spPr>
          <a:xfrm>
            <a:off x="1263215" y="2593233"/>
            <a:ext cx="6399118" cy="3533958"/>
          </a:xfrm>
          <a:prstGeom prst="rect">
            <a:avLst/>
          </a:prstGeom>
          <a:noFill/>
        </p:spPr>
        <p:txBody>
          <a:bodyPr wrap="square" rtlCol="0">
            <a:spAutoFit/>
          </a:bodyPr>
          <a:lstStyle/>
          <a:p>
            <a:pPr marL="285750" indent="-285750">
              <a:lnSpc>
                <a:spcPct val="120000"/>
              </a:lnSpc>
              <a:buFont typeface="Arial"/>
              <a:buChar char="•"/>
            </a:pPr>
            <a:r>
              <a:rPr lang="en-US" sz="1600" dirty="0" smtClean="0">
                <a:solidFill>
                  <a:srgbClr val="4A4F50"/>
                </a:solidFill>
                <a:latin typeface="Minion Pro"/>
                <a:cs typeface="Minion Pro"/>
              </a:rPr>
              <a:t>What are eating disorders? </a:t>
            </a:r>
          </a:p>
          <a:p>
            <a:pPr marL="742950" lvl="1" indent="-285750">
              <a:lnSpc>
                <a:spcPct val="120000"/>
              </a:lnSpc>
              <a:buFont typeface="Arial"/>
              <a:buChar char="•"/>
            </a:pPr>
            <a:r>
              <a:rPr lang="en-US" sz="1600" dirty="0" smtClean="0">
                <a:solidFill>
                  <a:srgbClr val="4A4F50"/>
                </a:solidFill>
                <a:latin typeface="Minion Pro"/>
                <a:cs typeface="Minion Pro"/>
              </a:rPr>
              <a:t>Medical complications.</a:t>
            </a:r>
          </a:p>
          <a:p>
            <a:pPr marL="742950" lvl="1" indent="-285750">
              <a:lnSpc>
                <a:spcPct val="120000"/>
              </a:lnSpc>
              <a:buFont typeface="Arial"/>
              <a:buChar char="•"/>
            </a:pPr>
            <a:r>
              <a:rPr lang="en-US" sz="1600" dirty="0" smtClean="0">
                <a:solidFill>
                  <a:srgbClr val="4A4F50"/>
                </a:solidFill>
                <a:latin typeface="Minion Pro"/>
                <a:cs typeface="Minion Pro"/>
              </a:rPr>
              <a:t>Multidisciplinary treatment</a:t>
            </a:r>
          </a:p>
          <a:p>
            <a:pPr marL="285750" indent="-285750">
              <a:lnSpc>
                <a:spcPct val="120000"/>
              </a:lnSpc>
              <a:buFont typeface="Arial"/>
              <a:buChar char="•"/>
            </a:pPr>
            <a:r>
              <a:rPr lang="en-US" sz="1600" dirty="0" smtClean="0">
                <a:latin typeface="Minion Pro"/>
                <a:cs typeface="Minion Pro"/>
              </a:rPr>
              <a:t>Training</a:t>
            </a:r>
          </a:p>
          <a:p>
            <a:pPr marL="742950" lvl="1" indent="-285750">
              <a:lnSpc>
                <a:spcPct val="120000"/>
              </a:lnSpc>
              <a:buFont typeface="Arial"/>
              <a:buChar char="•"/>
            </a:pPr>
            <a:r>
              <a:rPr lang="en-US" sz="1600" dirty="0">
                <a:latin typeface="Minion Pro"/>
                <a:cs typeface="Minion Pro"/>
              </a:rPr>
              <a:t>A</a:t>
            </a:r>
            <a:r>
              <a:rPr lang="en-US" sz="1600" dirty="0" smtClean="0">
                <a:latin typeface="Minion Pro"/>
                <a:cs typeface="Minion Pro"/>
              </a:rPr>
              <a:t>re we successfully training enough practitioners?</a:t>
            </a:r>
          </a:p>
          <a:p>
            <a:pPr marL="285750" indent="-285750">
              <a:lnSpc>
                <a:spcPct val="120000"/>
              </a:lnSpc>
              <a:buFont typeface="Arial"/>
              <a:buChar char="•"/>
            </a:pPr>
            <a:r>
              <a:rPr lang="en-US" sz="1600" dirty="0" smtClean="0">
                <a:latin typeface="Minion Pro"/>
                <a:cs typeface="Minion Pro"/>
              </a:rPr>
              <a:t>Treatment</a:t>
            </a:r>
          </a:p>
          <a:p>
            <a:pPr marL="742950" lvl="1" indent="-285750">
              <a:lnSpc>
                <a:spcPct val="120000"/>
              </a:lnSpc>
              <a:buFont typeface="Arial"/>
              <a:buChar char="•"/>
            </a:pPr>
            <a:r>
              <a:rPr lang="en-US" sz="1600" dirty="0">
                <a:latin typeface="Minion Pro"/>
                <a:cs typeface="Minion Pro"/>
              </a:rPr>
              <a:t>Are treatment centers and practitioners providing the best available care?</a:t>
            </a:r>
          </a:p>
          <a:p>
            <a:pPr marL="285750" indent="-285750">
              <a:lnSpc>
                <a:spcPct val="120000"/>
              </a:lnSpc>
              <a:buFont typeface="Arial"/>
              <a:buChar char="•"/>
            </a:pPr>
            <a:r>
              <a:rPr lang="en-US" sz="1600" dirty="0" smtClean="0">
                <a:latin typeface="Minion Pro"/>
                <a:cs typeface="Minion Pro"/>
              </a:rPr>
              <a:t>Balancing Autonomy and Beneficence </a:t>
            </a:r>
            <a:endParaRPr lang="en-US" sz="1600" dirty="0">
              <a:latin typeface="Minion Pro"/>
              <a:cs typeface="Minion Pro"/>
            </a:endParaRPr>
          </a:p>
          <a:p>
            <a:pPr marL="285750" indent="-285750">
              <a:lnSpc>
                <a:spcPct val="120000"/>
              </a:lnSpc>
              <a:buFont typeface="Arial"/>
              <a:buChar char="•"/>
            </a:pPr>
            <a:r>
              <a:rPr lang="en-US" sz="1600" dirty="0" smtClean="0">
                <a:latin typeface="Minion Pro"/>
                <a:cs typeface="Minion Pro"/>
              </a:rPr>
              <a:t>Managed </a:t>
            </a:r>
            <a:r>
              <a:rPr lang="en-US" sz="1600" dirty="0">
                <a:latin typeface="Minion Pro"/>
                <a:cs typeface="Minion Pro"/>
              </a:rPr>
              <a:t>care</a:t>
            </a:r>
          </a:p>
          <a:p>
            <a:pPr marL="742950" lvl="1" indent="-285750">
              <a:lnSpc>
                <a:spcPct val="120000"/>
              </a:lnSpc>
              <a:buFont typeface="Arial"/>
              <a:buChar char="•"/>
            </a:pPr>
            <a:r>
              <a:rPr lang="en-US" sz="1600" dirty="0" smtClean="0">
                <a:latin typeface="Minion Pro"/>
                <a:cs typeface="Minion Pro"/>
              </a:rPr>
              <a:t>How does the health care industry impact treatment?</a:t>
            </a:r>
          </a:p>
          <a:p>
            <a:pPr>
              <a:lnSpc>
                <a:spcPct val="120000"/>
              </a:lnSpc>
            </a:pPr>
            <a:endParaRPr lang="en-US" sz="1600" b="1" baseline="30000" dirty="0">
              <a:solidFill>
                <a:srgbClr val="840023"/>
              </a:solidFill>
              <a:latin typeface="Minion Pro"/>
              <a:cs typeface="Minion Pro"/>
            </a:endParaRPr>
          </a:p>
        </p:txBody>
      </p:sp>
      <p:pic>
        <p:nvPicPr>
          <p:cNvPr id="3" name="Picture 2" descr="GeneralCampus.contentslide1.visua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94" y="0"/>
            <a:ext cx="2798064" cy="1828800"/>
          </a:xfrm>
          <a:prstGeom prst="rect">
            <a:avLst/>
          </a:prstGeom>
        </p:spPr>
      </p:pic>
      <p:pic>
        <p:nvPicPr>
          <p:cNvPr id="8" name="Picture 7" descr="GeneralCampus.contentslide1.visual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108" y="0"/>
            <a:ext cx="3956304" cy="1828800"/>
          </a:xfrm>
          <a:prstGeom prst="rect">
            <a:avLst/>
          </a:prstGeom>
        </p:spPr>
      </p:pic>
    </p:spTree>
    <p:extLst>
      <p:ext uri="{BB962C8B-B14F-4D97-AF65-F5344CB8AC3E}">
        <p14:creationId xmlns:p14="http://schemas.microsoft.com/office/powerpoint/2010/main" val="22071255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61523" y="1520602"/>
            <a:ext cx="6708669" cy="1292662"/>
          </a:xfrm>
          <a:prstGeom prst="rect">
            <a:avLst/>
          </a:prstGeom>
          <a:noFill/>
        </p:spPr>
        <p:txBody>
          <a:bodyPr wrap="square" rtlCol="0">
            <a:spAutoFit/>
          </a:bodyPr>
          <a:lstStyle/>
          <a:p>
            <a:r>
              <a:rPr lang="en-US" sz="2600" dirty="0" smtClean="0">
                <a:solidFill>
                  <a:srgbClr val="720523"/>
                </a:solidFill>
                <a:latin typeface="Minion Pro"/>
                <a:cs typeface="Minion Pro"/>
              </a:rPr>
              <a:t>What do you know (or think you know, but maybe are not 100% sure about)</a:t>
            </a:r>
            <a:r>
              <a:rPr lang="en-US" sz="2600" dirty="0">
                <a:solidFill>
                  <a:srgbClr val="720523"/>
                </a:solidFill>
                <a:latin typeface="Minion Pro"/>
                <a:cs typeface="Minion Pro"/>
              </a:rPr>
              <a:t> </a:t>
            </a:r>
            <a:r>
              <a:rPr lang="en-US" sz="2600" dirty="0" smtClean="0">
                <a:solidFill>
                  <a:srgbClr val="720523"/>
                </a:solidFill>
                <a:latin typeface="Minion Pro"/>
                <a:cs typeface="Minion Pro"/>
              </a:rPr>
              <a:t>about eating disorders?</a:t>
            </a:r>
            <a:endParaRPr lang="en-US" sz="2600" dirty="0">
              <a:solidFill>
                <a:srgbClr val="720523"/>
              </a:solidFill>
              <a:latin typeface="Minion Pro"/>
              <a:cs typeface="Minion Pro"/>
            </a:endParaRPr>
          </a:p>
        </p:txBody>
      </p:sp>
      <p:sp>
        <p:nvSpPr>
          <p:cNvPr id="11" name="TextBox 10"/>
          <p:cNvSpPr txBox="1"/>
          <p:nvPr/>
        </p:nvSpPr>
        <p:spPr>
          <a:xfrm>
            <a:off x="1396887" y="2813264"/>
            <a:ext cx="6399118" cy="2869162"/>
          </a:xfrm>
          <a:prstGeom prst="rect">
            <a:avLst/>
          </a:prstGeom>
          <a:noFill/>
        </p:spPr>
        <p:txBody>
          <a:bodyPr wrap="square" rtlCol="0">
            <a:spAutoFit/>
          </a:bodyPr>
          <a:lstStyle/>
          <a:p>
            <a:pPr>
              <a:lnSpc>
                <a:spcPct val="120000"/>
              </a:lnSpc>
            </a:pPr>
            <a:r>
              <a:rPr lang="en-US" sz="2000" dirty="0" smtClean="0">
                <a:solidFill>
                  <a:srgbClr val="4A4F50"/>
                </a:solidFill>
                <a:latin typeface="Minion Pro"/>
                <a:cs typeface="Minion Pro"/>
              </a:rPr>
              <a:t>Get into groups of 4-5</a:t>
            </a:r>
          </a:p>
          <a:p>
            <a:pPr>
              <a:lnSpc>
                <a:spcPct val="120000"/>
              </a:lnSpc>
            </a:pPr>
            <a:endParaRPr lang="en-US" sz="2000" dirty="0" smtClean="0">
              <a:solidFill>
                <a:srgbClr val="4A4F50"/>
              </a:solidFill>
              <a:latin typeface="Minion Pro"/>
              <a:cs typeface="Minion Pro"/>
            </a:endParaRPr>
          </a:p>
          <a:p>
            <a:pPr>
              <a:lnSpc>
                <a:spcPct val="120000"/>
              </a:lnSpc>
            </a:pPr>
            <a:r>
              <a:rPr lang="en-US" sz="2000" dirty="0" smtClean="0">
                <a:solidFill>
                  <a:srgbClr val="4A4F50"/>
                </a:solidFill>
                <a:latin typeface="Minion Pro"/>
                <a:cs typeface="Minion Pro"/>
              </a:rPr>
              <a:t>Discuss (and write down) what you know as a group about eating disorders.</a:t>
            </a:r>
          </a:p>
          <a:p>
            <a:pPr>
              <a:lnSpc>
                <a:spcPct val="120000"/>
              </a:lnSpc>
            </a:pPr>
            <a:endParaRPr lang="en-US" sz="2000" dirty="0" smtClean="0">
              <a:solidFill>
                <a:srgbClr val="4A4F50"/>
              </a:solidFill>
              <a:latin typeface="Minion Pro"/>
              <a:cs typeface="Minion Pro"/>
            </a:endParaRPr>
          </a:p>
          <a:p>
            <a:pPr>
              <a:lnSpc>
                <a:spcPct val="120000"/>
              </a:lnSpc>
            </a:pPr>
            <a:r>
              <a:rPr lang="en-US" sz="2000" dirty="0" smtClean="0">
                <a:solidFill>
                  <a:srgbClr val="4A4F50"/>
                </a:solidFill>
                <a:latin typeface="Minion Pro"/>
                <a:cs typeface="Minion Pro"/>
              </a:rPr>
              <a:t>We will come back and share group insight and knowledge together after everybody is done.</a:t>
            </a:r>
          </a:p>
          <a:p>
            <a:pPr>
              <a:lnSpc>
                <a:spcPct val="120000"/>
              </a:lnSpc>
            </a:pPr>
            <a:endParaRPr lang="en-US" sz="1600" baseline="30000" dirty="0">
              <a:solidFill>
                <a:srgbClr val="4A4F50"/>
              </a:solidFill>
              <a:latin typeface="Minion Pro"/>
              <a:cs typeface="Minion Pro"/>
            </a:endParaRPr>
          </a:p>
        </p:txBody>
      </p:sp>
      <p:sp>
        <p:nvSpPr>
          <p:cNvPr id="8" name="TextBox 7"/>
          <p:cNvSpPr txBox="1"/>
          <p:nvPr/>
        </p:nvSpPr>
        <p:spPr>
          <a:xfrm>
            <a:off x="1087336" y="500164"/>
            <a:ext cx="6708669" cy="492443"/>
          </a:xfrm>
          <a:prstGeom prst="rect">
            <a:avLst/>
          </a:prstGeom>
          <a:noFill/>
        </p:spPr>
        <p:txBody>
          <a:bodyPr wrap="square" rtlCol="0">
            <a:spAutoFit/>
          </a:bodyPr>
          <a:lstStyle/>
          <a:p>
            <a:pPr algn="ctr"/>
            <a:r>
              <a:rPr lang="en-US" sz="2600" dirty="0" smtClean="0">
                <a:solidFill>
                  <a:srgbClr val="720523"/>
                </a:solidFill>
                <a:latin typeface="Georgia"/>
                <a:cs typeface="Georgia"/>
              </a:rPr>
              <a:t>Group activity / Introductions</a:t>
            </a:r>
            <a:endParaRPr lang="en-US" sz="2600" dirty="0">
              <a:solidFill>
                <a:srgbClr val="720523"/>
              </a:solidFill>
              <a:latin typeface="Georgia"/>
              <a:cs typeface="Georgia"/>
            </a:endParaRPr>
          </a:p>
        </p:txBody>
      </p:sp>
    </p:spTree>
    <p:extLst>
      <p:ext uri="{BB962C8B-B14F-4D97-AF65-F5344CB8AC3E}">
        <p14:creationId xmlns:p14="http://schemas.microsoft.com/office/powerpoint/2010/main" val="2154235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ralCampus.content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02788" y="2100790"/>
            <a:ext cx="6770624" cy="2492990"/>
          </a:xfrm>
          <a:prstGeom prst="rect">
            <a:avLst/>
          </a:prstGeom>
          <a:noFill/>
        </p:spPr>
        <p:txBody>
          <a:bodyPr wrap="square" rtlCol="0">
            <a:spAutoFit/>
          </a:bodyPr>
          <a:lstStyle/>
          <a:p>
            <a:pPr algn="ctr"/>
            <a:r>
              <a:rPr lang="en-US" sz="2600" dirty="0" smtClean="0">
                <a:solidFill>
                  <a:srgbClr val="720523"/>
                </a:solidFill>
                <a:latin typeface="Georgia"/>
                <a:cs typeface="Georgia"/>
              </a:rPr>
              <a:t>Thank you</a:t>
            </a:r>
          </a:p>
          <a:p>
            <a:pPr algn="ctr"/>
            <a:endParaRPr lang="en-US" sz="2600" dirty="0">
              <a:solidFill>
                <a:srgbClr val="720523"/>
              </a:solidFill>
              <a:latin typeface="Georgia"/>
              <a:cs typeface="Georgia"/>
            </a:endParaRPr>
          </a:p>
          <a:p>
            <a:pPr algn="ctr"/>
            <a:endParaRPr lang="en-US" sz="2600" dirty="0" smtClean="0">
              <a:solidFill>
                <a:srgbClr val="720523"/>
              </a:solidFill>
              <a:latin typeface="Georgia"/>
              <a:cs typeface="Georgia"/>
            </a:endParaRPr>
          </a:p>
          <a:p>
            <a:pPr algn="ctr"/>
            <a:endParaRPr lang="en-US" sz="2600" dirty="0">
              <a:solidFill>
                <a:srgbClr val="720523"/>
              </a:solidFill>
              <a:latin typeface="Georgia"/>
              <a:cs typeface="Georgia"/>
            </a:endParaRPr>
          </a:p>
          <a:p>
            <a:pPr algn="ctr"/>
            <a:endParaRPr lang="en-US" sz="2600" dirty="0" smtClean="0">
              <a:solidFill>
                <a:srgbClr val="720523"/>
              </a:solidFill>
              <a:latin typeface="Georgia"/>
              <a:cs typeface="Georgia"/>
            </a:endParaRPr>
          </a:p>
          <a:p>
            <a:pPr algn="ctr"/>
            <a:r>
              <a:rPr lang="en-US" sz="2600" dirty="0" smtClean="0">
                <a:solidFill>
                  <a:srgbClr val="720523"/>
                </a:solidFill>
                <a:latin typeface="Georgia"/>
                <a:cs typeface="Georgia"/>
              </a:rPr>
              <a:t>Questions? </a:t>
            </a:r>
            <a:endParaRPr lang="en-US" sz="2600" dirty="0">
              <a:solidFill>
                <a:srgbClr val="720523"/>
              </a:solidFill>
              <a:latin typeface="Georgia"/>
              <a:cs typeface="Georgia"/>
            </a:endParaRPr>
          </a:p>
        </p:txBody>
      </p:sp>
      <p:pic>
        <p:nvPicPr>
          <p:cNvPr id="3" name="Picture 2" descr="GeneralCampus.contentslide1.visual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94" y="0"/>
            <a:ext cx="2798064" cy="1828800"/>
          </a:xfrm>
          <a:prstGeom prst="rect">
            <a:avLst/>
          </a:prstGeom>
        </p:spPr>
      </p:pic>
      <p:pic>
        <p:nvPicPr>
          <p:cNvPr id="8" name="Picture 7" descr="GeneralCampus.contentslide1.visual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108" y="0"/>
            <a:ext cx="3956304" cy="1828800"/>
          </a:xfrm>
          <a:prstGeom prst="rect">
            <a:avLst/>
          </a:prstGeom>
        </p:spPr>
      </p:pic>
    </p:spTree>
    <p:extLst>
      <p:ext uri="{BB962C8B-B14F-4D97-AF65-F5344CB8AC3E}">
        <p14:creationId xmlns:p14="http://schemas.microsoft.com/office/powerpoint/2010/main" val="22939270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396887" y="1927552"/>
            <a:ext cx="6399118" cy="3484715"/>
          </a:xfrm>
          <a:prstGeom prst="rect">
            <a:avLst/>
          </a:prstGeom>
          <a:noFill/>
        </p:spPr>
        <p:txBody>
          <a:bodyPr wrap="square" rtlCol="0">
            <a:spAutoFit/>
          </a:bodyPr>
          <a:lstStyle/>
          <a:p>
            <a:r>
              <a:rPr lang="en-US" sz="2400" dirty="0"/>
              <a:t>“Feeding and eating disorders are characterized by a </a:t>
            </a:r>
            <a:r>
              <a:rPr lang="en-US" sz="2400" u="sng" dirty="0"/>
              <a:t>persistent</a:t>
            </a:r>
            <a:r>
              <a:rPr lang="en-US" sz="2400" dirty="0"/>
              <a:t> </a:t>
            </a:r>
            <a:r>
              <a:rPr lang="en-US" sz="2400" u="sng" dirty="0"/>
              <a:t>disturbance</a:t>
            </a:r>
            <a:r>
              <a:rPr lang="en-US" sz="2400" dirty="0"/>
              <a:t> of eating or eating-related behavior that results in the altered consumption or absorption of food that </a:t>
            </a:r>
            <a:r>
              <a:rPr lang="en-US" sz="2400" u="sng" dirty="0"/>
              <a:t>significantly impairs physical health</a:t>
            </a:r>
            <a:r>
              <a:rPr lang="en-US" sz="2400" dirty="0"/>
              <a:t> or </a:t>
            </a:r>
            <a:r>
              <a:rPr lang="en-US" sz="2400" u="sng" dirty="0"/>
              <a:t>psychological functioning</a:t>
            </a:r>
            <a:r>
              <a:rPr lang="en-US" sz="2400" dirty="0"/>
              <a:t>.”</a:t>
            </a:r>
          </a:p>
          <a:p>
            <a:endParaRPr lang="en-US" sz="1600" dirty="0"/>
          </a:p>
          <a:p>
            <a:endParaRPr lang="en-US" sz="1600" dirty="0"/>
          </a:p>
          <a:p>
            <a:r>
              <a:rPr lang="en-US" sz="1600" dirty="0"/>
              <a:t>- American Psychiatric Association. (2013). </a:t>
            </a:r>
            <a:r>
              <a:rPr lang="en-US" sz="1600" i="1" dirty="0"/>
              <a:t>Diagnostic and statistical manual of mental disorders</a:t>
            </a:r>
            <a:r>
              <a:rPr lang="en-US" sz="1600" dirty="0"/>
              <a:t> (5th ed.). Washington, DC.</a:t>
            </a:r>
          </a:p>
          <a:p>
            <a:pPr>
              <a:lnSpc>
                <a:spcPct val="120000"/>
              </a:lnSpc>
            </a:pPr>
            <a:endParaRPr lang="en-US" sz="1600" baseline="30000" dirty="0">
              <a:solidFill>
                <a:srgbClr val="4A4F50"/>
              </a:solidFill>
              <a:latin typeface="Minion Pro"/>
              <a:cs typeface="Minion Pro"/>
            </a:endParaRPr>
          </a:p>
        </p:txBody>
      </p:sp>
      <p:sp>
        <p:nvSpPr>
          <p:cNvPr id="8" name="TextBox 7"/>
          <p:cNvSpPr txBox="1"/>
          <p:nvPr/>
        </p:nvSpPr>
        <p:spPr>
          <a:xfrm>
            <a:off x="1087336" y="500164"/>
            <a:ext cx="6708669" cy="523220"/>
          </a:xfrm>
          <a:prstGeom prst="rect">
            <a:avLst/>
          </a:prstGeom>
          <a:noFill/>
        </p:spPr>
        <p:txBody>
          <a:bodyPr wrap="square" rtlCol="0">
            <a:spAutoFit/>
          </a:bodyPr>
          <a:lstStyle/>
          <a:p>
            <a:pPr algn="ctr"/>
            <a:r>
              <a:rPr lang="en-US" sz="2800" dirty="0">
                <a:solidFill>
                  <a:srgbClr val="840023"/>
                </a:solidFill>
                <a:latin typeface="Georgia"/>
                <a:cs typeface="Georgia"/>
              </a:rPr>
              <a:t>What is a feeding or eating disorder?</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39723200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396887" y="1526019"/>
            <a:ext cx="6399118" cy="4647426"/>
          </a:xfrm>
          <a:prstGeom prst="rect">
            <a:avLst/>
          </a:prstGeom>
          <a:noFill/>
        </p:spPr>
        <p:txBody>
          <a:bodyPr wrap="square" rtlCol="0">
            <a:spAutoFit/>
          </a:bodyPr>
          <a:lstStyle/>
          <a:p>
            <a:r>
              <a:rPr lang="en-US" sz="3200" dirty="0">
                <a:solidFill>
                  <a:srgbClr val="000000"/>
                </a:solidFill>
              </a:rPr>
              <a:t>DSM 5:</a:t>
            </a:r>
          </a:p>
          <a:p>
            <a:pPr lvl="1"/>
            <a:r>
              <a:rPr lang="en-US" sz="2400" dirty="0">
                <a:solidFill>
                  <a:srgbClr val="3366FF"/>
                </a:solidFill>
              </a:rPr>
              <a:t>Pica</a:t>
            </a:r>
          </a:p>
          <a:p>
            <a:pPr lvl="1"/>
            <a:r>
              <a:rPr lang="en-US" sz="2400" dirty="0">
                <a:solidFill>
                  <a:srgbClr val="3366FF"/>
                </a:solidFill>
              </a:rPr>
              <a:t>Rumination disorder</a:t>
            </a:r>
          </a:p>
          <a:p>
            <a:pPr lvl="1"/>
            <a:r>
              <a:rPr lang="en-US" sz="2400" dirty="0">
                <a:solidFill>
                  <a:srgbClr val="3366FF"/>
                </a:solidFill>
              </a:rPr>
              <a:t>Avoidant/restrictive food intake disorder (ARFID)</a:t>
            </a:r>
          </a:p>
          <a:p>
            <a:pPr lvl="1"/>
            <a:r>
              <a:rPr lang="en-US" sz="2400" dirty="0">
                <a:solidFill>
                  <a:srgbClr val="000000"/>
                </a:solidFill>
              </a:rPr>
              <a:t>Anorexia nervosa (AN)</a:t>
            </a:r>
          </a:p>
          <a:p>
            <a:pPr lvl="1"/>
            <a:r>
              <a:rPr lang="en-US" sz="2400" dirty="0">
                <a:solidFill>
                  <a:srgbClr val="000000"/>
                </a:solidFill>
              </a:rPr>
              <a:t>Bulimia nervosa (BN)</a:t>
            </a:r>
          </a:p>
          <a:p>
            <a:pPr lvl="1"/>
            <a:r>
              <a:rPr lang="en-US" sz="2400" dirty="0">
                <a:solidFill>
                  <a:srgbClr val="000000"/>
                </a:solidFill>
              </a:rPr>
              <a:t>Binge eating disorder (BED)</a:t>
            </a:r>
          </a:p>
          <a:p>
            <a:pPr lvl="2"/>
            <a:r>
              <a:rPr lang="en-US" dirty="0">
                <a:solidFill>
                  <a:srgbClr val="000000"/>
                </a:solidFill>
              </a:rPr>
              <a:t>All but Pica are mutually exclusive by definition</a:t>
            </a:r>
          </a:p>
          <a:p>
            <a:pPr lvl="2"/>
            <a:r>
              <a:rPr lang="en-US" dirty="0">
                <a:solidFill>
                  <a:srgbClr val="000000"/>
                </a:solidFill>
              </a:rPr>
              <a:t>Differ in course, outcome/prognosis, and </a:t>
            </a:r>
            <a:r>
              <a:rPr lang="en-US" dirty="0" smtClean="0">
                <a:solidFill>
                  <a:srgbClr val="000000"/>
                </a:solidFill>
              </a:rPr>
              <a:t>treatment</a:t>
            </a:r>
          </a:p>
          <a:p>
            <a:pPr lvl="2"/>
            <a:endParaRPr lang="en-US" dirty="0">
              <a:solidFill>
                <a:srgbClr val="000000"/>
              </a:solidFill>
            </a:endParaRPr>
          </a:p>
          <a:p>
            <a:pPr lvl="0">
              <a:buClr>
                <a:srgbClr val="D16349"/>
              </a:buClr>
            </a:pPr>
            <a:r>
              <a:rPr lang="en-US" sz="2400" dirty="0" smtClean="0">
                <a:solidFill>
                  <a:srgbClr val="000000"/>
                </a:solidFill>
              </a:rPr>
              <a:t>Note: Obesity is not an </a:t>
            </a:r>
            <a:r>
              <a:rPr lang="en-US" sz="2400" dirty="0">
                <a:solidFill>
                  <a:srgbClr val="000000"/>
                </a:solidFill>
              </a:rPr>
              <a:t>eating </a:t>
            </a:r>
            <a:r>
              <a:rPr lang="en-US" sz="2400" dirty="0" smtClean="0">
                <a:solidFill>
                  <a:srgbClr val="000000"/>
                </a:solidFill>
              </a:rPr>
              <a:t>disorder</a:t>
            </a:r>
            <a:r>
              <a:rPr lang="en-US" sz="2400" dirty="0">
                <a:solidFill>
                  <a:srgbClr val="000000"/>
                </a:solidFill>
              </a:rPr>
              <a:t>.</a:t>
            </a:r>
          </a:p>
          <a:p>
            <a:pPr lvl="2"/>
            <a:endParaRPr lang="en-US" dirty="0">
              <a:solidFill>
                <a:srgbClr val="000000"/>
              </a:solidFill>
            </a:endParaRPr>
          </a:p>
        </p:txBody>
      </p:sp>
      <p:sp>
        <p:nvSpPr>
          <p:cNvPr id="8" name="TextBox 7"/>
          <p:cNvSpPr txBox="1"/>
          <p:nvPr/>
        </p:nvSpPr>
        <p:spPr>
          <a:xfrm>
            <a:off x="1087336" y="366471"/>
            <a:ext cx="6708669" cy="954107"/>
          </a:xfrm>
          <a:prstGeom prst="rect">
            <a:avLst/>
          </a:prstGeom>
          <a:noFill/>
        </p:spPr>
        <p:txBody>
          <a:bodyPr wrap="square" rtlCol="0">
            <a:spAutoFit/>
          </a:bodyPr>
          <a:lstStyle/>
          <a:p>
            <a:pPr algn="ctr"/>
            <a:r>
              <a:rPr lang="en-US" sz="2800" dirty="0">
                <a:solidFill>
                  <a:srgbClr val="840023"/>
                </a:solidFill>
                <a:latin typeface="Georgia"/>
                <a:cs typeface="Georgia"/>
              </a:rPr>
              <a:t>Feeding and Eating Disorder Diagnoses </a:t>
            </a:r>
            <a:br>
              <a:rPr lang="en-US" sz="2800" dirty="0">
                <a:solidFill>
                  <a:srgbClr val="840023"/>
                </a:solidFill>
                <a:latin typeface="Georgia"/>
                <a:cs typeface="Georgia"/>
              </a:rPr>
            </a:br>
            <a:r>
              <a:rPr lang="en-US" sz="2800" dirty="0">
                <a:solidFill>
                  <a:srgbClr val="840023"/>
                </a:solidFill>
                <a:latin typeface="Georgia"/>
                <a:cs typeface="Georgia"/>
              </a:rPr>
              <a:t>DSM 5</a:t>
            </a:r>
            <a:endParaRPr lang="en-US" sz="2600" dirty="0">
              <a:solidFill>
                <a:srgbClr val="840023"/>
              </a:solidFill>
              <a:latin typeface="Georgia"/>
              <a:cs typeface="Georgia"/>
            </a:endParaRPr>
          </a:p>
        </p:txBody>
      </p:sp>
    </p:spTree>
    <p:extLst>
      <p:ext uri="{BB962C8B-B14F-4D97-AF65-F5344CB8AC3E}">
        <p14:creationId xmlns:p14="http://schemas.microsoft.com/office/powerpoint/2010/main" val="3135021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ralCampus.content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229797" y="1424527"/>
            <a:ext cx="6840650" cy="4339650"/>
          </a:xfrm>
          <a:prstGeom prst="rect">
            <a:avLst/>
          </a:prstGeom>
          <a:noFill/>
        </p:spPr>
        <p:txBody>
          <a:bodyPr wrap="square" rtlCol="0">
            <a:spAutoFit/>
          </a:bodyPr>
          <a:lstStyle/>
          <a:p>
            <a:pPr marL="274320" lvl="0" indent="-274320" defTabSz="914400">
              <a:spcBef>
                <a:spcPct val="20000"/>
              </a:spcBef>
              <a:buClr>
                <a:srgbClr val="D16349"/>
              </a:buClr>
              <a:buSzPct val="85000"/>
              <a:buFont typeface="Wingdings 2"/>
              <a:buChar char=""/>
            </a:pPr>
            <a:r>
              <a:rPr lang="en-US" sz="2000" dirty="0">
                <a:solidFill>
                  <a:prstClr val="black"/>
                </a:solidFill>
                <a:latin typeface="Georgia"/>
              </a:rPr>
              <a:t>A. E</a:t>
            </a:r>
            <a:r>
              <a:rPr lang="en-US" sz="2000" dirty="0" smtClean="0">
                <a:solidFill>
                  <a:prstClr val="black"/>
                </a:solidFill>
                <a:latin typeface="Georgia"/>
              </a:rPr>
              <a:t>nergy </a:t>
            </a:r>
            <a:r>
              <a:rPr lang="en-US" sz="2000" dirty="0">
                <a:solidFill>
                  <a:prstClr val="black"/>
                </a:solidFill>
                <a:latin typeface="Georgia"/>
              </a:rPr>
              <a:t>intake </a:t>
            </a:r>
            <a:r>
              <a:rPr lang="en-US" sz="2000" dirty="0" smtClean="0">
                <a:solidFill>
                  <a:prstClr val="black"/>
                </a:solidFill>
                <a:latin typeface="Georgia"/>
              </a:rPr>
              <a:t>significantly lower than needed </a:t>
            </a:r>
            <a:r>
              <a:rPr lang="en-US" sz="2000" dirty="0" smtClean="0">
                <a:solidFill>
                  <a:prstClr val="black"/>
                </a:solidFill>
                <a:latin typeface="Georgia"/>
                <a:sym typeface="Wingdings"/>
              </a:rPr>
              <a:t> significantly low body weight</a:t>
            </a:r>
            <a:endParaRPr lang="en-US" sz="2000" dirty="0" smtClean="0">
              <a:solidFill>
                <a:prstClr val="black"/>
              </a:solidFill>
              <a:latin typeface="Georgia"/>
            </a:endParaRPr>
          </a:p>
          <a:p>
            <a:pPr marL="274320" lvl="0" indent="-274320" defTabSz="914400">
              <a:spcBef>
                <a:spcPct val="20000"/>
              </a:spcBef>
              <a:buClr>
                <a:srgbClr val="D16349"/>
              </a:buClr>
              <a:buSzPct val="85000"/>
              <a:buFont typeface="Wingdings 2"/>
              <a:buChar char=""/>
            </a:pPr>
            <a:endParaRPr lang="en-US" sz="2000" dirty="0">
              <a:solidFill>
                <a:prstClr val="black"/>
              </a:solidFill>
              <a:latin typeface="Georgia"/>
            </a:endParaRPr>
          </a:p>
          <a:p>
            <a:pPr marL="274320" lvl="0" indent="-274320" defTabSz="914400">
              <a:spcBef>
                <a:spcPct val="20000"/>
              </a:spcBef>
              <a:buClr>
                <a:srgbClr val="D16349"/>
              </a:buClr>
              <a:buSzPct val="85000"/>
              <a:buFont typeface="Wingdings 2"/>
              <a:buChar char=""/>
            </a:pPr>
            <a:r>
              <a:rPr lang="en-US" sz="2000" dirty="0" smtClean="0">
                <a:solidFill>
                  <a:prstClr val="black"/>
                </a:solidFill>
                <a:latin typeface="Georgia"/>
              </a:rPr>
              <a:t>B</a:t>
            </a:r>
            <a:r>
              <a:rPr lang="en-US" sz="2000" dirty="0">
                <a:solidFill>
                  <a:prstClr val="black"/>
                </a:solidFill>
                <a:latin typeface="Georgia"/>
              </a:rPr>
              <a:t>. </a:t>
            </a:r>
            <a:r>
              <a:rPr lang="en-US" sz="2000" dirty="0" smtClean="0">
                <a:solidFill>
                  <a:prstClr val="black"/>
                </a:solidFill>
                <a:latin typeface="Georgia"/>
              </a:rPr>
              <a:t>Fear of weight gain or getting fat,</a:t>
            </a:r>
          </a:p>
          <a:p>
            <a:pPr lvl="0" algn="ctr" defTabSz="914400">
              <a:spcBef>
                <a:spcPct val="20000"/>
              </a:spcBef>
              <a:buClr>
                <a:srgbClr val="D16349"/>
              </a:buClr>
              <a:buSzPct val="85000"/>
            </a:pPr>
            <a:r>
              <a:rPr lang="en-US" sz="2000" dirty="0" smtClean="0">
                <a:solidFill>
                  <a:prstClr val="black"/>
                </a:solidFill>
                <a:latin typeface="Georgia"/>
              </a:rPr>
              <a:t>-- or – </a:t>
            </a:r>
          </a:p>
          <a:p>
            <a:pPr marL="517525" lvl="0" defTabSz="914400">
              <a:spcBef>
                <a:spcPct val="20000"/>
              </a:spcBef>
              <a:buClr>
                <a:srgbClr val="D16349"/>
              </a:buClr>
              <a:buSzPct val="85000"/>
            </a:pPr>
            <a:r>
              <a:rPr lang="en-US" sz="2000" dirty="0" smtClean="0">
                <a:solidFill>
                  <a:prstClr val="black"/>
                </a:solidFill>
                <a:latin typeface="Georgia"/>
              </a:rPr>
              <a:t>Behavior that interferes with </a:t>
            </a:r>
            <a:r>
              <a:rPr lang="en-US" sz="2000" dirty="0">
                <a:solidFill>
                  <a:prstClr val="black"/>
                </a:solidFill>
                <a:latin typeface="Georgia"/>
              </a:rPr>
              <a:t>weight gain, even though at a significantly low weight</a:t>
            </a:r>
            <a:r>
              <a:rPr lang="en-US" sz="2000" dirty="0" smtClean="0">
                <a:solidFill>
                  <a:prstClr val="black"/>
                </a:solidFill>
                <a:latin typeface="Georgia"/>
              </a:rPr>
              <a:t>.</a:t>
            </a:r>
          </a:p>
          <a:p>
            <a:pPr marL="284163" lvl="0" defTabSz="914400">
              <a:spcBef>
                <a:spcPct val="20000"/>
              </a:spcBef>
              <a:buClr>
                <a:srgbClr val="D16349"/>
              </a:buClr>
              <a:buSzPct val="85000"/>
            </a:pPr>
            <a:endParaRPr lang="en-US" sz="2000" dirty="0">
              <a:solidFill>
                <a:prstClr val="black"/>
              </a:solidFill>
              <a:latin typeface="Georgia"/>
            </a:endParaRPr>
          </a:p>
          <a:p>
            <a:pPr marL="274320" lvl="0" indent="-274320" defTabSz="914400">
              <a:spcBef>
                <a:spcPct val="20000"/>
              </a:spcBef>
              <a:buClr>
                <a:srgbClr val="D16349"/>
              </a:buClr>
              <a:buSzPct val="85000"/>
              <a:buFont typeface="Wingdings 2"/>
              <a:buChar char=""/>
            </a:pPr>
            <a:r>
              <a:rPr lang="en-US" sz="2000" dirty="0">
                <a:solidFill>
                  <a:prstClr val="black"/>
                </a:solidFill>
                <a:latin typeface="Georgia"/>
              </a:rPr>
              <a:t>C. </a:t>
            </a:r>
            <a:r>
              <a:rPr lang="en-US" sz="2000" dirty="0" smtClean="0">
                <a:solidFill>
                  <a:prstClr val="black"/>
                </a:solidFill>
                <a:latin typeface="Georgia"/>
              </a:rPr>
              <a:t>Inaccurate body image perception,</a:t>
            </a:r>
          </a:p>
          <a:p>
            <a:pPr marL="568325" lvl="0" defTabSz="914400">
              <a:spcBef>
                <a:spcPct val="20000"/>
              </a:spcBef>
              <a:buClr>
                <a:srgbClr val="D16349"/>
              </a:buClr>
              <a:buSzPct val="85000"/>
            </a:pPr>
            <a:r>
              <a:rPr lang="en-US" sz="2000" dirty="0" smtClean="0">
                <a:solidFill>
                  <a:prstClr val="black"/>
                </a:solidFill>
                <a:latin typeface="Georgia"/>
              </a:rPr>
              <a:t>Weight and shape significantly impact self-evaluation</a:t>
            </a:r>
            <a:endParaRPr lang="en-US" sz="2000" dirty="0">
              <a:solidFill>
                <a:prstClr val="black"/>
              </a:solidFill>
              <a:latin typeface="Georgia"/>
            </a:endParaRPr>
          </a:p>
          <a:p>
            <a:pPr marL="568325" lvl="0" algn="ctr" defTabSz="914400">
              <a:spcBef>
                <a:spcPct val="20000"/>
              </a:spcBef>
              <a:buClr>
                <a:srgbClr val="D16349"/>
              </a:buClr>
              <a:buSzPct val="85000"/>
            </a:pPr>
            <a:r>
              <a:rPr lang="en-US" sz="2000" dirty="0">
                <a:solidFill>
                  <a:prstClr val="black"/>
                </a:solidFill>
                <a:latin typeface="Georgia"/>
              </a:rPr>
              <a:t>-- or – </a:t>
            </a:r>
          </a:p>
          <a:p>
            <a:pPr marL="568325" lvl="0" defTabSz="914400">
              <a:spcBef>
                <a:spcPct val="20000"/>
              </a:spcBef>
              <a:buClr>
                <a:srgbClr val="D16349"/>
              </a:buClr>
              <a:buSzPct val="85000"/>
            </a:pPr>
            <a:r>
              <a:rPr lang="en-US" sz="2000" dirty="0" smtClean="0">
                <a:solidFill>
                  <a:prstClr val="black"/>
                </a:solidFill>
                <a:latin typeface="Georgia"/>
              </a:rPr>
              <a:t>Does not recognize seriousness of low weight</a:t>
            </a:r>
            <a:endParaRPr lang="en-US" sz="2000" dirty="0">
              <a:solidFill>
                <a:prstClr val="black"/>
              </a:solidFill>
              <a:latin typeface="Georgia"/>
            </a:endParaRPr>
          </a:p>
        </p:txBody>
      </p:sp>
      <p:sp>
        <p:nvSpPr>
          <p:cNvPr id="8" name="TextBox 7"/>
          <p:cNvSpPr txBox="1"/>
          <p:nvPr/>
        </p:nvSpPr>
        <p:spPr>
          <a:xfrm>
            <a:off x="1087336" y="366471"/>
            <a:ext cx="6708669" cy="769441"/>
          </a:xfrm>
          <a:prstGeom prst="rect">
            <a:avLst/>
          </a:prstGeom>
          <a:noFill/>
        </p:spPr>
        <p:txBody>
          <a:bodyPr wrap="square" rtlCol="0">
            <a:spAutoFit/>
          </a:bodyPr>
          <a:lstStyle/>
          <a:p>
            <a:pPr algn="ctr"/>
            <a:r>
              <a:rPr lang="en-US" sz="2800" dirty="0" smtClean="0">
                <a:solidFill>
                  <a:srgbClr val="840023"/>
                </a:solidFill>
                <a:latin typeface="Georgia"/>
                <a:cs typeface="Georgia"/>
              </a:rPr>
              <a:t>Anorexia Nervosa (AN)</a:t>
            </a:r>
          </a:p>
          <a:p>
            <a:pPr algn="ctr"/>
            <a:r>
              <a:rPr lang="en-US" sz="1600" dirty="0" smtClean="0">
                <a:solidFill>
                  <a:srgbClr val="840023"/>
                </a:solidFill>
                <a:latin typeface="Georgia"/>
                <a:cs typeface="Georgia"/>
              </a:rPr>
              <a:t>Subtypes: Restricting (AN-R); Binge-eating/purging type (AN-BP)</a:t>
            </a:r>
            <a:endParaRPr lang="en-US" sz="1600" dirty="0">
              <a:solidFill>
                <a:srgbClr val="840023"/>
              </a:solidFill>
              <a:latin typeface="Georgia"/>
              <a:cs typeface="Georgia"/>
            </a:endParaRPr>
          </a:p>
        </p:txBody>
      </p:sp>
    </p:spTree>
    <p:extLst>
      <p:ext uri="{BB962C8B-B14F-4D97-AF65-F5344CB8AC3E}">
        <p14:creationId xmlns:p14="http://schemas.microsoft.com/office/powerpoint/2010/main" val="10534842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Campus.contentslid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11343"/>
          </a:xfrm>
        </p:spPr>
        <p:txBody>
          <a:bodyPr>
            <a:normAutofit/>
          </a:bodyPr>
          <a:lstStyle/>
          <a:p>
            <a:r>
              <a:rPr lang="en-US" sz="3600" dirty="0" smtClean="0">
                <a:solidFill>
                  <a:srgbClr val="840023"/>
                </a:solidFill>
                <a:latin typeface="Georgia"/>
                <a:cs typeface="Georgia"/>
              </a:rPr>
              <a:t>AN – Associated Features</a:t>
            </a:r>
            <a:endParaRPr lang="en-US" sz="3600" dirty="0">
              <a:solidFill>
                <a:srgbClr val="840023"/>
              </a:solidFill>
            </a:endParaRPr>
          </a:p>
        </p:txBody>
      </p:sp>
      <p:sp>
        <p:nvSpPr>
          <p:cNvPr id="4" name="Content Placeholder 3"/>
          <p:cNvSpPr>
            <a:spLocks noGrp="1"/>
          </p:cNvSpPr>
          <p:nvPr>
            <p:ph sz="half" idx="1"/>
          </p:nvPr>
        </p:nvSpPr>
        <p:spPr>
          <a:xfrm>
            <a:off x="984920" y="1313280"/>
            <a:ext cx="3392837" cy="5421472"/>
          </a:xfrm>
        </p:spPr>
        <p:txBody>
          <a:bodyPr>
            <a:normAutofit fontScale="70000" lnSpcReduction="20000"/>
          </a:bodyPr>
          <a:lstStyle/>
          <a:p>
            <a:r>
              <a:rPr lang="en-US" sz="2600" b="1" dirty="0">
                <a:solidFill>
                  <a:srgbClr val="000000"/>
                </a:solidFill>
                <a:sym typeface="Wingdings"/>
              </a:rPr>
              <a:t>Psychological Correlates</a:t>
            </a:r>
          </a:p>
          <a:p>
            <a:pPr lvl="1"/>
            <a:r>
              <a:rPr lang="en-US" sz="3100" dirty="0">
                <a:solidFill>
                  <a:srgbClr val="000000"/>
                </a:solidFill>
                <a:sym typeface="Wingdings"/>
              </a:rPr>
              <a:t>Depression &amp; anxiety common; OCD-like </a:t>
            </a:r>
            <a:r>
              <a:rPr lang="en-US" sz="3100" dirty="0" err="1">
                <a:solidFill>
                  <a:srgbClr val="000000"/>
                </a:solidFill>
                <a:sym typeface="Wingdings"/>
              </a:rPr>
              <a:t>Sxs</a:t>
            </a:r>
            <a:r>
              <a:rPr lang="en-US" sz="3100" dirty="0">
                <a:solidFill>
                  <a:srgbClr val="000000"/>
                </a:solidFill>
                <a:sym typeface="Wingdings"/>
              </a:rPr>
              <a:t> also common</a:t>
            </a:r>
          </a:p>
          <a:p>
            <a:pPr lvl="1"/>
            <a:r>
              <a:rPr lang="en-US" sz="3100" dirty="0">
                <a:solidFill>
                  <a:srgbClr val="000000"/>
                </a:solidFill>
                <a:sym typeface="Wingdings"/>
              </a:rPr>
              <a:t>Concerns eating in public/with others</a:t>
            </a:r>
          </a:p>
          <a:p>
            <a:pPr lvl="1"/>
            <a:r>
              <a:rPr lang="en-US" sz="3100" dirty="0">
                <a:solidFill>
                  <a:srgbClr val="000000"/>
                </a:solidFill>
                <a:sym typeface="Wingdings"/>
              </a:rPr>
              <a:t>Rigid behavior and </a:t>
            </a:r>
            <a:r>
              <a:rPr lang="en-US" sz="3100" dirty="0" smtClean="0">
                <a:solidFill>
                  <a:srgbClr val="000000"/>
                </a:solidFill>
                <a:sym typeface="Wingdings"/>
              </a:rPr>
              <a:t>thinking</a:t>
            </a:r>
          </a:p>
          <a:p>
            <a:pPr lvl="2"/>
            <a:r>
              <a:rPr lang="en-US" sz="2600" dirty="0" smtClean="0">
                <a:solidFill>
                  <a:srgbClr val="000000"/>
                </a:solidFill>
                <a:sym typeface="Wingdings"/>
              </a:rPr>
              <a:t>Ritualized eating</a:t>
            </a:r>
          </a:p>
          <a:p>
            <a:pPr lvl="2"/>
            <a:r>
              <a:rPr lang="en-US" sz="2600" dirty="0" smtClean="0">
                <a:solidFill>
                  <a:srgbClr val="000000"/>
                </a:solidFill>
                <a:sym typeface="Wingdings"/>
              </a:rPr>
              <a:t>Frequent body checking behaviors common</a:t>
            </a:r>
            <a:endParaRPr lang="en-US" sz="2600" dirty="0">
              <a:solidFill>
                <a:srgbClr val="000000"/>
              </a:solidFill>
              <a:sym typeface="Wingdings"/>
            </a:endParaRPr>
          </a:p>
          <a:p>
            <a:pPr lvl="1"/>
            <a:r>
              <a:rPr lang="en-US" sz="3100" dirty="0">
                <a:solidFill>
                  <a:srgbClr val="000000"/>
                </a:solidFill>
                <a:sym typeface="Wingdings"/>
              </a:rPr>
              <a:t>Desire for control/fear of uncertainty</a:t>
            </a:r>
          </a:p>
          <a:p>
            <a:pPr lvl="1"/>
            <a:r>
              <a:rPr lang="en-US" sz="3100" dirty="0">
                <a:solidFill>
                  <a:srgbClr val="000000"/>
                </a:solidFill>
                <a:sym typeface="Wingdings"/>
              </a:rPr>
              <a:t>Impairs social </a:t>
            </a:r>
            <a:r>
              <a:rPr lang="en-US" sz="3100" dirty="0" smtClean="0">
                <a:solidFill>
                  <a:srgbClr val="000000"/>
                </a:solidFill>
                <a:sym typeface="Wingdings"/>
              </a:rPr>
              <a:t>&amp; cognitive functioning</a:t>
            </a:r>
          </a:p>
          <a:p>
            <a:pPr lvl="1"/>
            <a:r>
              <a:rPr lang="en-US" sz="3100" dirty="0" smtClean="0">
                <a:solidFill>
                  <a:srgbClr val="000000"/>
                </a:solidFill>
                <a:sym typeface="Wingdings"/>
              </a:rPr>
              <a:t>Often lack insight</a:t>
            </a:r>
          </a:p>
          <a:p>
            <a:pPr lvl="1"/>
            <a:endParaRPr lang="en-US" dirty="0">
              <a:solidFill>
                <a:srgbClr val="000000"/>
              </a:solidFill>
              <a:sym typeface="Wingdings"/>
            </a:endParaRPr>
          </a:p>
          <a:p>
            <a:pPr marL="0" indent="0">
              <a:buNone/>
            </a:pPr>
            <a:endParaRPr lang="en-US" dirty="0"/>
          </a:p>
        </p:txBody>
      </p:sp>
      <p:sp>
        <p:nvSpPr>
          <p:cNvPr id="5" name="Content Placeholder 4"/>
          <p:cNvSpPr>
            <a:spLocks noGrp="1"/>
          </p:cNvSpPr>
          <p:nvPr>
            <p:ph sz="half" idx="2"/>
          </p:nvPr>
        </p:nvSpPr>
        <p:spPr>
          <a:xfrm>
            <a:off x="4259353" y="1356480"/>
            <a:ext cx="4026082" cy="5501520"/>
          </a:xfrm>
        </p:spPr>
        <p:txBody>
          <a:bodyPr>
            <a:normAutofit fontScale="70000" lnSpcReduction="20000"/>
          </a:bodyPr>
          <a:lstStyle/>
          <a:p>
            <a:pPr marL="274320" lvl="1">
              <a:buClr>
                <a:schemeClr val="accent1"/>
              </a:buClr>
              <a:buSzPct val="85000"/>
              <a:buFont typeface="Wingdings 2"/>
              <a:buChar char=""/>
            </a:pPr>
            <a:r>
              <a:rPr lang="en-US" sz="2600" b="1" dirty="0">
                <a:solidFill>
                  <a:srgbClr val="000000"/>
                </a:solidFill>
                <a:sym typeface="Wingdings"/>
              </a:rPr>
              <a:t>Physical/Medical Correlates</a:t>
            </a:r>
          </a:p>
          <a:p>
            <a:pPr lvl="1"/>
            <a:r>
              <a:rPr lang="en-US" sz="2900" dirty="0" smtClean="0">
                <a:solidFill>
                  <a:srgbClr val="000000"/>
                </a:solidFill>
              </a:rPr>
              <a:t>Amenorrhea </a:t>
            </a:r>
            <a:r>
              <a:rPr lang="en-US" sz="2900" dirty="0">
                <a:solidFill>
                  <a:srgbClr val="000000"/>
                </a:solidFill>
              </a:rPr>
              <a:t>= loss of menses</a:t>
            </a:r>
          </a:p>
          <a:p>
            <a:pPr lvl="1"/>
            <a:r>
              <a:rPr lang="en-US" sz="2900" dirty="0" smtClean="0">
                <a:solidFill>
                  <a:srgbClr val="000000"/>
                </a:solidFill>
              </a:rPr>
              <a:t>Vital </a:t>
            </a:r>
            <a:r>
              <a:rPr lang="en-US" sz="2900" dirty="0">
                <a:solidFill>
                  <a:srgbClr val="000000"/>
                </a:solidFill>
              </a:rPr>
              <a:t>sign abnormalities</a:t>
            </a:r>
          </a:p>
          <a:p>
            <a:pPr lvl="1"/>
            <a:r>
              <a:rPr lang="en-US" sz="2900" dirty="0">
                <a:solidFill>
                  <a:srgbClr val="000000"/>
                </a:solidFill>
              </a:rPr>
              <a:t>D</a:t>
            </a:r>
            <a:r>
              <a:rPr lang="en-US" sz="2900" dirty="0" smtClean="0">
                <a:solidFill>
                  <a:srgbClr val="000000"/>
                </a:solidFill>
              </a:rPr>
              <a:t>ehydration</a:t>
            </a:r>
          </a:p>
          <a:p>
            <a:pPr lvl="1"/>
            <a:r>
              <a:rPr lang="en-US" sz="2900" dirty="0">
                <a:solidFill>
                  <a:srgbClr val="000000"/>
                </a:solidFill>
              </a:rPr>
              <a:t>L</a:t>
            </a:r>
            <a:r>
              <a:rPr lang="en-US" sz="2900" dirty="0" smtClean="0">
                <a:solidFill>
                  <a:srgbClr val="000000"/>
                </a:solidFill>
              </a:rPr>
              <a:t>ow estrogen/testosterone</a:t>
            </a:r>
            <a:endParaRPr lang="en-US" sz="2900" dirty="0">
              <a:solidFill>
                <a:srgbClr val="000000"/>
              </a:solidFill>
            </a:endParaRPr>
          </a:p>
          <a:p>
            <a:pPr lvl="1"/>
            <a:r>
              <a:rPr lang="en-US" sz="2900" dirty="0" smtClean="0">
                <a:solidFill>
                  <a:srgbClr val="000000"/>
                </a:solidFill>
              </a:rPr>
              <a:t>Anemia</a:t>
            </a:r>
            <a:endParaRPr lang="en-US" sz="2900" dirty="0">
              <a:solidFill>
                <a:srgbClr val="000000"/>
              </a:solidFill>
            </a:endParaRPr>
          </a:p>
          <a:p>
            <a:pPr lvl="1"/>
            <a:r>
              <a:rPr lang="en-US" sz="2900" dirty="0" smtClean="0">
                <a:solidFill>
                  <a:srgbClr val="000000"/>
                </a:solidFill>
              </a:rPr>
              <a:t>Excessive </a:t>
            </a:r>
            <a:r>
              <a:rPr lang="en-US" sz="2900" dirty="0">
                <a:solidFill>
                  <a:srgbClr val="000000"/>
                </a:solidFill>
              </a:rPr>
              <a:t>physical </a:t>
            </a:r>
            <a:r>
              <a:rPr lang="en-US" sz="2900" dirty="0" smtClean="0">
                <a:solidFill>
                  <a:srgbClr val="000000"/>
                </a:solidFill>
              </a:rPr>
              <a:t>activity</a:t>
            </a:r>
          </a:p>
          <a:p>
            <a:pPr lvl="1"/>
            <a:r>
              <a:rPr lang="en-US" sz="2900" dirty="0" err="1" smtClean="0">
                <a:solidFill>
                  <a:srgbClr val="000000"/>
                </a:solidFill>
              </a:rPr>
              <a:t>Bradycardia</a:t>
            </a:r>
            <a:r>
              <a:rPr lang="en-US" sz="2900" dirty="0" smtClean="0">
                <a:solidFill>
                  <a:srgbClr val="000000"/>
                </a:solidFill>
              </a:rPr>
              <a:t>/</a:t>
            </a:r>
            <a:r>
              <a:rPr lang="en-US" sz="2900" dirty="0" err="1" smtClean="0">
                <a:solidFill>
                  <a:srgbClr val="000000"/>
                </a:solidFill>
              </a:rPr>
              <a:t>arrythmias</a:t>
            </a:r>
            <a:r>
              <a:rPr lang="en-US" sz="2900" dirty="0" smtClean="0">
                <a:solidFill>
                  <a:srgbClr val="000000"/>
                </a:solidFill>
              </a:rPr>
              <a:t>/low BP</a:t>
            </a:r>
            <a:endParaRPr lang="en-US" sz="2900" dirty="0">
              <a:solidFill>
                <a:srgbClr val="000000"/>
              </a:solidFill>
            </a:endParaRPr>
          </a:p>
          <a:p>
            <a:pPr lvl="1"/>
            <a:r>
              <a:rPr lang="en-US" sz="2900" dirty="0" smtClean="0">
                <a:solidFill>
                  <a:srgbClr val="000000"/>
                </a:solidFill>
              </a:rPr>
              <a:t>Low bone density </a:t>
            </a:r>
            <a:endParaRPr lang="en-US" sz="2900" dirty="0">
              <a:solidFill>
                <a:srgbClr val="000000"/>
              </a:solidFill>
            </a:endParaRPr>
          </a:p>
          <a:p>
            <a:pPr lvl="1"/>
            <a:r>
              <a:rPr lang="en-US" sz="2900" dirty="0" smtClean="0">
                <a:solidFill>
                  <a:srgbClr val="000000"/>
                </a:solidFill>
              </a:rPr>
              <a:t>Feeling </a:t>
            </a:r>
            <a:r>
              <a:rPr lang="en-US" sz="2900" dirty="0">
                <a:solidFill>
                  <a:srgbClr val="000000"/>
                </a:solidFill>
              </a:rPr>
              <a:t>faint/dizzy, passing out, headaches, cold, constipation, lanugo, </a:t>
            </a:r>
            <a:r>
              <a:rPr lang="en-US" sz="2900" dirty="0" smtClean="0">
                <a:solidFill>
                  <a:srgbClr val="000000"/>
                </a:solidFill>
              </a:rPr>
              <a:t>tiredness</a:t>
            </a:r>
          </a:p>
          <a:p>
            <a:pPr lvl="1"/>
            <a:r>
              <a:rPr lang="en-US" sz="2900" dirty="0" smtClean="0">
                <a:solidFill>
                  <a:srgbClr val="000000"/>
                </a:solidFill>
              </a:rPr>
              <a:t>Kidney/Liver damage</a:t>
            </a:r>
          </a:p>
          <a:p>
            <a:pPr lvl="1"/>
            <a:r>
              <a:rPr lang="en-US" sz="2900" dirty="0" smtClean="0">
                <a:solidFill>
                  <a:srgbClr val="000000"/>
                </a:solidFill>
              </a:rPr>
              <a:t>Brain volume decrease</a:t>
            </a:r>
          </a:p>
          <a:p>
            <a:pPr lvl="1"/>
            <a:r>
              <a:rPr lang="en-US" sz="2900" dirty="0" smtClean="0">
                <a:solidFill>
                  <a:srgbClr val="000000"/>
                </a:solidFill>
              </a:rPr>
              <a:t>Death</a:t>
            </a:r>
            <a:endParaRPr lang="en-US" sz="2900" dirty="0">
              <a:solidFill>
                <a:srgbClr val="000000"/>
              </a:solidFill>
            </a:endParaRPr>
          </a:p>
        </p:txBody>
      </p:sp>
    </p:spTree>
    <p:extLst>
      <p:ext uri="{BB962C8B-B14F-4D97-AF65-F5344CB8AC3E}">
        <p14:creationId xmlns:p14="http://schemas.microsoft.com/office/powerpoint/2010/main" val="2499309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4201</TotalTime>
  <Words>9702</Words>
  <Application>Microsoft Macintosh PowerPoint</Application>
  <PresentationFormat>On-screen Show (4:3)</PresentationFormat>
  <Paragraphs>865</Paragraphs>
  <Slides>50</Slides>
  <Notes>48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 Associated Features</vt:lpstr>
      <vt:lpstr>AN – Associated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Tessa Cochetti-Ennis</dc:creator>
  <cp:lastModifiedBy>Catherine Walker</cp:lastModifiedBy>
  <cp:revision>176</cp:revision>
  <dcterms:created xsi:type="dcterms:W3CDTF">2014-05-26T22:20:26Z</dcterms:created>
  <dcterms:modified xsi:type="dcterms:W3CDTF">2016-07-08T18:38:13Z</dcterms:modified>
</cp:coreProperties>
</file>