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87"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4" r:id="rId16"/>
    <p:sldId id="375" r:id="rId17"/>
    <p:sldId id="376" r:id="rId18"/>
    <p:sldId id="377" r:id="rId19"/>
    <p:sldId id="378" r:id="rId20"/>
    <p:sldId id="379" r:id="rId21"/>
    <p:sldId id="380" r:id="rId22"/>
    <p:sldId id="381" r:id="rId23"/>
    <p:sldId id="382" r:id="rId24"/>
    <p:sldId id="387" r:id="rId25"/>
    <p:sldId id="383" r:id="rId26"/>
    <p:sldId id="384" r:id="rId27"/>
    <p:sldId id="38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 userDrawn="1">
          <p15:clr>
            <a:srgbClr val="A4A3A4"/>
          </p15:clr>
        </p15:guide>
        <p15:guide id="2" orient="horz" pos="3025" userDrawn="1">
          <p15:clr>
            <a:srgbClr val="A4A3A4"/>
          </p15:clr>
        </p15:guide>
        <p15:guide id="3" orient="horz" pos="1188" userDrawn="1">
          <p15:clr>
            <a:srgbClr val="A4A3A4"/>
          </p15:clr>
        </p15:guide>
        <p15:guide id="4" pos="5473" userDrawn="1">
          <p15:clr>
            <a:srgbClr val="A4A3A4"/>
          </p15:clr>
        </p15:guide>
        <p15:guide id="5" pos="432" userDrawn="1">
          <p15:clr>
            <a:srgbClr val="A4A3A4"/>
          </p15:clr>
        </p15:guide>
        <p15:guide id="6" pos="2776" userDrawn="1">
          <p15:clr>
            <a:srgbClr val="A4A3A4"/>
          </p15:clr>
        </p15:guide>
        <p15:guide id="7" orient="horz"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000000"/>
    <a:srgbClr val="836CA2"/>
    <a:srgbClr val="B9AFC8"/>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1120" autoAdjust="0"/>
  </p:normalViewPr>
  <p:slideViewPr>
    <p:cSldViewPr snapToGrid="0" snapToObjects="1">
      <p:cViewPr varScale="1">
        <p:scale>
          <a:sx n="111" d="100"/>
          <a:sy n="111" d="100"/>
        </p:scale>
        <p:origin x="210" y="96"/>
      </p:cViewPr>
      <p:guideLst>
        <p:guide orient="horz" pos="218"/>
        <p:guide orient="horz" pos="3025"/>
        <p:guide orient="horz" pos="1188"/>
        <p:guide pos="5473"/>
        <p:guide pos="432"/>
        <p:guide pos="2776"/>
        <p:guide orient="horz" pos="28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982044-5D26-E448-8696-F452F46A029F}" type="datetimeFigureOut">
              <a:rPr lang="en-US" smtClean="0"/>
              <a:t>7/29/2018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9F134-A476-8F42-B0AF-2FFFE6F2B415}" type="slidenum">
              <a:rPr lang="en-US" smtClean="0"/>
              <a:t>‹#›</a:t>
            </a:fld>
            <a:endParaRPr lang="en-US"/>
          </a:p>
        </p:txBody>
      </p:sp>
    </p:spTree>
    <p:extLst>
      <p:ext uri="{BB962C8B-B14F-4D97-AF65-F5344CB8AC3E}">
        <p14:creationId xmlns:p14="http://schemas.microsoft.com/office/powerpoint/2010/main" val="11764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69D94-2B78-F841-9B5E-78BC59F8D0BB}" type="datetimeFigureOut">
              <a:rPr lang="en-US" smtClean="0"/>
              <a:t>7/29/2018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B1B5E-696F-8A4A-9730-0DDA82FF5A34}" type="slidenum">
              <a:rPr lang="en-US" smtClean="0"/>
              <a:t>‹#›</a:t>
            </a:fld>
            <a:endParaRPr lang="en-US"/>
          </a:p>
        </p:txBody>
      </p:sp>
    </p:spTree>
    <p:extLst>
      <p:ext uri="{BB962C8B-B14F-4D97-AF65-F5344CB8AC3E}">
        <p14:creationId xmlns:p14="http://schemas.microsoft.com/office/powerpoint/2010/main" val="4211819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a:t>
            </a:r>
          </a:p>
          <a:p>
            <a:r>
              <a:rPr lang="en-US" dirty="0" smtClean="0"/>
              <a:t>World map showing the global distribution by WHO regions of rates for people in need of palliative care at end of life</a:t>
            </a:r>
          </a:p>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t>11</a:t>
            </a:fld>
            <a:endParaRPr lang="en-US"/>
          </a:p>
        </p:txBody>
      </p:sp>
    </p:spTree>
    <p:extLst>
      <p:ext uri="{BB962C8B-B14F-4D97-AF65-F5344CB8AC3E}">
        <p14:creationId xmlns:p14="http://schemas.microsoft.com/office/powerpoint/2010/main" val="19595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22</a:t>
            </a:r>
          </a:p>
          <a:p>
            <a:r>
              <a:rPr lang="en-US" dirty="0" smtClean="0"/>
              <a:t>Rates of children in need of palliative</a:t>
            </a:r>
            <a:r>
              <a:rPr lang="en-US" baseline="0" dirty="0" smtClean="0"/>
              <a:t> care at the end of life by World Bank country income groups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23</a:t>
            </a:fld>
            <a:endParaRPr lang="en-US"/>
          </a:p>
        </p:txBody>
      </p:sp>
    </p:spTree>
    <p:extLst>
      <p:ext uri="{BB962C8B-B14F-4D97-AF65-F5344CB8AC3E}">
        <p14:creationId xmlns:p14="http://schemas.microsoft.com/office/powerpoint/2010/main" val="42991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29</a:t>
            </a:r>
          </a:p>
          <a:p>
            <a:r>
              <a:rPr lang="en-US" dirty="0" smtClean="0"/>
              <a:t>Public health model for palliative</a:t>
            </a:r>
            <a:r>
              <a:rPr lang="en-US" baseline="0" dirty="0" smtClean="0"/>
              <a:t> </a:t>
            </a:r>
            <a:r>
              <a:rPr lang="en-US" baseline="0" smtClean="0"/>
              <a:t>care development</a:t>
            </a:r>
            <a:endParaRPr lang="en-US"/>
          </a:p>
        </p:txBody>
      </p:sp>
      <p:sp>
        <p:nvSpPr>
          <p:cNvPr id="4" name="Slide Number Placeholder 3"/>
          <p:cNvSpPr>
            <a:spLocks noGrp="1"/>
          </p:cNvSpPr>
          <p:nvPr>
            <p:ph type="sldNum" sz="quarter" idx="10"/>
          </p:nvPr>
        </p:nvSpPr>
        <p:spPr/>
        <p:txBody>
          <a:bodyPr/>
          <a:lstStyle/>
          <a:p>
            <a:fld id="{37D0B5C2-9AF3-C245-8C3E-3677A11E7125}" type="slidenum">
              <a:rPr lang="en-US" smtClean="0"/>
              <a:t>26</a:t>
            </a:fld>
            <a:endParaRPr lang="en-US"/>
          </a:p>
        </p:txBody>
      </p:sp>
    </p:spTree>
    <p:extLst>
      <p:ext uri="{BB962C8B-B14F-4D97-AF65-F5344CB8AC3E}">
        <p14:creationId xmlns:p14="http://schemas.microsoft.com/office/powerpoint/2010/main" val="253018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5414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7</a:t>
            </a:r>
          </a:p>
          <a:p>
            <a:r>
              <a:rPr lang="en-US" dirty="0" smtClean="0"/>
              <a:t>Distribution of adults in need of palliative</a:t>
            </a:r>
            <a:r>
              <a:rPr lang="en-US" baseline="0" dirty="0" smtClean="0"/>
              <a:t> care at the end of life by WHO regions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15</a:t>
            </a:fld>
            <a:endParaRPr lang="en-US"/>
          </a:p>
        </p:txBody>
      </p:sp>
    </p:spTree>
    <p:extLst>
      <p:ext uri="{BB962C8B-B14F-4D97-AF65-F5344CB8AC3E}">
        <p14:creationId xmlns:p14="http://schemas.microsoft.com/office/powerpoint/2010/main" val="173883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8</a:t>
            </a:r>
          </a:p>
          <a:p>
            <a:r>
              <a:rPr lang="en-US" dirty="0" smtClean="0"/>
              <a:t>Rates of adults in need of palliative care at the end of life by WHO region</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16</a:t>
            </a:fld>
            <a:endParaRPr lang="en-US"/>
          </a:p>
        </p:txBody>
      </p:sp>
    </p:spTree>
    <p:extLst>
      <p:ext uri="{BB962C8B-B14F-4D97-AF65-F5344CB8AC3E}">
        <p14:creationId xmlns:p14="http://schemas.microsoft.com/office/powerpoint/2010/main" val="380589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a:t>
            </a:r>
            <a:r>
              <a:rPr lang="en-US" baseline="0" dirty="0" smtClean="0"/>
              <a:t> 9</a:t>
            </a:r>
          </a:p>
          <a:p>
            <a:r>
              <a:rPr lang="en-US" baseline="0" dirty="0" smtClean="0"/>
              <a:t>Distribution of adults in need of palliative care at the end of life by WHO regions and disease categories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17</a:t>
            </a:fld>
            <a:endParaRPr lang="en-US"/>
          </a:p>
        </p:txBody>
      </p:sp>
    </p:spTree>
    <p:extLst>
      <p:ext uri="{BB962C8B-B14F-4D97-AF65-F5344CB8AC3E}">
        <p14:creationId xmlns:p14="http://schemas.microsoft.com/office/powerpoint/2010/main" val="77551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10</a:t>
            </a:r>
          </a:p>
          <a:p>
            <a:r>
              <a:rPr lang="en-US" dirty="0" smtClean="0"/>
              <a:t>Distribution</a:t>
            </a:r>
            <a:r>
              <a:rPr lang="en-US" baseline="0" dirty="0" smtClean="0"/>
              <a:t> of adults in need of palliative care at the end of life by World Bank country income groups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18</a:t>
            </a:fld>
            <a:endParaRPr lang="en-US"/>
          </a:p>
        </p:txBody>
      </p:sp>
    </p:spTree>
    <p:extLst>
      <p:ext uri="{BB962C8B-B14F-4D97-AF65-F5344CB8AC3E}">
        <p14:creationId xmlns:p14="http://schemas.microsoft.com/office/powerpoint/2010/main" val="411476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17</a:t>
            </a:r>
          </a:p>
          <a:p>
            <a:r>
              <a:rPr lang="en-US" dirty="0" smtClean="0"/>
              <a:t>Distribution of children in need of palliative care at</a:t>
            </a:r>
            <a:r>
              <a:rPr lang="en-US" baseline="0" dirty="0" smtClean="0"/>
              <a:t> the end of life by disease groups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19</a:t>
            </a:fld>
            <a:endParaRPr lang="en-US"/>
          </a:p>
        </p:txBody>
      </p:sp>
    </p:spTree>
    <p:extLst>
      <p:ext uri="{BB962C8B-B14F-4D97-AF65-F5344CB8AC3E}">
        <p14:creationId xmlns:p14="http://schemas.microsoft.com/office/powerpoint/2010/main" val="403046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18</a:t>
            </a:r>
          </a:p>
          <a:p>
            <a:r>
              <a:rPr lang="en-US" dirty="0" smtClean="0"/>
              <a:t>Distribution of children in need of palliative care at the end of life</a:t>
            </a:r>
            <a:r>
              <a:rPr lang="en-US" baseline="0" dirty="0" smtClean="0"/>
              <a:t> by WHO regions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20</a:t>
            </a:fld>
            <a:endParaRPr lang="en-US"/>
          </a:p>
        </p:txBody>
      </p:sp>
    </p:spTree>
    <p:extLst>
      <p:ext uri="{BB962C8B-B14F-4D97-AF65-F5344CB8AC3E}">
        <p14:creationId xmlns:p14="http://schemas.microsoft.com/office/powerpoint/2010/main" val="413253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19</a:t>
            </a:r>
          </a:p>
          <a:p>
            <a:r>
              <a:rPr lang="en-US" dirty="0" smtClean="0"/>
              <a:t>Rates of children</a:t>
            </a:r>
            <a:r>
              <a:rPr lang="en-US" baseline="0" dirty="0" smtClean="0"/>
              <a:t> in need of palliative care at the end of life by WHO regions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21</a:t>
            </a:fld>
            <a:endParaRPr lang="en-US"/>
          </a:p>
        </p:txBody>
      </p:sp>
    </p:spTree>
    <p:extLst>
      <p:ext uri="{BB962C8B-B14F-4D97-AF65-F5344CB8AC3E}">
        <p14:creationId xmlns:p14="http://schemas.microsoft.com/office/powerpoint/2010/main" val="131534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20</a:t>
            </a:r>
          </a:p>
          <a:p>
            <a:r>
              <a:rPr lang="en-US" dirty="0" smtClean="0"/>
              <a:t>Distribution</a:t>
            </a:r>
            <a:r>
              <a:rPr lang="en-US" baseline="0" dirty="0" smtClean="0"/>
              <a:t> of children in need of palliative care at the end of life by WHO regions and disease categories</a:t>
            </a:r>
            <a:endParaRPr lang="en-US" dirty="0"/>
          </a:p>
        </p:txBody>
      </p:sp>
      <p:sp>
        <p:nvSpPr>
          <p:cNvPr id="4" name="Slide Number Placeholder 3"/>
          <p:cNvSpPr>
            <a:spLocks noGrp="1"/>
          </p:cNvSpPr>
          <p:nvPr>
            <p:ph type="sldNum" sz="quarter" idx="10"/>
          </p:nvPr>
        </p:nvSpPr>
        <p:spPr/>
        <p:txBody>
          <a:bodyPr/>
          <a:lstStyle/>
          <a:p>
            <a:fld id="{37D0B5C2-9AF3-C245-8C3E-3677A11E7125}" type="slidenum">
              <a:rPr lang="en-US" smtClean="0"/>
              <a:t>22</a:t>
            </a:fld>
            <a:endParaRPr lang="en-US"/>
          </a:p>
        </p:txBody>
      </p:sp>
    </p:spTree>
    <p:extLst>
      <p:ext uri="{BB962C8B-B14F-4D97-AF65-F5344CB8AC3E}">
        <p14:creationId xmlns:p14="http://schemas.microsoft.com/office/powerpoint/2010/main" val="1537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0793" y="1700784"/>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0793" y="3069913"/>
            <a:ext cx="8006007" cy="221599"/>
          </a:xfrm>
        </p:spPr>
        <p:txBody>
          <a:bodyPr wrap="square" lIns="0" tIns="0" rIns="0" bIns="0" anchor="ctr" anchorCtr="0">
            <a:spAutoFit/>
          </a:bodyPr>
          <a:lstStyle>
            <a:lvl1pPr marL="0" indent="0" algn="l">
              <a:buNone/>
              <a:defRPr sz="1600" b="0" i="0" cap="none"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6" name="Text Placeholder 5"/>
          <p:cNvSpPr>
            <a:spLocks noGrp="1"/>
          </p:cNvSpPr>
          <p:nvPr>
            <p:ph type="body" sz="quarter" idx="11"/>
          </p:nvPr>
        </p:nvSpPr>
        <p:spPr>
          <a:xfrm>
            <a:off x="5006975" y="466754"/>
            <a:ext cx="3679825" cy="221599"/>
          </a:xfrm>
        </p:spPr>
        <p:txBody>
          <a:bodyPr anchor="ctr" anchorCtr="0">
            <a:spAutoFit/>
          </a:bodyPr>
          <a:lstStyle>
            <a:lvl1pPr marL="0" indent="0" algn="r">
              <a:buNone/>
              <a:defRPr sz="1600">
                <a:solidFill>
                  <a:schemeClr val="bg1"/>
                </a:solidFill>
              </a:defRPr>
            </a:lvl1pPr>
            <a:lvl2pPr marL="230188" indent="0">
              <a:buNone/>
              <a:defRPr/>
            </a:lvl2pPr>
          </a:lstStyle>
          <a:p>
            <a:pPr lvl="0"/>
            <a:r>
              <a:rPr lang="en-US" smtClean="0"/>
              <a:t>Click to edit Master text styles</a:t>
            </a:r>
          </a:p>
        </p:txBody>
      </p:sp>
    </p:spTree>
    <p:extLst>
      <p:ext uri="{BB962C8B-B14F-4D97-AF65-F5344CB8AC3E}">
        <p14:creationId xmlns:p14="http://schemas.microsoft.com/office/powerpoint/2010/main" val="18020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7" name="Title 1"/>
          <p:cNvSpPr>
            <a:spLocks noGrp="1"/>
          </p:cNvSpPr>
          <p:nvPr>
            <p:ph type="title"/>
          </p:nvPr>
        </p:nvSpPr>
        <p:spPr>
          <a:xfrm>
            <a:off x="457199" y="457200"/>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5" name="Text Placeholder 4"/>
          <p:cNvSpPr>
            <a:spLocks noGrp="1"/>
          </p:cNvSpPr>
          <p:nvPr>
            <p:ph type="body" sz="quarter" idx="20"/>
          </p:nvPr>
        </p:nvSpPr>
        <p:spPr>
          <a:xfrm>
            <a:off x="457200" y="951739"/>
            <a:ext cx="8229600" cy="218694"/>
          </a:xfrm>
        </p:spPr>
        <p:txBody>
          <a:bodyPr/>
          <a:lstStyle>
            <a:lvl1pPr marL="0" indent="0">
              <a:buNone/>
              <a:defRPr sz="1400"/>
            </a:lvl1pPr>
            <a:lvl2pPr marL="230188" indent="0">
              <a:buNone/>
              <a:defRPr/>
            </a:lvl2pPr>
          </a:lstStyle>
          <a:p>
            <a:pPr lvl="0"/>
            <a:r>
              <a:rPr lang="en-US" smtClean="0"/>
              <a:t>Click to edit Master text styles</a:t>
            </a:r>
          </a:p>
        </p:txBody>
      </p:sp>
      <p:sp>
        <p:nvSpPr>
          <p:cNvPr id="15" name="Content Placeholder 2"/>
          <p:cNvSpPr>
            <a:spLocks noGrp="1"/>
          </p:cNvSpPr>
          <p:nvPr>
            <p:ph sz="half" idx="21"/>
          </p:nvPr>
        </p:nvSpPr>
        <p:spPr>
          <a:xfrm>
            <a:off x="32004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6" name="Content Placeholder 2"/>
          <p:cNvSpPr>
            <a:spLocks noGrp="1"/>
          </p:cNvSpPr>
          <p:nvPr>
            <p:ph sz="half" idx="22"/>
          </p:nvPr>
        </p:nvSpPr>
        <p:spPr>
          <a:xfrm>
            <a:off x="59436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7"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8"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76119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9"/>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ctrTitle"/>
          </p:nvPr>
        </p:nvSpPr>
        <p:spPr>
          <a:xfrm>
            <a:off x="680794" y="1700785"/>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0794" y="3057627"/>
            <a:ext cx="8006007" cy="246173"/>
          </a:xfrm>
        </p:spPr>
        <p:txBody>
          <a:bodyPr wrap="square" lIns="0" tIns="0" rIns="0" bIns="0" anchor="ctr" anchorCtr="0">
            <a:spAutoFit/>
          </a:bodyPr>
          <a:lstStyle>
            <a:lvl1pPr marL="0" indent="0" algn="l">
              <a:buNone/>
              <a:defRPr sz="1600" b="0" i="0" cap="none"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dirty="0"/>
              <a:t>Click icon to add picture</a:t>
            </a:r>
          </a:p>
        </p:txBody>
      </p:sp>
      <p:sp>
        <p:nvSpPr>
          <p:cNvPr id="6" name="Text Placeholder 5"/>
          <p:cNvSpPr>
            <a:spLocks noGrp="1"/>
          </p:cNvSpPr>
          <p:nvPr>
            <p:ph type="body" sz="quarter" idx="11"/>
          </p:nvPr>
        </p:nvSpPr>
        <p:spPr>
          <a:xfrm>
            <a:off x="5006976" y="454468"/>
            <a:ext cx="3679825" cy="246173"/>
          </a:xfrm>
        </p:spPr>
        <p:txBody>
          <a:bodyPr anchor="ctr" anchorCtr="0">
            <a:spAutoFit/>
          </a:bodyPr>
          <a:lstStyle>
            <a:lvl1pPr marL="0" indent="0" algn="r">
              <a:buNone/>
              <a:defRPr sz="1600">
                <a:solidFill>
                  <a:schemeClr val="bg1"/>
                </a:solidFill>
              </a:defRPr>
            </a:lvl1pPr>
            <a:lvl2pPr marL="230183" indent="0">
              <a:buNone/>
              <a:defRPr/>
            </a:lvl2pPr>
          </a:lstStyle>
          <a:p>
            <a:pPr lvl="0"/>
            <a:r>
              <a:rPr lang="en-US"/>
              <a:t>Edit Master text styles</a:t>
            </a:r>
          </a:p>
        </p:txBody>
      </p:sp>
    </p:spTree>
    <p:extLst>
      <p:ext uri="{BB962C8B-B14F-4D97-AF65-F5344CB8AC3E}">
        <p14:creationId xmlns:p14="http://schemas.microsoft.com/office/powerpoint/2010/main" val="160295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 - Purple">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673068" y="3967842"/>
            <a:ext cx="348754" cy="24003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11" name="Rectangle 10"/>
          <p:cNvSpPr/>
          <p:nvPr userDrawn="1"/>
        </p:nvSpPr>
        <p:spPr>
          <a:xfrm>
            <a:off x="0" y="0"/>
            <a:ext cx="9144000" cy="39754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1379935"/>
            <a:ext cx="5943600" cy="1859909"/>
          </a:xfrm>
        </p:spPr>
        <p:txBody>
          <a:bodyPr anchor="t" anchorCtr="0">
            <a:normAutofit/>
          </a:bodyPr>
          <a:lstStyle>
            <a:lvl1pPr>
              <a:lnSpc>
                <a:spcPct val="90000"/>
              </a:lnSpc>
              <a:spcBef>
                <a:spcPts val="0"/>
              </a:spcBef>
              <a:defRPr sz="225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685800" y="4375153"/>
            <a:ext cx="5943600" cy="576072"/>
          </a:xfrm>
        </p:spPr>
        <p:txBody>
          <a:bodyPr>
            <a:normAutofit/>
          </a:bodyPr>
          <a:lstStyle>
            <a:lvl1pPr marL="0" indent="0" algn="l">
              <a:lnSpc>
                <a:spcPct val="125000"/>
              </a:lnSpc>
              <a:spcBef>
                <a:spcPts val="0"/>
              </a:spcBef>
              <a:buNone/>
              <a:defRPr sz="10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presentation subtitle or date</a:t>
            </a:r>
          </a:p>
        </p:txBody>
      </p:sp>
      <p:sp>
        <p:nvSpPr>
          <p:cNvPr id="20" name="Text Placeholder 10"/>
          <p:cNvSpPr>
            <a:spLocks noGrp="1"/>
          </p:cNvSpPr>
          <p:nvPr>
            <p:ph type="body" sz="quarter" idx="10" hasCustomPrompt="1"/>
          </p:nvPr>
        </p:nvSpPr>
        <p:spPr>
          <a:xfrm>
            <a:off x="685800" y="3393853"/>
            <a:ext cx="5943600" cy="509588"/>
          </a:xfrm>
        </p:spPr>
        <p:txBody>
          <a:bodyPr>
            <a:normAutofit/>
          </a:bodyPr>
          <a:lstStyle>
            <a:lvl1pPr indent="0">
              <a:lnSpc>
                <a:spcPct val="90000"/>
              </a:lnSpc>
              <a:spcBef>
                <a:spcPts val="0"/>
              </a:spcBef>
              <a:buFontTx/>
              <a:buNone/>
              <a:defRPr sz="1200" b="1" i="0" cap="all" baseline="0">
                <a:solidFill>
                  <a:schemeClr val="bg1"/>
                </a:solidFill>
                <a:latin typeface="Arial"/>
              </a:defRPr>
            </a:lvl1pPr>
          </a:lstStyle>
          <a:p>
            <a:pPr lvl="0"/>
            <a:r>
              <a:rPr lang="en-US" dirty="0"/>
              <a:t>Insert subheading here if needed</a:t>
            </a:r>
          </a:p>
        </p:txBody>
      </p:sp>
      <p:sp>
        <p:nvSpPr>
          <p:cNvPr id="21" name="Text Placeholder 18"/>
          <p:cNvSpPr>
            <a:spLocks noGrp="1"/>
          </p:cNvSpPr>
          <p:nvPr>
            <p:ph type="body" sz="quarter" idx="11" hasCustomPrompt="1"/>
          </p:nvPr>
        </p:nvSpPr>
        <p:spPr>
          <a:xfrm>
            <a:off x="4570415" y="466344"/>
            <a:ext cx="4116387" cy="561684"/>
          </a:xfrm>
        </p:spPr>
        <p:txBody>
          <a:bodyPr>
            <a:normAutofit/>
          </a:bodyPr>
          <a:lstStyle>
            <a:lvl1pPr algn="r">
              <a:spcBef>
                <a:spcPts val="0"/>
              </a:spcBef>
              <a:defRPr sz="1050">
                <a:solidFill>
                  <a:schemeClr val="bg1"/>
                </a:solidFill>
                <a:latin typeface="+mj-lt"/>
              </a:defRPr>
            </a:lvl1pPr>
          </a:lstStyle>
          <a:p>
            <a:pPr lvl="0"/>
            <a:r>
              <a:rPr lang="en-US" dirty="0"/>
              <a:t>Division Name</a:t>
            </a:r>
          </a:p>
        </p:txBody>
      </p:sp>
      <p:pic>
        <p:nvPicPr>
          <p:cNvPr id="12" name="Picture 11"/>
          <p:cNvPicPr>
            <a:picLocks noChangeAspect="1"/>
          </p:cNvPicPr>
          <p:nvPr userDrawn="1"/>
        </p:nvPicPr>
        <p:blipFill>
          <a:blip r:embed="rId2"/>
          <a:stretch>
            <a:fillRect/>
          </a:stretch>
        </p:blipFill>
        <p:spPr>
          <a:xfrm>
            <a:off x="539767" y="263237"/>
            <a:ext cx="1723001" cy="521208"/>
          </a:xfrm>
          <a:prstGeom prst="rect">
            <a:avLst/>
          </a:prstGeom>
        </p:spPr>
      </p:pic>
    </p:spTree>
    <p:extLst>
      <p:ext uri="{BB962C8B-B14F-4D97-AF65-F5344CB8AC3E}">
        <p14:creationId xmlns:p14="http://schemas.microsoft.com/office/powerpoint/2010/main" val="1950869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9" name="Content Placeholder 8"/>
          <p:cNvSpPr>
            <a:spLocks noGrp="1"/>
          </p:cNvSpPr>
          <p:nvPr>
            <p:ph sz="quarter" idx="13"/>
          </p:nvPr>
        </p:nvSpPr>
        <p:spPr>
          <a:xfrm>
            <a:off x="457199" y="1335024"/>
            <a:ext cx="8229601" cy="3027426"/>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1133491212"/>
      </p:ext>
    </p:extLst>
  </p:cSld>
  <p:clrMapOvr>
    <a:masterClrMapping/>
  </p:clrMapOvr>
  <p:extLst mod="1">
    <p:ext uri="{DCECCB84-F9BA-43D5-87BE-67443E8EF086}">
      <p15:sldGuideLst xmlns:p15="http://schemas.microsoft.com/office/powerpoint/2012/main">
        <p15:guide id="1" orient="horz" pos="2868" userDrawn="1">
          <p15:clr>
            <a:srgbClr val="FBAE40"/>
          </p15:clr>
        </p15:guide>
        <p15:guide id="2" pos="2880" userDrawn="1">
          <p15:clr>
            <a:srgbClr val="FBAE40"/>
          </p15:clr>
        </p15:guide>
        <p15:guide id="4"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022" y="1589103"/>
            <a:ext cx="8014059" cy="3066106"/>
          </a:xfrm>
        </p:spPr>
        <p:txBody>
          <a:bodyPr anchor="b" anchorCtr="0">
            <a:noAutofit/>
          </a:bodyPr>
          <a:lstStyle>
            <a:lvl1pPr algn="l">
              <a:defRPr sz="6400" b="1" cap="all">
                <a:solidFill>
                  <a:srgbClr val="FFFFFF"/>
                </a:solidFill>
              </a:defRPr>
            </a:lvl1pPr>
          </a:lstStyle>
          <a:p>
            <a:r>
              <a:rPr lang="en-US" smtClean="0"/>
              <a:t>Click to edit Master title style</a:t>
            </a:r>
            <a:endParaRPr lang="en-US" dirty="0"/>
          </a:p>
        </p:txBody>
      </p:sp>
      <p:sp>
        <p:nvSpPr>
          <p:cNvPr id="4"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98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5"/>
          </p:nvPr>
        </p:nvSpPr>
        <p:spPr>
          <a:xfrm>
            <a:off x="48006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214729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4572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0" name="Text Placeholder 11"/>
          <p:cNvSpPr>
            <a:spLocks noGrp="1"/>
          </p:cNvSpPr>
          <p:nvPr>
            <p:ph type="body" sz="quarter" idx="14"/>
          </p:nvPr>
        </p:nvSpPr>
        <p:spPr>
          <a:xfrm>
            <a:off x="48006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1" name="Content Placeholder 2"/>
          <p:cNvSpPr>
            <a:spLocks noGrp="1"/>
          </p:cNvSpPr>
          <p:nvPr>
            <p:ph sz="half" idx="15"/>
          </p:nvPr>
        </p:nvSpPr>
        <p:spPr>
          <a:xfrm>
            <a:off x="4800600" y="1673352"/>
            <a:ext cx="3886200" cy="2756157"/>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0" name="Content Placeholder 2"/>
          <p:cNvSpPr>
            <a:spLocks noGrp="1"/>
          </p:cNvSpPr>
          <p:nvPr>
            <p:ph sz="half" idx="1"/>
          </p:nvPr>
        </p:nvSpPr>
        <p:spPr>
          <a:xfrm>
            <a:off x="457199" y="1677460"/>
            <a:ext cx="3886200" cy="275204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42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8"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20400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6"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6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15368"/>
            <a:ext cx="5088731" cy="515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088730" y="0"/>
            <a:ext cx="4055270" cy="2938602"/>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853" h="2938602">
                <a:moveTo>
                  <a:pt x="0" y="0"/>
                </a:moveTo>
                <a:lnTo>
                  <a:pt x="4035853" y="0"/>
                </a:lnTo>
                <a:lnTo>
                  <a:pt x="4035853" y="2697096"/>
                </a:lnTo>
                <a:lnTo>
                  <a:pt x="431848" y="2696556"/>
                </a:lnTo>
                <a:cubicBezTo>
                  <a:pt x="397879" y="2770121"/>
                  <a:pt x="343870" y="2875126"/>
                  <a:pt x="334149" y="2895599"/>
                </a:cubicBezTo>
                <a:cubicBezTo>
                  <a:pt x="324428" y="2916072"/>
                  <a:pt x="321774" y="2936479"/>
                  <a:pt x="300051" y="2938463"/>
                </a:cubicBezTo>
                <a:cubicBezTo>
                  <a:pt x="278328" y="2940447"/>
                  <a:pt x="275806" y="2920996"/>
                  <a:pt x="260684" y="2893218"/>
                </a:cubicBezTo>
                <a:cubicBezTo>
                  <a:pt x="245562" y="2865440"/>
                  <a:pt x="186012" y="2752094"/>
                  <a:pt x="159550" y="2695594"/>
                </a:cubicBezTo>
                <a:lnTo>
                  <a:pt x="0" y="2697096"/>
                </a:lnTo>
                <a:lnTo>
                  <a:pt x="0" y="0"/>
                </a:lnTo>
                <a:close/>
              </a:path>
            </a:pathLst>
          </a:custGeom>
        </p:spPr>
        <p:txBody>
          <a:bodyPr anchor="ctr" anchorCtr="1"/>
          <a:lstStyle>
            <a:lvl1pPr marL="0" indent="0">
              <a:buNone/>
              <a:defRPr>
                <a:solidFill>
                  <a:schemeClr val="tx1"/>
                </a:solidFill>
              </a:defRPr>
            </a:lvl1pPr>
          </a:lstStyle>
          <a:p>
            <a:r>
              <a:rPr lang="en-US" smtClean="0"/>
              <a:t>Click icon to add picture</a:t>
            </a:r>
            <a:endParaRPr lang="en-US" dirty="0"/>
          </a:p>
        </p:txBody>
      </p:sp>
      <p:sp>
        <p:nvSpPr>
          <p:cNvPr id="14" name="Content Placeholder 12"/>
          <p:cNvSpPr>
            <a:spLocks noGrp="1"/>
          </p:cNvSpPr>
          <p:nvPr>
            <p:ph sz="quarter" idx="12" hasCustomPrompt="1"/>
          </p:nvPr>
        </p:nvSpPr>
        <p:spPr>
          <a:xfrm>
            <a:off x="5232081" y="3057526"/>
            <a:ext cx="3454718" cy="1466850"/>
          </a:xfrm>
        </p:spPr>
        <p:txBody>
          <a:bodyPr/>
          <a:lstStyle>
            <a:lvl1pPr marL="0" indent="0">
              <a:buNone/>
              <a:defRPr sz="1200" b="1">
                <a:solidFill>
                  <a:schemeClr val="tx1"/>
                </a:solidFill>
              </a:defRPr>
            </a:lvl1pPr>
            <a:lvl2pPr marL="0" indent="0">
              <a:buNone/>
              <a:defRPr sz="1200">
                <a:solidFill>
                  <a:schemeClr val="tx1"/>
                </a:solidFill>
              </a:defRPr>
            </a:lvl2pPr>
            <a:lvl3pPr marL="228600" indent="-228600">
              <a:buFont typeface="Arial" panose="020B0604020202020204" pitchFamily="34" charset="0"/>
              <a:buChar char="•"/>
              <a:defRPr sz="1200">
                <a:solidFill>
                  <a:schemeClr val="tx1"/>
                </a:solidFill>
              </a:defRPr>
            </a:lvl3pPr>
            <a:lvl4pPr marL="466344" indent="-223838">
              <a:buFont typeface="Arial" panose="020B0604020202020204" pitchFamily="34" charset="0"/>
              <a:buChar char="–"/>
              <a:defRPr sz="1200">
                <a:solidFill>
                  <a:schemeClr val="tx1"/>
                </a:solidFill>
              </a:defRPr>
            </a:lvl4pPr>
            <a:lvl5pPr marL="685800">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bg1"/>
                </a:solidFill>
              </a:defRPr>
            </a:lvl1pPr>
          </a:lstStyle>
          <a:p>
            <a:r>
              <a:rPr lang="en-US"/>
              <a:t>Division Name or Footer</a:t>
            </a:r>
            <a:endParaRPr lang="en-US" dirty="0"/>
          </a:p>
        </p:txBody>
      </p:sp>
      <p:sp>
        <p:nvSpPr>
          <p:cNvPr id="2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title"/>
          </p:nvPr>
        </p:nvSpPr>
        <p:spPr>
          <a:xfrm>
            <a:off x="457196" y="1179576"/>
            <a:ext cx="4105095" cy="261610"/>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5" name="Content Placeholder 12"/>
          <p:cNvSpPr>
            <a:spLocks noGrp="1"/>
          </p:cNvSpPr>
          <p:nvPr>
            <p:ph sz="quarter" idx="11"/>
          </p:nvPr>
        </p:nvSpPr>
        <p:spPr>
          <a:xfrm>
            <a:off x="457200" y="1490472"/>
            <a:ext cx="4105091" cy="27805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87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7174036" y="411061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p:cNvSpPr>
            <a:spLocks noGrp="1"/>
          </p:cNvSpPr>
          <p:nvPr>
            <p:ph type="pic" sz="quarter" idx="10"/>
          </p:nvPr>
        </p:nvSpPr>
        <p:spPr>
          <a:xfrm>
            <a:off x="0" y="2"/>
            <a:ext cx="9144000" cy="4021932"/>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021932">
                <a:moveTo>
                  <a:pt x="0" y="0"/>
                </a:moveTo>
                <a:lnTo>
                  <a:pt x="9144000" y="0"/>
                </a:lnTo>
                <a:lnTo>
                  <a:pt x="9144000" y="3790950"/>
                </a:lnTo>
                <a:lnTo>
                  <a:pt x="940594" y="3786188"/>
                </a:lnTo>
                <a:cubicBezTo>
                  <a:pt x="897334" y="3870326"/>
                  <a:pt x="872728" y="3931443"/>
                  <a:pt x="850106" y="3971924"/>
                </a:cubicBezTo>
                <a:cubicBezTo>
                  <a:pt x="827484" y="4012405"/>
                  <a:pt x="819544" y="4021932"/>
                  <a:pt x="804860" y="4021932"/>
                </a:cubicBezTo>
                <a:cubicBezTo>
                  <a:pt x="790176" y="4021932"/>
                  <a:pt x="778668" y="4001292"/>
                  <a:pt x="762000" y="3971923"/>
                </a:cubicBezTo>
                <a:cubicBezTo>
                  <a:pt x="738188" y="3930648"/>
                  <a:pt x="711200" y="3876675"/>
                  <a:pt x="669131" y="3786188"/>
                </a:cubicBezTo>
                <a:lnTo>
                  <a:pt x="0" y="3783806"/>
                </a:lnTo>
                <a:lnTo>
                  <a:pt x="0" y="0"/>
                </a:ln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4" name="TextBox 3"/>
          <p:cNvSpPr txBox="1"/>
          <p:nvPr userDrawn="1"/>
        </p:nvSpPr>
        <p:spPr>
          <a:xfrm>
            <a:off x="597655" y="4091570"/>
            <a:ext cx="3274130" cy="553998"/>
          </a:xfrm>
          <a:prstGeom prst="rect">
            <a:avLst/>
          </a:prstGeom>
          <a:noFill/>
        </p:spPr>
        <p:txBody>
          <a:bodyPr wrap="square" rtlCol="0">
            <a:spAutoFit/>
          </a:bodyPr>
          <a:lstStyle/>
          <a:p>
            <a:r>
              <a:rPr lang="en-US" sz="3000" b="1" dirty="0">
                <a:solidFill>
                  <a:srgbClr val="FFFFFF"/>
                </a:solidFill>
                <a:latin typeface="+mj-lt"/>
              </a:rPr>
              <a:t>THANK</a:t>
            </a:r>
            <a:r>
              <a:rPr lang="en-US" sz="3000" b="1" baseline="0" dirty="0">
                <a:solidFill>
                  <a:srgbClr val="FFFFFF"/>
                </a:solidFill>
                <a:latin typeface="+mj-lt"/>
              </a:rPr>
              <a:t> YOU</a:t>
            </a:r>
            <a:endParaRPr lang="en-US" sz="3000" b="1" dirty="0">
              <a:solidFill>
                <a:srgbClr val="FFFFFF"/>
              </a:solidFill>
              <a:latin typeface="+mj-lt"/>
            </a:endParaRPr>
          </a:p>
        </p:txBody>
      </p:sp>
    </p:spTree>
    <p:extLst>
      <p:ext uri="{BB962C8B-B14F-4D97-AF65-F5344CB8AC3E}">
        <p14:creationId xmlns:p14="http://schemas.microsoft.com/office/powerpoint/2010/main" val="2797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786384"/>
            <a:ext cx="8229600" cy="313932"/>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338016"/>
            <a:ext cx="8229599" cy="301420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1" name="Freeform 5"/>
          <p:cNvSpPr>
            <a:spLocks noEditPoints="1"/>
          </p:cNvSpPr>
          <p:nvPr/>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554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84" r:id="rId9"/>
    <p:sldLayoutId id="2147483687" r:id="rId10"/>
    <p:sldLayoutId id="2147483802" r:id="rId11"/>
    <p:sldLayoutId id="2147483803" r:id="rId12"/>
  </p:sldLayoutIdLst>
  <p:hf hdr="0" dt="0"/>
  <p:txStyles>
    <p:title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p:titleStyle>
    <p:body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2" userDrawn="1">
          <p15:clr>
            <a:srgbClr val="F26B43"/>
          </p15:clr>
        </p15:guide>
        <p15:guide id="2" pos="5472" userDrawn="1">
          <p15:clr>
            <a:srgbClr val="F26B43"/>
          </p15:clr>
        </p15:guide>
        <p15:guide id="3" orient="horz" pos="492" userDrawn="1">
          <p15:clr>
            <a:srgbClr val="F26B43"/>
          </p15:clr>
        </p15:guide>
        <p15:guide id="4" pos="288" userDrawn="1">
          <p15:clr>
            <a:srgbClr val="F26B43"/>
          </p15:clr>
        </p15:guide>
        <p15:guide id="5" orient="horz" pos="2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016" y="1419472"/>
            <a:ext cx="8548343" cy="408702"/>
          </a:xfrm>
        </p:spPr>
        <p:txBody>
          <a:bodyPr/>
          <a:lstStyle/>
          <a:p>
            <a:pPr algn="ctr"/>
            <a:r>
              <a:rPr lang="en-US" sz="3200" dirty="0">
                <a:solidFill>
                  <a:schemeClr val="bg1"/>
                </a:solidFill>
              </a:rPr>
              <a:t>Global Palliative Care</a:t>
            </a:r>
          </a:p>
        </p:txBody>
      </p:sp>
      <p:pic>
        <p:nvPicPr>
          <p:cNvPr id="8" name="Picture Placeholder 7"/>
          <p:cNvPicPr>
            <a:picLocks noGrp="1" noChangeAspect="1"/>
          </p:cNvPicPr>
          <p:nvPr>
            <p:ph type="pic" sz="quarter" idx="10"/>
          </p:nvPr>
        </p:nvPicPr>
        <p:blipFill>
          <a:blip r:embed="rId2"/>
          <a:srcRect t="32328" b="32328"/>
          <a:stretch>
            <a:fillRect/>
          </a:stretch>
        </p:blipFill>
        <p:spPr/>
      </p:pic>
      <p:sp>
        <p:nvSpPr>
          <p:cNvPr id="2" name="Rectangle 1"/>
          <p:cNvSpPr/>
          <p:nvPr/>
        </p:nvSpPr>
        <p:spPr>
          <a:xfrm>
            <a:off x="680794" y="2349545"/>
            <a:ext cx="4216670" cy="1200329"/>
          </a:xfrm>
          <a:prstGeom prst="rect">
            <a:avLst/>
          </a:prstGeom>
        </p:spPr>
        <p:txBody>
          <a:bodyPr wrap="square">
            <a:spAutoFit/>
          </a:bodyPr>
          <a:lstStyle/>
          <a:p>
            <a:pPr defTabSz="457189"/>
            <a:r>
              <a:rPr lang="en-US" sz="1200" dirty="0" smtClean="0">
                <a:solidFill>
                  <a:schemeClr val="bg1"/>
                </a:solidFill>
                <a:latin typeface="Arial"/>
              </a:rPr>
              <a:t>Joseph Lowy, MD</a:t>
            </a:r>
          </a:p>
          <a:p>
            <a:pPr defTabSz="457189"/>
            <a:r>
              <a:rPr lang="en-US" sz="1200" dirty="0" smtClean="0">
                <a:solidFill>
                  <a:schemeClr val="bg1"/>
                </a:solidFill>
                <a:latin typeface="Arial"/>
              </a:rPr>
              <a:t>Clinical Professor of Medicine</a:t>
            </a:r>
          </a:p>
          <a:p>
            <a:pPr defTabSz="457189"/>
            <a:r>
              <a:rPr lang="en-US" sz="1200" dirty="0" smtClean="0">
                <a:solidFill>
                  <a:schemeClr val="bg1"/>
                </a:solidFill>
                <a:latin typeface="Arial"/>
              </a:rPr>
              <a:t>Director, Palliative Care Services</a:t>
            </a:r>
          </a:p>
          <a:p>
            <a:pPr defTabSz="457189"/>
            <a:r>
              <a:rPr lang="en-US" sz="1200" dirty="0" smtClean="0">
                <a:solidFill>
                  <a:schemeClr val="bg1"/>
                </a:solidFill>
                <a:latin typeface="Arial"/>
              </a:rPr>
              <a:t>Chair, Ethics Committee</a:t>
            </a:r>
          </a:p>
          <a:p>
            <a:pPr defTabSz="457189"/>
            <a:r>
              <a:rPr lang="en-US" sz="1200" dirty="0" smtClean="0">
                <a:solidFill>
                  <a:schemeClr val="bg1"/>
                </a:solidFill>
                <a:latin typeface="Arial"/>
              </a:rPr>
              <a:t>NYU </a:t>
            </a:r>
            <a:r>
              <a:rPr lang="en-US" sz="1200" dirty="0" err="1" smtClean="0">
                <a:solidFill>
                  <a:schemeClr val="bg1"/>
                </a:solidFill>
                <a:latin typeface="Arial"/>
              </a:rPr>
              <a:t>Langone</a:t>
            </a:r>
            <a:r>
              <a:rPr lang="en-US" sz="1200" dirty="0" smtClean="0">
                <a:solidFill>
                  <a:schemeClr val="bg1"/>
                </a:solidFill>
                <a:latin typeface="Arial"/>
              </a:rPr>
              <a:t> Health </a:t>
            </a:r>
          </a:p>
          <a:p>
            <a:pPr defTabSz="457189"/>
            <a:r>
              <a:rPr lang="en-US" sz="1200" dirty="0" smtClean="0">
                <a:solidFill>
                  <a:schemeClr val="bg1"/>
                </a:solidFill>
                <a:latin typeface="Arial"/>
              </a:rPr>
              <a:t>July 23, </a:t>
            </a:r>
            <a:r>
              <a:rPr lang="en-US" sz="1200" dirty="0">
                <a:solidFill>
                  <a:srgbClr val="FFFFFF"/>
                </a:solidFill>
                <a:latin typeface="Arial"/>
              </a:rPr>
              <a:t>2018</a:t>
            </a:r>
            <a:endParaRPr lang="en-US" sz="1200" dirty="0">
              <a:solidFill>
                <a:srgbClr val="53565A"/>
              </a:solidFill>
              <a:latin typeface="Arial"/>
            </a:endParaRPr>
          </a:p>
        </p:txBody>
      </p:sp>
    </p:spTree>
    <p:extLst>
      <p:ext uri="{BB962C8B-B14F-4D97-AF65-F5344CB8AC3E}">
        <p14:creationId xmlns:p14="http://schemas.microsoft.com/office/powerpoint/2010/main" val="153690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Member States are grouped in 6 regions</a:t>
            </a:r>
          </a:p>
        </p:txBody>
      </p:sp>
      <p:sp>
        <p:nvSpPr>
          <p:cNvPr id="5" name="Content Placeholder 4"/>
          <p:cNvSpPr>
            <a:spLocks noGrp="1"/>
          </p:cNvSpPr>
          <p:nvPr>
            <p:ph sz="quarter" idx="13"/>
          </p:nvPr>
        </p:nvSpPr>
        <p:spPr/>
        <p:txBody>
          <a:bodyPr/>
          <a:lstStyle/>
          <a:p>
            <a:r>
              <a:rPr lang="en-US" dirty="0"/>
              <a:t>AMRO-Region of the Americas</a:t>
            </a:r>
          </a:p>
          <a:p>
            <a:r>
              <a:rPr lang="en-US" dirty="0"/>
              <a:t>AFRO-African Region</a:t>
            </a:r>
          </a:p>
          <a:p>
            <a:r>
              <a:rPr lang="en-US" dirty="0"/>
              <a:t>EMRO-Eastern Mediterranean Region</a:t>
            </a:r>
          </a:p>
          <a:p>
            <a:r>
              <a:rPr lang="en-US" dirty="0"/>
              <a:t>EURO-European Region</a:t>
            </a:r>
          </a:p>
          <a:p>
            <a:r>
              <a:rPr lang="en-US" dirty="0"/>
              <a:t>SEARO-Southeast Asia Region</a:t>
            </a:r>
          </a:p>
          <a:p>
            <a:r>
              <a:rPr lang="en-US" dirty="0"/>
              <a:t>WPRO-Western Pacific Region</a:t>
            </a:r>
          </a:p>
          <a:p>
            <a:endParaRPr lang="en-US" dirty="0"/>
          </a:p>
        </p:txBody>
      </p:sp>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10</a:t>
            </a:fld>
            <a:endParaRPr lang="en-US" dirty="0"/>
          </a:p>
        </p:txBody>
      </p:sp>
    </p:spTree>
    <p:extLst>
      <p:ext uri="{BB962C8B-B14F-4D97-AF65-F5344CB8AC3E}">
        <p14:creationId xmlns:p14="http://schemas.microsoft.com/office/powerpoint/2010/main" val="351236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11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23"/>
            <a:ext cx="9144000" cy="516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59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12</a:t>
            </a:fld>
            <a:endParaRPr lang="en-US" dirty="0"/>
          </a:p>
        </p:txBody>
      </p:sp>
      <p:pic>
        <p:nvPicPr>
          <p:cNvPr id="4" name="Picture 3"/>
          <p:cNvPicPr>
            <a:picLocks noChangeAspect="1"/>
          </p:cNvPicPr>
          <p:nvPr/>
        </p:nvPicPr>
        <p:blipFill>
          <a:blip r:embed="rId2"/>
          <a:stretch>
            <a:fillRect/>
          </a:stretch>
        </p:blipFill>
        <p:spPr>
          <a:xfrm>
            <a:off x="0" y="-1"/>
            <a:ext cx="9144000" cy="5284923"/>
          </a:xfrm>
          <a:prstGeom prst="rect">
            <a:avLst/>
          </a:prstGeom>
        </p:spPr>
      </p:pic>
    </p:spTree>
    <p:extLst>
      <p:ext uri="{BB962C8B-B14F-4D97-AF65-F5344CB8AC3E}">
        <p14:creationId xmlns:p14="http://schemas.microsoft.com/office/powerpoint/2010/main" val="1691348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101601" y="-146959"/>
            <a:ext cx="9339943" cy="5401130"/>
          </a:xfrm>
          <a:prstGeom prst="rect">
            <a:avLst/>
          </a:prstGeom>
        </p:spPr>
      </p:pic>
    </p:spTree>
    <p:extLst>
      <p:ext uri="{BB962C8B-B14F-4D97-AF65-F5344CB8AC3E}">
        <p14:creationId xmlns:p14="http://schemas.microsoft.com/office/powerpoint/2010/main" val="110351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14</a:t>
            </a:fld>
            <a:endParaRPr lang="en-US" dirty="0"/>
          </a:p>
        </p:txBody>
      </p:sp>
      <p:pic>
        <p:nvPicPr>
          <p:cNvPr id="4" name="Picture 3"/>
          <p:cNvPicPr>
            <a:picLocks noChangeAspect="1"/>
          </p:cNvPicPr>
          <p:nvPr/>
        </p:nvPicPr>
        <p:blipFill>
          <a:blip r:embed="rId2"/>
          <a:stretch>
            <a:fillRect/>
          </a:stretch>
        </p:blipFill>
        <p:spPr>
          <a:xfrm>
            <a:off x="0" y="56244"/>
            <a:ext cx="9144000" cy="5087256"/>
          </a:xfrm>
          <a:prstGeom prst="rect">
            <a:avLst/>
          </a:prstGeom>
        </p:spPr>
      </p:pic>
    </p:spTree>
    <p:extLst>
      <p:ext uri="{BB962C8B-B14F-4D97-AF65-F5344CB8AC3E}">
        <p14:creationId xmlns:p14="http://schemas.microsoft.com/office/powerpoint/2010/main" val="157229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68192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29240" b="23977"/>
          <a:stretch/>
        </p:blipFill>
        <p:spPr>
          <a:xfrm>
            <a:off x="0" y="-104775"/>
            <a:ext cx="9144000" cy="5143500"/>
          </a:xfrm>
          <a:prstGeom prst="rect">
            <a:avLst/>
          </a:prstGeom>
          <a:noFill/>
          <a:ln>
            <a:noFill/>
          </a:ln>
        </p:spPr>
      </p:pic>
    </p:spTree>
    <p:extLst>
      <p:ext uri="{BB962C8B-B14F-4D97-AF65-F5344CB8AC3E}">
        <p14:creationId xmlns:p14="http://schemas.microsoft.com/office/powerpoint/2010/main" val="412311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3" name="Picture 2"/>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708546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96860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4638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76900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000125"/>
            <a:ext cx="9144000" cy="5143500"/>
          </a:xfrm>
          <a:prstGeom prst="rect">
            <a:avLst/>
          </a:prstGeom>
        </p:spPr>
      </p:pic>
    </p:spTree>
    <p:extLst>
      <p:ext uri="{BB962C8B-B14F-4D97-AF65-F5344CB8AC3E}">
        <p14:creationId xmlns:p14="http://schemas.microsoft.com/office/powerpoint/2010/main" val="445592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64264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66725"/>
            <a:ext cx="9144000" cy="5591175"/>
          </a:xfrm>
          <a:prstGeom prst="rect">
            <a:avLst/>
          </a:prstGeom>
        </p:spPr>
      </p:pic>
    </p:spTree>
    <p:extLst>
      <p:ext uri="{BB962C8B-B14F-4D97-AF65-F5344CB8AC3E}">
        <p14:creationId xmlns:p14="http://schemas.microsoft.com/office/powerpoint/2010/main" val="192311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13711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6523"/>
            <a:ext cx="8229602" cy="445477"/>
          </a:xfrm>
        </p:spPr>
        <p:txBody>
          <a:bodyPr/>
          <a:lstStyle/>
          <a:p>
            <a:endParaRPr lang="en-US" dirty="0"/>
          </a:p>
        </p:txBody>
      </p:sp>
      <p:pic>
        <p:nvPicPr>
          <p:cNvPr id="6" name="Content Placeholder 5"/>
          <p:cNvPicPr>
            <a:picLocks noGrp="1" noChangeAspect="1"/>
          </p:cNvPicPr>
          <p:nvPr>
            <p:ph sz="quarter" idx="13"/>
          </p:nvPr>
        </p:nvPicPr>
        <p:blipFill>
          <a:blip r:embed="rId2"/>
          <a:stretch>
            <a:fillRect/>
          </a:stretch>
        </p:blipFill>
        <p:spPr>
          <a:xfrm>
            <a:off x="363415" y="316523"/>
            <a:ext cx="8229600" cy="4303102"/>
          </a:xfrm>
          <a:prstGeom prst="rect">
            <a:avLst/>
          </a:prstGeom>
        </p:spPr>
      </p:pic>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24</a:t>
            </a:fld>
            <a:endParaRPr lang="en-US" dirty="0"/>
          </a:p>
        </p:txBody>
      </p:sp>
    </p:spTree>
    <p:extLst>
      <p:ext uri="{BB962C8B-B14F-4D97-AF65-F5344CB8AC3E}">
        <p14:creationId xmlns:p14="http://schemas.microsoft.com/office/powerpoint/2010/main" val="85550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5" name="Content Placeholder 4"/>
          <p:cNvSpPr>
            <a:spLocks noGrp="1"/>
          </p:cNvSpPr>
          <p:nvPr>
            <p:ph sz="quarter" idx="13"/>
          </p:nvPr>
        </p:nvSpPr>
        <p:spPr/>
        <p:txBody>
          <a:bodyPr/>
          <a:lstStyle/>
          <a:p>
            <a:r>
              <a:rPr lang="en-US" dirty="0"/>
              <a:t>&gt;20 million(37% total deaths) estimated to need PC annually</a:t>
            </a:r>
          </a:p>
          <a:p>
            <a:r>
              <a:rPr lang="en-US" dirty="0"/>
              <a:t>Majority are adults&gt;60, 6% are children(1.2mill)</a:t>
            </a:r>
          </a:p>
          <a:p>
            <a:r>
              <a:rPr lang="en-US" dirty="0"/>
              <a:t>78% of adults and 98% of children in need of PC are low to mid income but highest rates are in high-income groups </a:t>
            </a:r>
          </a:p>
          <a:p>
            <a:r>
              <a:rPr lang="en-US" dirty="0" err="1"/>
              <a:t>Noncommunicable</a:t>
            </a:r>
            <a:r>
              <a:rPr lang="en-US" dirty="0"/>
              <a:t> diseases represent 90% of burden of end of life(cancer and progressive </a:t>
            </a:r>
            <a:r>
              <a:rPr lang="en-US" dirty="0" err="1"/>
              <a:t>nonmaligant</a:t>
            </a:r>
            <a:r>
              <a:rPr lang="en-US" dirty="0"/>
              <a:t>: cardiovascular, COPD, diabetes…) except in Africa where HIV/AIDS contributes 42% of </a:t>
            </a:r>
            <a:r>
              <a:rPr lang="en-US" dirty="0" smtClean="0"/>
              <a:t>burden</a:t>
            </a:r>
          </a:p>
          <a:p>
            <a:r>
              <a:rPr lang="en-US" dirty="0" smtClean="0"/>
              <a:t>The majority of the world has isolated provision of palliative care or worse</a:t>
            </a:r>
            <a:endParaRPr lang="en-US" dirty="0"/>
          </a:p>
          <a:p>
            <a:endParaRPr lang="en-US" dirty="0"/>
          </a:p>
        </p:txBody>
      </p:sp>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25</a:t>
            </a:fld>
            <a:endParaRPr lang="en-US" dirty="0"/>
          </a:p>
        </p:txBody>
      </p:sp>
    </p:spTree>
    <p:extLst>
      <p:ext uri="{BB962C8B-B14F-4D97-AF65-F5344CB8AC3E}">
        <p14:creationId xmlns:p14="http://schemas.microsoft.com/office/powerpoint/2010/main" val="653609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12831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l="12597" r="12597"/>
          <a:stretch>
            <a:fillRect/>
          </a:stretch>
        </p:blipFill>
        <p:spPr>
          <a:xfrm>
            <a:off x="0" y="-2074"/>
            <a:ext cx="9144000" cy="4033231"/>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9330 w 9144000"/>
              <a:gd name="connsiteY0" fmla="*/ 0 h 5365540"/>
              <a:gd name="connsiteX1" fmla="*/ 9144000 w 9144000"/>
              <a:gd name="connsiteY1" fmla="*/ 1343608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1866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933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27992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27992 h 5384201"/>
              <a:gd name="connsiteX0" fmla="*/ 6949 w 9144000"/>
              <a:gd name="connsiteY0" fmla="*/ 894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6949 w 9144000"/>
              <a:gd name="connsiteY9" fmla="*/ 8941 h 5384201"/>
              <a:gd name="connsiteX0" fmla="*/ 6949 w 9144000"/>
              <a:gd name="connsiteY0" fmla="*/ 0 h 5375260"/>
              <a:gd name="connsiteX1" fmla="*/ 9144000 w 9144000"/>
              <a:gd name="connsiteY1" fmla="*/ 584 h 5375260"/>
              <a:gd name="connsiteX2" fmla="*/ 9144000 w 9144000"/>
              <a:gd name="connsiteY2" fmla="*/ 5144278 h 5375260"/>
              <a:gd name="connsiteX3" fmla="*/ 940594 w 9144000"/>
              <a:gd name="connsiteY3" fmla="*/ 5139516 h 5375260"/>
              <a:gd name="connsiteX4" fmla="*/ 850106 w 9144000"/>
              <a:gd name="connsiteY4" fmla="*/ 5325252 h 5375260"/>
              <a:gd name="connsiteX5" fmla="*/ 804860 w 9144000"/>
              <a:gd name="connsiteY5" fmla="*/ 5375260 h 5375260"/>
              <a:gd name="connsiteX6" fmla="*/ 762000 w 9144000"/>
              <a:gd name="connsiteY6" fmla="*/ 5325251 h 5375260"/>
              <a:gd name="connsiteX7" fmla="*/ 669131 w 9144000"/>
              <a:gd name="connsiteY7" fmla="*/ 5139516 h 5375260"/>
              <a:gd name="connsiteX8" fmla="*/ 0 w 9144000"/>
              <a:gd name="connsiteY8" fmla="*/ 5137134 h 5375260"/>
              <a:gd name="connsiteX9" fmla="*/ 6949 w 9144000"/>
              <a:gd name="connsiteY9" fmla="*/ 0 h 5375260"/>
              <a:gd name="connsiteX0" fmla="*/ 2186 w 9144000"/>
              <a:gd name="connsiteY0" fmla="*/ 0 h 5377641"/>
              <a:gd name="connsiteX1" fmla="*/ 9144000 w 9144000"/>
              <a:gd name="connsiteY1" fmla="*/ 2965 h 5377641"/>
              <a:gd name="connsiteX2" fmla="*/ 9144000 w 9144000"/>
              <a:gd name="connsiteY2" fmla="*/ 5146659 h 5377641"/>
              <a:gd name="connsiteX3" fmla="*/ 940594 w 9144000"/>
              <a:gd name="connsiteY3" fmla="*/ 5141897 h 5377641"/>
              <a:gd name="connsiteX4" fmla="*/ 850106 w 9144000"/>
              <a:gd name="connsiteY4" fmla="*/ 5327633 h 5377641"/>
              <a:gd name="connsiteX5" fmla="*/ 804860 w 9144000"/>
              <a:gd name="connsiteY5" fmla="*/ 5377641 h 5377641"/>
              <a:gd name="connsiteX6" fmla="*/ 762000 w 9144000"/>
              <a:gd name="connsiteY6" fmla="*/ 5327632 h 5377641"/>
              <a:gd name="connsiteX7" fmla="*/ 669131 w 9144000"/>
              <a:gd name="connsiteY7" fmla="*/ 5141897 h 5377641"/>
              <a:gd name="connsiteX8" fmla="*/ 0 w 9144000"/>
              <a:gd name="connsiteY8" fmla="*/ 5139515 h 5377641"/>
              <a:gd name="connsiteX9" fmla="*/ 2186 w 9144000"/>
              <a:gd name="connsiteY9" fmla="*/ 0 h 53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377641">
                <a:moveTo>
                  <a:pt x="2186" y="0"/>
                </a:moveTo>
                <a:lnTo>
                  <a:pt x="9144000" y="2965"/>
                </a:lnTo>
                <a:lnTo>
                  <a:pt x="9144000" y="5146659"/>
                </a:lnTo>
                <a:lnTo>
                  <a:pt x="940594" y="5141897"/>
                </a:lnTo>
                <a:cubicBezTo>
                  <a:pt x="897334" y="5226035"/>
                  <a:pt x="872728" y="5287152"/>
                  <a:pt x="850106" y="5327633"/>
                </a:cubicBezTo>
                <a:cubicBezTo>
                  <a:pt x="827484" y="5368114"/>
                  <a:pt x="819544" y="5377641"/>
                  <a:pt x="804860" y="5377641"/>
                </a:cubicBezTo>
                <a:cubicBezTo>
                  <a:pt x="790176" y="5377641"/>
                  <a:pt x="778668" y="5357001"/>
                  <a:pt x="762000" y="5327632"/>
                </a:cubicBezTo>
                <a:cubicBezTo>
                  <a:pt x="738188" y="5286357"/>
                  <a:pt x="711200" y="5232384"/>
                  <a:pt x="669131" y="5141897"/>
                </a:cubicBezTo>
                <a:lnTo>
                  <a:pt x="0" y="5139515"/>
                </a:lnTo>
                <a:cubicBezTo>
                  <a:pt x="2316" y="3427137"/>
                  <a:pt x="-130" y="1712378"/>
                  <a:pt x="2186" y="0"/>
                </a:cubicBezTo>
                <a:close/>
              </a:path>
            </a:pathLst>
          </a:custGeom>
        </p:spPr>
      </p:pic>
    </p:spTree>
    <p:extLst>
      <p:ext uri="{BB962C8B-B14F-4D97-AF65-F5344CB8AC3E}">
        <p14:creationId xmlns:p14="http://schemas.microsoft.com/office/powerpoint/2010/main" val="73323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Purpose</a:t>
            </a:r>
          </a:p>
        </p:txBody>
      </p:sp>
      <p:sp>
        <p:nvSpPr>
          <p:cNvPr id="5" name="Content Placeholder 4"/>
          <p:cNvSpPr>
            <a:spLocks noGrp="1"/>
          </p:cNvSpPr>
          <p:nvPr>
            <p:ph sz="quarter" idx="13"/>
          </p:nvPr>
        </p:nvSpPr>
        <p:spPr/>
        <p:txBody>
          <a:bodyPr/>
          <a:lstStyle/>
          <a:p>
            <a:r>
              <a:rPr lang="en-US" dirty="0"/>
              <a:t>What is palliative care?</a:t>
            </a:r>
          </a:p>
          <a:p>
            <a:r>
              <a:rPr lang="en-US" dirty="0"/>
              <a:t>Why is palliative care a human rights issue?</a:t>
            </a:r>
          </a:p>
          <a:p>
            <a:r>
              <a:rPr lang="en-US" dirty="0"/>
              <a:t>What are the main diseases requiring palliative care? </a:t>
            </a:r>
          </a:p>
          <a:p>
            <a:r>
              <a:rPr lang="en-US" dirty="0"/>
              <a:t>What is the need for palliative care?</a:t>
            </a:r>
          </a:p>
          <a:p>
            <a:r>
              <a:rPr lang="en-US" dirty="0"/>
              <a:t>What are the barriers to palliative care?</a:t>
            </a:r>
          </a:p>
          <a:p>
            <a:r>
              <a:rPr lang="en-US" dirty="0"/>
              <a:t>Where is palliative care currently available</a:t>
            </a:r>
            <a:r>
              <a:rPr lang="en-US" dirty="0" smtClean="0"/>
              <a:t>?</a:t>
            </a:r>
          </a:p>
          <a:p>
            <a:r>
              <a:rPr lang="en-US" dirty="0" smtClean="0"/>
              <a:t>What </a:t>
            </a:r>
            <a:r>
              <a:rPr lang="en-US" dirty="0"/>
              <a:t>are the models of palliative care worldwide?</a:t>
            </a:r>
          </a:p>
          <a:p>
            <a:r>
              <a:rPr lang="en-US" dirty="0"/>
              <a:t> What resources are devoted to palliative care</a:t>
            </a:r>
            <a:r>
              <a:rPr lang="en-US" dirty="0" smtClean="0"/>
              <a:t>?</a:t>
            </a:r>
          </a:p>
          <a:p>
            <a:r>
              <a:rPr lang="en-US" dirty="0" smtClean="0"/>
              <a:t>What </a:t>
            </a:r>
            <a:r>
              <a:rPr lang="en-US" dirty="0"/>
              <a:t>is the way forward? </a:t>
            </a:r>
          </a:p>
          <a:p>
            <a:endParaRPr lang="en-US" dirty="0"/>
          </a:p>
        </p:txBody>
      </p:sp>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3</a:t>
            </a:fld>
            <a:endParaRPr lang="en-US" dirty="0"/>
          </a:p>
        </p:txBody>
      </p:sp>
    </p:spTree>
    <p:extLst>
      <p:ext uri="{BB962C8B-B14F-4D97-AF65-F5344CB8AC3E}">
        <p14:creationId xmlns:p14="http://schemas.microsoft.com/office/powerpoint/2010/main" val="241234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Palliative Care</a:t>
            </a:r>
          </a:p>
        </p:txBody>
      </p:sp>
      <p:sp>
        <p:nvSpPr>
          <p:cNvPr id="3" name="Content Placeholder 2"/>
          <p:cNvSpPr>
            <a:spLocks noGrp="1"/>
          </p:cNvSpPr>
          <p:nvPr>
            <p:ph sz="quarter" idx="13"/>
          </p:nvPr>
        </p:nvSpPr>
        <p:spPr/>
        <p:txBody>
          <a:bodyPr/>
          <a:lstStyle/>
          <a:p>
            <a:r>
              <a:rPr lang="en-US" dirty="0"/>
              <a:t> provides relief from pain and other distressing symptoms; </a:t>
            </a:r>
          </a:p>
          <a:p>
            <a:r>
              <a:rPr lang="en-US" dirty="0"/>
              <a:t> affirms life and regards dying as a normal process; </a:t>
            </a:r>
          </a:p>
          <a:p>
            <a:r>
              <a:rPr lang="en-US" dirty="0"/>
              <a:t> intends neither to hasten or postpone death; </a:t>
            </a:r>
          </a:p>
          <a:p>
            <a:r>
              <a:rPr lang="en-US" dirty="0"/>
              <a:t> integrates the psychological and spiritual aspects of patient care; </a:t>
            </a:r>
          </a:p>
          <a:p>
            <a:r>
              <a:rPr lang="en-US" dirty="0"/>
              <a:t> offers a support system to help patient’s live as actively as possible until death; </a:t>
            </a:r>
          </a:p>
          <a:p>
            <a:r>
              <a:rPr lang="en-US" dirty="0"/>
              <a:t>offers a support system to help the family cope during the patients illness and in their own bereavement;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a:t>
            </a:fld>
            <a:endParaRPr lang="en-US" dirty="0"/>
          </a:p>
        </p:txBody>
      </p:sp>
    </p:spTree>
    <p:extLst>
      <p:ext uri="{BB962C8B-B14F-4D97-AF65-F5344CB8AC3E}">
        <p14:creationId xmlns:p14="http://schemas.microsoft.com/office/powerpoint/2010/main" val="3226881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Palliative Care</a:t>
            </a:r>
          </a:p>
        </p:txBody>
      </p:sp>
      <p:sp>
        <p:nvSpPr>
          <p:cNvPr id="3" name="Content Placeholder 2"/>
          <p:cNvSpPr>
            <a:spLocks noGrp="1"/>
          </p:cNvSpPr>
          <p:nvPr>
            <p:ph sz="quarter" idx="13"/>
          </p:nvPr>
        </p:nvSpPr>
        <p:spPr/>
        <p:txBody>
          <a:bodyPr/>
          <a:lstStyle/>
          <a:p>
            <a:r>
              <a:rPr lang="en-US" dirty="0"/>
              <a:t> uses a team approach to address the needs of patients and their families, including bereavement </a:t>
            </a:r>
            <a:r>
              <a:rPr lang="en-US" dirty="0" smtClean="0"/>
              <a:t>counseling, </a:t>
            </a:r>
            <a:r>
              <a:rPr lang="en-US" dirty="0"/>
              <a:t>if indicated; </a:t>
            </a:r>
          </a:p>
          <a:p>
            <a:r>
              <a:rPr lang="en-US" dirty="0"/>
              <a:t> will enhance quality of life, and may also positively influence the course of illness; </a:t>
            </a:r>
          </a:p>
          <a:p>
            <a:r>
              <a:rPr lang="en-US" dirty="0"/>
              <a:t> is applicable early in the course of illness, in conjunction with other therapies that are intended to prolong life, such as chemotherapy or radiation therapy, and includes those investigations needed to better understand and manage distressing clinical complications.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5</a:t>
            </a:fld>
            <a:endParaRPr lang="en-US" dirty="0"/>
          </a:p>
        </p:txBody>
      </p:sp>
    </p:spTree>
    <p:extLst>
      <p:ext uri="{BB962C8B-B14F-4D97-AF65-F5344CB8AC3E}">
        <p14:creationId xmlns:p14="http://schemas.microsoft.com/office/powerpoint/2010/main" val="103789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0" y="-185979"/>
            <a:ext cx="9144000" cy="5329479"/>
          </a:xfrm>
          <a:prstGeom prst="rect">
            <a:avLst/>
          </a:prstGeom>
        </p:spPr>
      </p:pic>
    </p:spTree>
    <p:extLst>
      <p:ext uri="{BB962C8B-B14F-4D97-AF65-F5344CB8AC3E}">
        <p14:creationId xmlns:p14="http://schemas.microsoft.com/office/powerpoint/2010/main" val="355382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Palliative Care is a Human Rights Issue</a:t>
            </a:r>
          </a:p>
        </p:txBody>
      </p:sp>
      <p:sp>
        <p:nvSpPr>
          <p:cNvPr id="5" name="Content Placeholder 4"/>
          <p:cNvSpPr>
            <a:spLocks noGrp="1"/>
          </p:cNvSpPr>
          <p:nvPr>
            <p:ph sz="quarter" idx="13"/>
          </p:nvPr>
        </p:nvSpPr>
        <p:spPr/>
        <p:txBody>
          <a:bodyPr/>
          <a:lstStyle/>
          <a:p>
            <a:r>
              <a:rPr lang="en-US" dirty="0"/>
              <a:t>International Human Right to Health from the International Covenant on Economic, Social and Cultural Rights(1966) calls for the “right of everyone to the enjoy of the highest attainable standard of physical and mental health”. </a:t>
            </a:r>
          </a:p>
          <a:p>
            <a:r>
              <a:rPr lang="en-US" dirty="0"/>
              <a:t>In 2000, core obligations were outlined to include access to health facilities, goods and services on a non-discriminatory basis; the provision of essential medicines as defined by WHO; and the adoption and implementation of a public health strategy.  </a:t>
            </a:r>
          </a:p>
          <a:p>
            <a:r>
              <a:rPr lang="en-US" dirty="0"/>
              <a:t>In context of PC: all people with life-limiting illness should have access to basic medications for symptom control and terminal care.  PC should be part of national health care policy.  14 PC medications are on WHO Essential Drug List. </a:t>
            </a:r>
          </a:p>
          <a:p>
            <a:endParaRPr lang="en-US" dirty="0"/>
          </a:p>
        </p:txBody>
      </p:sp>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7</a:t>
            </a:fld>
            <a:endParaRPr lang="en-US" dirty="0"/>
          </a:p>
        </p:txBody>
      </p:sp>
    </p:spTree>
    <p:extLst>
      <p:ext uri="{BB962C8B-B14F-4D97-AF65-F5344CB8AC3E}">
        <p14:creationId xmlns:p14="http://schemas.microsoft.com/office/powerpoint/2010/main" val="133485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0" y="-1"/>
            <a:ext cx="9144000" cy="5765369"/>
          </a:xfrm>
          <a:prstGeom prst="rect">
            <a:avLst/>
          </a:prstGeom>
        </p:spPr>
      </p:pic>
    </p:spTree>
    <p:extLst>
      <p:ext uri="{BB962C8B-B14F-4D97-AF65-F5344CB8AC3E}">
        <p14:creationId xmlns:p14="http://schemas.microsoft.com/office/powerpoint/2010/main" val="231318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9</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28910"/>
          <a:stretch/>
        </p:blipFill>
        <p:spPr>
          <a:xfrm>
            <a:off x="711919" y="-253785"/>
            <a:ext cx="7928413" cy="6857999"/>
          </a:xfrm>
          <a:prstGeom prst="rect">
            <a:avLst/>
          </a:prstGeom>
        </p:spPr>
      </p:pic>
    </p:spTree>
    <p:extLst>
      <p:ext uri="{BB962C8B-B14F-4D97-AF65-F5344CB8AC3E}">
        <p14:creationId xmlns:p14="http://schemas.microsoft.com/office/powerpoint/2010/main" val="378005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NYULH_Theme1_PurpleCoverWhiteInterior_16x9">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12" id="{2414DFD9-F414-1E47-91E7-9F9052EF13B2}" vid="{3158B698-18D3-CC4E-A392-E46299F11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NYULH_Theme1_PurpleCoverWhiteInterior_16x9</Template>
  <TotalTime>816</TotalTime>
  <Words>800</Words>
  <Application>Microsoft Office PowerPoint</Application>
  <PresentationFormat>On-screen Show (16:9)</PresentationFormat>
  <Paragraphs>107</Paragraphs>
  <Slides>27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NYULH_Theme1_PurpleCoverWhiteInterior_16x9</vt:lpstr>
      <vt:lpstr>Global Palliative Care</vt:lpstr>
      <vt:lpstr>PowerPoint Presentation</vt:lpstr>
      <vt:lpstr>Purpose</vt:lpstr>
      <vt:lpstr>What is Palliative Care</vt:lpstr>
      <vt:lpstr>What is Palliative Care</vt:lpstr>
      <vt:lpstr>PowerPoint Presentation</vt:lpstr>
      <vt:lpstr>Palliative Care is a Human Rights Issue</vt:lpstr>
      <vt:lpstr>PowerPoint Presentation</vt:lpstr>
      <vt:lpstr>PowerPoint Presentation</vt:lpstr>
      <vt:lpstr>WHO Member States are grouped in 6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area</dc:title>
  <dc:creator>Admin</dc:creator>
  <cp:lastModifiedBy>Lowy, Joseph</cp:lastModifiedBy>
  <cp:revision>60</cp:revision>
  <dcterms:created xsi:type="dcterms:W3CDTF">2017-07-18T11:50:45Z</dcterms:created>
  <dcterms:modified xsi:type="dcterms:W3CDTF">2018-07-29T15:17:45Z</dcterms:modified>
</cp:coreProperties>
</file>